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4"/>
  </p:notesMasterIdLst>
  <p:handoutMasterIdLst>
    <p:handoutMasterId r:id="rId15"/>
  </p:handoutMasterIdLst>
  <p:sldIdLst>
    <p:sldId id="780" r:id="rId2"/>
    <p:sldId id="660" r:id="rId3"/>
    <p:sldId id="782" r:id="rId4"/>
    <p:sldId id="787" r:id="rId5"/>
    <p:sldId id="788" r:id="rId6"/>
    <p:sldId id="789" r:id="rId7"/>
    <p:sldId id="635" r:id="rId8"/>
    <p:sldId id="785" r:id="rId9"/>
    <p:sldId id="626" r:id="rId10"/>
    <p:sldId id="628" r:id="rId11"/>
    <p:sldId id="790" r:id="rId12"/>
    <p:sldId id="741" r:id="rId1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00"/>
    <a:srgbClr val="969696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1993" autoAdjust="0"/>
  </p:normalViewPr>
  <p:slideViewPr>
    <p:cSldViewPr>
      <p:cViewPr varScale="1">
        <p:scale>
          <a:sx n="124" d="100"/>
          <a:sy n="124" d="100"/>
        </p:scale>
        <p:origin x="28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1557338" y="8523288"/>
            <a:ext cx="397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i="1"/>
              <a:t>James Hawkins, 78 Polwarth Terrace, Edinburgh</a:t>
            </a: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260648" y="263525"/>
            <a:ext cx="6494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i="1" u="sng" dirty="0"/>
              <a:t>how to live well: a shared exploration 4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66647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7E701F-A92E-40A4-A34F-E6BB03AFC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A6BD49DF-69A0-684F-8FCB-557916BCCB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03F0E-F32A-5940-9D67-4C862989B09B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A1BE2099-DF4A-9642-8915-CBBEBF614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852488"/>
            <a:ext cx="4557713" cy="3417887"/>
          </a:xfrm>
          <a:ln cap="flat"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60B45752-8D62-AA4C-8EBF-5300248E6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651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61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861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919785A-2F85-41A0-89A1-04898DFD1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506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12493-A22B-4EA1-9D96-6A6CB788BA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022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D3EC-4590-4BA8-8C63-24C237B124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680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A112-4C98-458D-B188-C47FC1B10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50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8F52-FCD6-4DDA-B8A8-0DCA042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991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97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A69F-C109-6A46-BC9D-888ACDA55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0D0C2D6D-9109-734F-923D-23538280783F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66E3-963D-994B-9093-456A9F0AE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14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33654-7D12-4773-8B22-B6B2D4751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198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737F-3A87-4CED-AE2A-C25D40C08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39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ADB7-018F-4D26-B865-F557CB621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82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E118-3393-4F5B-9ECB-C0C1C8DFE6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951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87D3D-1893-4EA3-8FCF-4188F60A3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329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D3F17-CC74-46B4-9262-FA19EC612F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228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3257-2213-4C30-9238-7BB91032A8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05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7589-10A0-457B-A449-20DBDE0CEC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28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4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514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514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1C1F47D9-841C-4D57-92F4-9A39A81E59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514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3" r:id="rId14"/>
    <p:sldLayoutId id="2147483784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social identity theory &amp; 	group memberships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value of ‘weak’ social ties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Barbara Fredrickson, love 	2.0 &amp; interaction quality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continuing to work with 	overall social networks &amp; 	the affect dyad exercise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0313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affinity groups &amp; active networks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19050" cmpd="sng">
              <a:solidFill>
                <a:srgbClr val="3399FF"/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60000"/>
                  <a:lumOff val="40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28575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1520" y="1484784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one’s full ‘active 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network’ is made up mostly of ‘acquaintances’ - all the people </a:t>
            </a:r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 whom one has a ‘personalized’ relationship and who one wants to maintain contact with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1052736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there are about 150 people in a personal full ‘active network’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a natural range of approximately 100-250; it correlates with pre-industrial village size &amp; earlier tribal size; the active network may well serve both territorial &amp; mate-access functions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1920" y="5016078"/>
            <a:ext cx="5184576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(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haslam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cruwys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et al) highlights the considerable health gains obtainable through identification &amp; participation  with a variety of groups, that may be populated by acquaintances rather than friends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083476"/>
            <a:ext cx="3491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successive network layers increase in numbers by a factor of about 3, and tend to involve relationships that demand less time investment to maintain &amp; that are less emotionally close </a:t>
            </a:r>
            <a:r>
              <a:rPr lang="mr-IN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however different layers respond </a:t>
            </a:r>
            <a:r>
              <a:rPr lang="en-US" sz="1600" i="1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different needs</a:t>
            </a:r>
            <a:endParaRPr lang="en-US" sz="1600" i="1" dirty="0">
              <a:solidFill>
                <a:srgbClr val="FFFF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3431902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smaller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approximately 50 sized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affinity or foraging group probably primarily has an anti-predation function</a:t>
            </a:r>
          </a:p>
        </p:txBody>
      </p:sp>
    </p:spTree>
    <p:extLst>
      <p:ext uri="{BB962C8B-B14F-4D97-AF65-F5344CB8AC3E}">
        <p14:creationId xmlns:p14="http://schemas.microsoft.com/office/powerpoint/2010/main" val="13857825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5896" y="1052736"/>
            <a:ext cx="5436096" cy="5532195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/>
            </a:pPr>
            <a:r>
              <a:rPr lang="en-US" sz="2800" i="1" spc="-50" dirty="0"/>
              <a:t>values, self-determination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2"/>
            </a:pPr>
            <a:r>
              <a:rPr lang="en-US" sz="2800" i="1" dirty="0"/>
              <a:t>mindset, exercise &amp; sleep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3"/>
            </a:pPr>
            <a:r>
              <a:rPr lang="en-US" sz="2800" i="1" dirty="0"/>
              <a:t>willpower, diet, dependencies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4"/>
            </a:pPr>
            <a:r>
              <a:rPr lang="en-US" sz="2800" i="1" spc="-50" dirty="0" err="1"/>
              <a:t>mindbus</a:t>
            </a:r>
            <a:r>
              <a:rPr lang="en-US" sz="2800" i="1" spc="-50" dirty="0"/>
              <a:t> &amp; coping responses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5"/>
            </a:pPr>
            <a:r>
              <a:rPr lang="en-US" sz="2800" i="1" dirty="0"/>
              <a:t>savouring &amp; gratitude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6"/>
            </a:pPr>
            <a:r>
              <a:rPr lang="en-US" sz="2800" i="1" dirty="0"/>
              <a:t>work, strengths, expertise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7"/>
            </a:pPr>
            <a:r>
              <a:rPr lang="en-US" sz="2800" i="1" spc="-50" dirty="0"/>
              <a:t>roles, </a:t>
            </a:r>
            <a:r>
              <a:rPr lang="en-US" sz="2800" i="1" spc="-50" dirty="0" err="1"/>
              <a:t>dunbar</a:t>
            </a:r>
            <a:r>
              <a:rPr lang="en-US" sz="2800" i="1" spc="-50" dirty="0"/>
              <a:t>, needs, dyads 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8"/>
            </a:pPr>
            <a:r>
              <a:rPr lang="en-US" sz="2800" i="1" spc="-50" dirty="0"/>
              <a:t>nourishing, conflict, wisdom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9"/>
            </a:pPr>
            <a:r>
              <a:rPr lang="en-US" sz="2800" i="1" spc="-50" dirty="0"/>
              <a:t>groups, weak ties, resonance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10"/>
            </a:pPr>
            <a:r>
              <a:rPr lang="en-US" sz="2800" i="1" spc="-50" dirty="0"/>
              <a:t>review &amp; stepping forward</a:t>
            </a:r>
          </a:p>
          <a:p>
            <a:pPr marL="514350" indent="-514350">
              <a:buSzPct val="90000"/>
              <a:buFont typeface="+mj-lt"/>
              <a:buAutoNum type="arabicPeriod" startAt="10"/>
            </a:pPr>
            <a:endParaRPr lang="en-US" sz="2800" i="1" spc="-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2" y="1368152"/>
            <a:ext cx="3162678" cy="4653136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152190" y="6741368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260648"/>
            <a:ext cx="8497192" cy="710952"/>
          </a:xfrm>
        </p:spPr>
        <p:txBody>
          <a:bodyPr lIns="92075" tIns="46037" rIns="92075" bIns="46037" anchor="b"/>
          <a:lstStyle/>
          <a:p>
            <a:pPr algn="ctr" eaLnBrk="1" hangingPunct="1">
              <a:defRPr/>
            </a:pPr>
            <a:r>
              <a:rPr lang="en-US" sz="4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course outline/our journey </a:t>
            </a:r>
          </a:p>
        </p:txBody>
      </p:sp>
    </p:spTree>
    <p:extLst>
      <p:ext uri="{BB962C8B-B14F-4D97-AF65-F5344CB8AC3E}">
        <p14:creationId xmlns:p14="http://schemas.microsoft.com/office/powerpoint/2010/main" val="40477195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0A6CB8EE-CC7D-BF48-B0EB-87D973E03F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527" y="0"/>
            <a:ext cx="4344427" cy="1872208"/>
          </a:xfrm>
          <a:noFill/>
          <a:ln/>
        </p:spPr>
        <p:txBody>
          <a:bodyPr vert="horz" wrap="square" lIns="84992" tIns="42497" rIns="84992" bIns="42497" numCol="1" anchor="ctr" anchorCtr="0" compatLnSpc="1">
            <a:prstTxWarp prst="textNoShape">
              <a:avLst/>
            </a:prstTxWarp>
          </a:bodyPr>
          <a:lstStyle/>
          <a:p>
            <a:r>
              <a:rPr lang="en-GB" altLang="en-US" sz="4000" dirty="0"/>
              <a:t>values, needs &amp; goals: how are you doing?</a:t>
            </a:r>
          </a:p>
        </p:txBody>
      </p:sp>
      <p:sp>
        <p:nvSpPr>
          <p:cNvPr id="226309" name="Line 5">
            <a:extLst>
              <a:ext uri="{FF2B5EF4-FFF2-40B4-BE49-F238E27FC236}">
                <a16:creationId xmlns:a16="http://schemas.microsoft.com/office/drawing/2014/main" id="{065A9354-F8F8-9E44-9369-FD7BB30B1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552" y="6813376"/>
            <a:ext cx="7705963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2F5E8-506F-AC4F-AD91-E337A1525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35" y="2076861"/>
            <a:ext cx="3008210" cy="277603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ACDDD8F-CF8C-7A48-BC81-7CB64DD5E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4869168"/>
            <a:ext cx="4536504" cy="187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992" tIns="42497" rIns="84992" bIns="424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GB" altLang="en-US" sz="4000" kern="0" dirty="0"/>
              <a:t>revisit question-</a:t>
            </a:r>
            <a:r>
              <a:rPr lang="en-GB" altLang="en-US" sz="4000" kern="0" dirty="0" err="1"/>
              <a:t>naires</a:t>
            </a:r>
            <a:r>
              <a:rPr lang="en-GB" altLang="en-US" sz="4000" kern="0" dirty="0"/>
              <a:t>, course notes &amp; intentions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0972A-68FE-E346-9215-42AF9464F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45" y="376056"/>
            <a:ext cx="4344427" cy="2908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C48AE-E76C-284D-9A4C-B462F895E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045" y="3544117"/>
            <a:ext cx="4358934" cy="29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4437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016" y="-27384"/>
            <a:ext cx="3635896" cy="1939156"/>
          </a:xfrm>
        </p:spPr>
        <p:txBody>
          <a:bodyPr/>
          <a:lstStyle/>
          <a:p>
            <a:pPr algn="ctr"/>
            <a:r>
              <a:rPr lang="en-US" sz="4000" dirty="0"/>
              <a:t>social identity theory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659573" y="476672"/>
            <a:ext cx="5232907" cy="6120673"/>
          </a:xfrm>
        </p:spPr>
        <p:txBody>
          <a:bodyPr/>
          <a:lstStyle/>
          <a:p>
            <a:pPr marL="248400" indent="-248400">
              <a:buSzPct val="100000"/>
              <a:buFont typeface="Wingdings" charset="2"/>
              <a:buChar char="²"/>
            </a:pPr>
            <a:r>
              <a:rPr lang="en-GB" sz="1600" dirty="0">
                <a:effectLst/>
              </a:rPr>
              <a:t>Haslam, C., et al. (2019). "The importance of social groups for retirement adjustment." </a:t>
            </a:r>
            <a:r>
              <a:rPr lang="en-GB" sz="1600" u="sng" dirty="0">
                <a:effectLst/>
              </a:rPr>
              <a:t>Social Issues and Policy Review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13</a:t>
            </a:r>
            <a:r>
              <a:rPr lang="en-GB" sz="1600" dirty="0">
                <a:effectLst/>
              </a:rPr>
              <a:t>(1): 93-124.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GB" sz="1600" dirty="0">
                <a:effectLst/>
              </a:rPr>
              <a:t>Haslam, S. A., et al. (2018). "Social cure, what social cure? The propensity to underestimate the importance of social factors for health." </a:t>
            </a:r>
            <a:r>
              <a:rPr lang="en-GB" sz="1600" u="sng" dirty="0">
                <a:effectLst/>
              </a:rPr>
              <a:t>Social Science &amp; Medicine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198</a:t>
            </a:r>
            <a:r>
              <a:rPr lang="en-GB" sz="1600" dirty="0">
                <a:effectLst/>
              </a:rPr>
              <a:t>: 14-21.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GB" sz="1600" dirty="0">
                <a:effectLst/>
              </a:rPr>
              <a:t>Slater, M. J., et al. (2018). "Singing it for “us”: team passion displayed during national anthems is associated with subsequent success." </a:t>
            </a:r>
            <a:r>
              <a:rPr lang="en-GB" sz="1600" u="sng" dirty="0">
                <a:effectLst/>
              </a:rPr>
              <a:t>European Journal of Sport Science</a:t>
            </a:r>
            <a:r>
              <a:rPr lang="en-GB" sz="1600" dirty="0">
                <a:effectLst/>
              </a:rPr>
              <a:t>: 1-9.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GB" sz="1600" dirty="0" err="1">
                <a:effectLst/>
              </a:rPr>
              <a:t>Jetten</a:t>
            </a:r>
            <a:r>
              <a:rPr lang="en-GB" sz="1600" dirty="0">
                <a:effectLst/>
              </a:rPr>
              <a:t>, J., et al. (2017). "Advancing the social identity approach to health &amp; well‐being: Progressing the social cure research agenda." </a:t>
            </a:r>
            <a:r>
              <a:rPr lang="en-GB" sz="1600" u="sng" dirty="0">
                <a:effectLst/>
              </a:rPr>
              <a:t>European Journal of Social Psychology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47</a:t>
            </a:r>
            <a:r>
              <a:rPr lang="en-GB" sz="1600" dirty="0">
                <a:effectLst/>
              </a:rPr>
              <a:t>(7): 789-802.</a:t>
            </a:r>
            <a:endParaRPr lang="en-US" sz="1600" dirty="0"/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Sani, F., et al. (2015). "Greater number of group identifications is associated with lower odds of being depressed: evidence from a Scottish community sample." </a:t>
            </a:r>
            <a:r>
              <a:rPr lang="en-US" sz="1600" u="sng" dirty="0"/>
              <a:t>Social Psychiatry and Psychiatric Epidemiology </a:t>
            </a:r>
            <a:r>
              <a:rPr lang="en-US" sz="1600" b="1" u="sng" dirty="0"/>
              <a:t>50</a:t>
            </a:r>
            <a:r>
              <a:rPr lang="en-US" sz="1600" u="sng" dirty="0"/>
              <a:t>(9): 1389-1397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Sani, F., et al. (2012). "Comparing social contact and group identification as predictors of mental health." </a:t>
            </a:r>
            <a:r>
              <a:rPr lang="en-US" sz="1600" u="sng" dirty="0"/>
              <a:t>Br J Social Psychology </a:t>
            </a:r>
            <a:r>
              <a:rPr lang="en-US" sz="1600" b="1" u="sng" dirty="0"/>
              <a:t>51</a:t>
            </a:r>
            <a:r>
              <a:rPr lang="en-US" sz="1600" u="sng" dirty="0"/>
              <a:t>(4): 781-790.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755576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8" y="2060848"/>
            <a:ext cx="3384376" cy="2391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4869160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groups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09" y="5733256"/>
            <a:ext cx="3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ww.socialidentitynetwork.com</a:t>
            </a:r>
            <a:endParaRPr lang="en-US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15150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7141" y="116632"/>
            <a:ext cx="7524328" cy="703853"/>
          </a:xfrm>
        </p:spPr>
        <p:txBody>
          <a:bodyPr/>
          <a:lstStyle/>
          <a:p>
            <a:pPr algn="ctr"/>
            <a:r>
              <a:rPr lang="en-US" sz="4000" dirty="0"/>
              <a:t>social identity mapping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30833" y="6309320"/>
            <a:ext cx="8496944" cy="504056"/>
          </a:xfrm>
        </p:spPr>
        <p:txBody>
          <a:bodyPr/>
          <a:lstStyle/>
          <a:p>
            <a:pPr algn="ctr">
              <a:buSzPct val="100000"/>
            </a:pPr>
            <a:r>
              <a:rPr lang="en-GB" dirty="0">
                <a:effectLst/>
              </a:rPr>
              <a:t>Cruwys, T., et al. (2016). "Social identity mapping: a procedure for visual representation and assessment of subjective multiple group memberships." </a:t>
            </a:r>
            <a:r>
              <a:rPr lang="en-GB" u="sng" dirty="0">
                <a:effectLst/>
              </a:rPr>
              <a:t>British Journal of Social Psychology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55</a:t>
            </a:r>
            <a:r>
              <a:rPr lang="en-GB" dirty="0">
                <a:effectLst/>
              </a:rPr>
              <a:t>(4): 613-642.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83568" y="6237312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17833-743D-FF4D-AD9B-70D3D98A8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99" y="980728"/>
            <a:ext cx="3388005" cy="4946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804BA-7ECF-9E4B-A747-38E1F25A250A}"/>
              </a:ext>
            </a:extLst>
          </p:cNvPr>
          <p:cNvSpPr txBox="1"/>
          <p:nvPr/>
        </p:nvSpPr>
        <p:spPr>
          <a:xfrm>
            <a:off x="3851921" y="1055633"/>
            <a:ext cx="46805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identify the various groups you belong to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rate into three categories of importance (post-it sizes)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how positive about being a member (1 to 10)?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frequency of meetings &amp; duration of membership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how representative of the group do you feel you are?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intergroup distance &amp; inter-group membership conflict?</a:t>
            </a:r>
          </a:p>
        </p:txBody>
      </p:sp>
    </p:spTree>
    <p:extLst>
      <p:ext uri="{BB962C8B-B14F-4D97-AF65-F5344CB8AC3E}">
        <p14:creationId xmlns:p14="http://schemas.microsoft.com/office/powerpoint/2010/main" val="12835818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132860"/>
            <a:ext cx="7776861" cy="703853"/>
          </a:xfrm>
        </p:spPr>
        <p:txBody>
          <a:bodyPr/>
          <a:lstStyle/>
          <a:p>
            <a:pPr algn="ctr"/>
            <a:r>
              <a:rPr lang="en-US" sz="4000" dirty="0"/>
              <a:t>research on ‘weak social ties’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-17949" y="3284984"/>
            <a:ext cx="4229909" cy="3067353"/>
          </a:xfrm>
        </p:spPr>
        <p:txBody>
          <a:bodyPr/>
          <a:lstStyle/>
          <a:p>
            <a:pPr marL="231775" indent="-231775">
              <a:buSzPct val="100000"/>
              <a:buFont typeface="Zapf Dingbats"/>
              <a:buChar char="✧"/>
            </a:pPr>
            <a:r>
              <a:rPr lang="en-GB" dirty="0" err="1">
                <a:effectLst/>
              </a:rPr>
              <a:t>Appau</a:t>
            </a:r>
            <a:r>
              <a:rPr lang="en-GB" dirty="0">
                <a:effectLst/>
              </a:rPr>
              <a:t>, S., et al. (2019). "Social integration &amp; subjective wellbeing." </a:t>
            </a:r>
            <a:r>
              <a:rPr lang="en-GB" u="sng" dirty="0">
                <a:effectLst/>
              </a:rPr>
              <a:t>Applied Economics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51</a:t>
            </a:r>
            <a:r>
              <a:rPr lang="en-GB" dirty="0">
                <a:effectLst/>
              </a:rPr>
              <a:t>(16): 1748-1761.</a:t>
            </a:r>
          </a:p>
          <a:p>
            <a:pPr marL="231775" indent="-231775">
              <a:buSzPct val="100000"/>
              <a:buFont typeface="Zapf Dingbats"/>
              <a:buChar char="✧"/>
            </a:pPr>
            <a:r>
              <a:rPr lang="en-GB" dirty="0">
                <a:effectLst/>
              </a:rPr>
              <a:t>Deri, S., et al. (2019). "With a little help from my friends (and strangers)." </a:t>
            </a:r>
            <a:r>
              <a:rPr lang="en-GB" u="sng" dirty="0">
                <a:effectLst/>
              </a:rPr>
              <a:t>Journal of Experimental Social Psychology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82</a:t>
            </a:r>
            <a:r>
              <a:rPr lang="en-GB" dirty="0">
                <a:effectLst/>
              </a:rPr>
              <a:t>: 6-15.</a:t>
            </a:r>
          </a:p>
          <a:p>
            <a:pPr marL="231775" indent="-231775">
              <a:buSzPct val="100000"/>
              <a:buFont typeface="Zapf Dingbats"/>
              <a:buChar char="✧"/>
            </a:pPr>
            <a:r>
              <a:rPr lang="en-GB" dirty="0">
                <a:effectLst/>
              </a:rPr>
              <a:t>Epley, N. and J. Schroeder (2014). "Mistakenly seeking solitude." </a:t>
            </a:r>
            <a:r>
              <a:rPr lang="en-GB" u="sng" dirty="0">
                <a:effectLst/>
              </a:rPr>
              <a:t>Journal of Experimental Psychology: General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143</a:t>
            </a:r>
            <a:r>
              <a:rPr lang="en-GB" dirty="0">
                <a:effectLst/>
              </a:rPr>
              <a:t>(5): 1980-1999.</a:t>
            </a:r>
          </a:p>
          <a:p>
            <a:pPr marL="231775" indent="-231775">
              <a:buSzPct val="100000"/>
              <a:buFont typeface="Zapf Dingbats"/>
              <a:buChar char="✧"/>
            </a:pPr>
            <a:r>
              <a:rPr lang="en-GB" dirty="0">
                <a:effectLst/>
              </a:rPr>
              <a:t>Sandstrom, G. M. and E. W. Dunn (2014). "Social interactions and well-being: The surprising power of weak ties." </a:t>
            </a:r>
            <a:r>
              <a:rPr lang="en-GB" u="sng" dirty="0">
                <a:effectLst/>
              </a:rPr>
              <a:t>Personality and Social Psychology Bulletin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40</a:t>
            </a:r>
            <a:r>
              <a:rPr lang="en-GB" dirty="0">
                <a:effectLst/>
              </a:rPr>
              <a:t>(7): 910-922.</a:t>
            </a:r>
          </a:p>
          <a:p>
            <a:pPr marL="231775" indent="-231775">
              <a:buSzPct val="100000"/>
              <a:buFont typeface="Zapf Dingbats"/>
              <a:buChar char="✧"/>
            </a:pPr>
            <a:endParaRPr lang="en-GB" dirty="0">
              <a:effectLst/>
            </a:endParaRPr>
          </a:p>
          <a:p>
            <a:pPr marL="231775" indent="-231775">
              <a:buSzPct val="100000"/>
              <a:buFont typeface="Zapf Dingbats"/>
              <a:buChar char="✧"/>
            </a:pPr>
            <a:endParaRPr lang="en-GB" dirty="0">
              <a:effectLst/>
            </a:endParaRPr>
          </a:p>
          <a:p>
            <a:pPr marL="231775" indent="-231775">
              <a:buSzPct val="100000"/>
              <a:buFont typeface="Zapf Dingbats"/>
              <a:buChar char="✧"/>
            </a:pPr>
            <a:endParaRPr lang="en-GB" dirty="0">
              <a:effectLst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83568" y="6669360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804BA-7ECF-9E4B-A747-38E1F25A250A}"/>
              </a:ext>
            </a:extLst>
          </p:cNvPr>
          <p:cNvSpPr txBox="1"/>
          <p:nvPr/>
        </p:nvSpPr>
        <p:spPr>
          <a:xfrm>
            <a:off x="4319265" y="1015563"/>
            <a:ext cx="478923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in general close relation-ships are better for our health &amp; wellbeing than more distant ones, but …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we tend to underestimate the wellbeing boost of chat with (comparative) strangers (shop, cafe, neighbour, etc)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typically more beneficial for us (&amp; them) if we are more authentic, unguarded, warm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helpful both for wellbeing and also for physical health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29DB8-0243-1644-B33C-5D1BFCBD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73048"/>
            <a:ext cx="3888432" cy="1895912"/>
          </a:xfrm>
          <a:prstGeom prst="rect">
            <a:avLst/>
          </a:prstGeom>
        </p:spPr>
      </p:pic>
      <p:sp>
        <p:nvSpPr>
          <p:cNvPr id="8" name="Line 6">
            <a:extLst>
              <a:ext uri="{FF2B5EF4-FFF2-40B4-BE49-F238E27FC236}">
                <a16:creationId xmlns:a16="http://schemas.microsoft.com/office/drawing/2014/main" id="{B0A83CF0-299A-6148-90A5-50CDE0E1ED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47255" y="1064218"/>
            <a:ext cx="0" cy="5455631"/>
          </a:xfrm>
          <a:prstGeom prst="line">
            <a:avLst/>
          </a:prstGeom>
          <a:noFill/>
          <a:ln w="41275">
            <a:solidFill>
              <a:schemeClr val="folHlink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70917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132859"/>
            <a:ext cx="7848869" cy="703853"/>
          </a:xfrm>
        </p:spPr>
        <p:txBody>
          <a:bodyPr/>
          <a:lstStyle/>
          <a:p>
            <a:pPr algn="ctr"/>
            <a:r>
              <a:rPr lang="en-US" sz="4000" dirty="0"/>
              <a:t>explore being more friendly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2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804BA-7ECF-9E4B-A747-38E1F25A250A}"/>
              </a:ext>
            </a:extLst>
          </p:cNvPr>
          <p:cNvSpPr txBox="1"/>
          <p:nvPr/>
        </p:nvSpPr>
        <p:spPr>
          <a:xfrm>
            <a:off x="4211960" y="930196"/>
            <a:ext cx="454737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experiment with being a bit more friendly, outgoing, warm, chatty – how is it?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research highlights that if you find the interaction pleasant, the others </a:t>
            </a:r>
            <a:r>
              <a:rPr lang="en-GB" sz="2600" dirty="0" err="1"/>
              <a:t>invol-ved</a:t>
            </a:r>
            <a:r>
              <a:rPr lang="en-GB" sz="2600" dirty="0"/>
              <a:t> are likely to as well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connection to neighbours and neighbourhood adds to everyone’s wellbeing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shops, queues, cafes, journeys – chat a little more openly &amp; observe the effects on you &amp; others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B7696-6922-DC47-907B-7EB3C5063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988851"/>
            <a:ext cx="3777795" cy="25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0340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6512" y="116632"/>
            <a:ext cx="9144000" cy="1005957"/>
          </a:xfrm>
        </p:spPr>
        <p:txBody>
          <a:bodyPr/>
          <a:lstStyle/>
          <a:p>
            <a:pPr algn="ctr"/>
            <a:r>
              <a:rPr lang="en-US" sz="3000" dirty="0" err="1"/>
              <a:t>barbara</a:t>
            </a:r>
            <a:r>
              <a:rPr lang="en-US" sz="3000" dirty="0"/>
              <a:t> </a:t>
            </a:r>
            <a:r>
              <a:rPr lang="en-US" sz="3000" dirty="0" err="1"/>
              <a:t>fredrickson’s</a:t>
            </a:r>
            <a:r>
              <a:rPr lang="en-US" sz="3000" dirty="0"/>
              <a:t> </a:t>
            </a:r>
            <a:r>
              <a:rPr lang="en-US" sz="3000" i="1" dirty="0"/>
              <a:t>“love 2.0: creating happiness &amp; health in moments of connection”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39751" y="681337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BBC3B-3062-0A49-A6AA-860EBFA00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26221"/>
            <a:ext cx="2664296" cy="40522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08EE918-555B-D248-8C3E-E0092A61EF86}"/>
              </a:ext>
            </a:extLst>
          </p:cNvPr>
          <p:cNvGrpSpPr/>
          <p:nvPr/>
        </p:nvGrpSpPr>
        <p:grpSpPr>
          <a:xfrm>
            <a:off x="3635896" y="1714253"/>
            <a:ext cx="5400651" cy="3416269"/>
            <a:chOff x="3707854" y="1988840"/>
            <a:chExt cx="5400651" cy="341626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264512-384B-5042-AA33-61B45DFDC186}"/>
                </a:ext>
              </a:extLst>
            </p:cNvPr>
            <p:cNvSpPr txBox="1"/>
            <p:nvPr/>
          </p:nvSpPr>
          <p:spPr>
            <a:xfrm>
              <a:off x="3707854" y="3835449"/>
              <a:ext cx="5400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>
                  <a:solidFill>
                    <a:schemeClr val="accent5"/>
                  </a:solidFill>
                </a:rPr>
                <a:t>“Love doesn't just sit there, like a stone; it has to be made, like bread, remade all the time, made new.”   </a:t>
              </a:r>
            </a:p>
            <a:p>
              <a:r>
                <a:rPr lang="en-GB" sz="2400" i="1" dirty="0">
                  <a:solidFill>
                    <a:schemeClr val="accent5"/>
                  </a:solidFill>
                </a:rPr>
                <a:t>                          </a:t>
              </a:r>
              <a:r>
                <a:rPr lang="en-GB" sz="2400" dirty="0">
                  <a:solidFill>
                    <a:schemeClr val="accent5"/>
                  </a:solidFill>
                </a:rPr>
                <a:t>Ursula K. Le </a:t>
              </a:r>
              <a:r>
                <a:rPr lang="en-GB" sz="2400" dirty="0" err="1">
                  <a:solidFill>
                    <a:schemeClr val="accent5"/>
                  </a:solidFill>
                </a:rPr>
                <a:t>Guin</a:t>
              </a:r>
              <a:r>
                <a:rPr lang="en-GB" sz="2400" dirty="0">
                  <a:solidFill>
                    <a:schemeClr val="accent5"/>
                  </a:solidFill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37C78C-5BC1-7A4A-A800-1680693CA307}"/>
                </a:ext>
              </a:extLst>
            </p:cNvPr>
            <p:cNvSpPr txBox="1"/>
            <p:nvPr/>
          </p:nvSpPr>
          <p:spPr>
            <a:xfrm>
              <a:off x="3707854" y="1988840"/>
              <a:ext cx="54006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>
                  <a:solidFill>
                    <a:schemeClr val="accent5"/>
                  </a:solidFill>
                </a:rPr>
                <a:t>“The Eskimos had 52 names for snow because it was important to them; there ought to be as many for love.” </a:t>
              </a:r>
            </a:p>
            <a:p>
              <a:r>
                <a:rPr lang="en-GB" sz="2400" i="1" dirty="0">
                  <a:solidFill>
                    <a:schemeClr val="accent5"/>
                  </a:solidFill>
                </a:rPr>
                <a:t>                           </a:t>
              </a:r>
              <a:r>
                <a:rPr lang="en-GB" sz="2400" dirty="0">
                  <a:solidFill>
                    <a:schemeClr val="accent5"/>
                  </a:solidFill>
                </a:rPr>
                <a:t>Margaret Atwood</a:t>
              </a:r>
            </a:p>
          </p:txBody>
        </p: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9E28636E-2FC0-654D-BA36-735A0DED970A}"/>
              </a:ext>
            </a:extLst>
          </p:cNvPr>
          <p:cNvSpPr txBox="1">
            <a:spLocks/>
          </p:cNvSpPr>
          <p:nvPr/>
        </p:nvSpPr>
        <p:spPr bwMode="auto">
          <a:xfrm>
            <a:off x="917340" y="5681083"/>
            <a:ext cx="7236296" cy="10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000" kern="0" dirty="0"/>
              <a:t>love as moments of caring, emotional </a:t>
            </a:r>
            <a:r>
              <a:rPr lang="en-US" sz="3000" kern="0" dirty="0" err="1"/>
              <a:t>synchronisation</a:t>
            </a:r>
            <a:endParaRPr lang="en-US" sz="3000" i="1" kern="0" dirty="0"/>
          </a:p>
        </p:txBody>
      </p:sp>
    </p:spTree>
    <p:extLst>
      <p:ext uri="{BB962C8B-B14F-4D97-AF65-F5344CB8AC3E}">
        <p14:creationId xmlns:p14="http://schemas.microsoft.com/office/powerpoint/2010/main" val="16987903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3035" y="228600"/>
            <a:ext cx="8394443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 err="1">
                <a:latin typeface="Tahoma" charset="0"/>
              </a:rPr>
              <a:t>practising</a:t>
            </a:r>
            <a:r>
              <a:rPr lang="en-US" sz="4000" dirty="0">
                <a:latin typeface="Tahoma" charset="0"/>
              </a:rPr>
              <a:t> ‘positivity resonance’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187624" y="1340768"/>
            <a:ext cx="6768752" cy="2448272"/>
          </a:xfrm>
        </p:spPr>
        <p:txBody>
          <a:bodyPr/>
          <a:lstStyle/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goodwill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</a:rPr>
              <a:t>sharing ‘positive’(?) emotion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</a:rPr>
              <a:t>synchronisation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3600" dirty="0">
              <a:latin typeface="Tahoma" charset="0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3600" dirty="0">
              <a:latin typeface="Tahoma" charset="0"/>
              <a:cs typeface="+mn-cs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466056" y="393305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2009" y="4163596"/>
            <a:ext cx="903649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aim for at least 3 ‘connections’ daily</a:t>
            </a:r>
          </a:p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scale record closeness &amp;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synchronisation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significant gains in ‘positivity ratio’</a:t>
            </a:r>
            <a:endParaRPr lang="en-GB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466056" y="6021288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200" y="6237312"/>
            <a:ext cx="7294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Barbara Fredrickson </a:t>
            </a:r>
            <a:r>
              <a:rPr lang="en-US" sz="2800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“Love 2.0”  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Plume, 2014</a:t>
            </a:r>
          </a:p>
        </p:txBody>
      </p:sp>
    </p:spTree>
    <p:extLst>
      <p:ext uri="{BB962C8B-B14F-4D97-AF65-F5344CB8AC3E}">
        <p14:creationId xmlns:p14="http://schemas.microsoft.com/office/powerpoint/2010/main" val="198511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&amp; 	group memberships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value of ‘weak’ social ties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Barbara Fredrickson, love 	2.0 &amp; interaction quality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continuing to work with 	overall social networks &amp; 	the affect dyad exercise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8886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sympathy group/good relationships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9525" cmpd="sng">
              <a:solidFill>
                <a:schemeClr val="accent1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19050" cmpd="sng">
              <a:solidFill>
                <a:srgbClr val="3399FF"/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1520" y="1484784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‘sympathy group’ are described as people who would be ‘devastated’ by the death of someone else in the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3968" y="1313473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including those in the ‘support clique’ - there are roughly 15 people in the ‘sympathy group’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they are not so deeply close as those who are also in the ‘clique’ and are probably seen about monthly rather than approximately weekly for the ‘clique’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52" y="5013176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although both ‘sympathy group’ &amp; ‘support clique’ numbers are limited by available time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size of the latter is also dependent on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ability (perspective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taking competence), while the former possibly depends more on memory capacity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852936"/>
            <a:ext cx="3635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typically there are about 3 x as many people in the ‘sympathy group’ as in the ‘support clique’ </a:t>
            </a:r>
            <a:r>
              <a:rPr lang="mr-IN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in both there are usually a considerably higher proportion of same sex contacts; people from large families may not have much time/space left in their sympathy group for non-family friends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8104" y="328788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 closeness changes &amp; it takes time &amp; regular contact to maintain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this is especially true for non-family friendships</a:t>
            </a:r>
          </a:p>
        </p:txBody>
      </p:sp>
    </p:spTree>
    <p:extLst>
      <p:ext uri="{BB962C8B-B14F-4D97-AF65-F5344CB8AC3E}">
        <p14:creationId xmlns:p14="http://schemas.microsoft.com/office/powerpoint/2010/main" val="402902497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ompass">
  <a:themeElements>
    <a:clrScheme name="Custom 4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F1CD50"/>
      </a:accent1>
      <a:accent2>
        <a:srgbClr val="A1C607"/>
      </a:accent2>
      <a:accent3>
        <a:srgbClr val="B2B6AD"/>
      </a:accent3>
      <a:accent4>
        <a:srgbClr val="DADADA"/>
      </a:accent4>
      <a:accent5>
        <a:srgbClr val="CAE2AA"/>
      </a:accent5>
      <a:accent6>
        <a:srgbClr val="95C422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20586</TotalTime>
  <Words>1172</Words>
  <Application>Microsoft Macintosh PowerPoint</Application>
  <PresentationFormat>On-screen Show (4:3)</PresentationFormat>
  <Paragraphs>104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Book Antiqua</vt:lpstr>
      <vt:lpstr>Tahoma</vt:lpstr>
      <vt:lpstr>Wingdings</vt:lpstr>
      <vt:lpstr>Zapf Dingbats</vt:lpstr>
      <vt:lpstr>Compass</vt:lpstr>
      <vt:lpstr>session 9 – key points</vt:lpstr>
      <vt:lpstr>social identity theory</vt:lpstr>
      <vt:lpstr>social identity mapping</vt:lpstr>
      <vt:lpstr>research on ‘weak social ties’</vt:lpstr>
      <vt:lpstr>explore being more friendly</vt:lpstr>
      <vt:lpstr>barbara fredrickson’s “love 2.0: creating happiness &amp; health in moments of connection”</vt:lpstr>
      <vt:lpstr>practising ‘positivity resonance’</vt:lpstr>
      <vt:lpstr>session 9 – key points</vt:lpstr>
      <vt:lpstr>sympathy group/good relationships</vt:lpstr>
      <vt:lpstr>affinity groups &amp; active networks</vt:lpstr>
      <vt:lpstr>course outline/our journey </vt:lpstr>
      <vt:lpstr>values, needs &amp; goals: how are you doing?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experience as a client important for being an effective cognitive therapist?</dc:title>
  <dc:creator>James Hawkins.</dc:creator>
  <cp:lastModifiedBy>James Hawkins</cp:lastModifiedBy>
  <cp:revision>1037</cp:revision>
  <cp:lastPrinted>2019-05-13T16:48:23Z</cp:lastPrinted>
  <dcterms:created xsi:type="dcterms:W3CDTF">2003-01-22T11:21:49Z</dcterms:created>
  <dcterms:modified xsi:type="dcterms:W3CDTF">2019-06-24T16:15:20Z</dcterms:modified>
</cp:coreProperties>
</file>