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2" r:id="rId1"/>
  </p:sldMasterIdLst>
  <p:notesMasterIdLst>
    <p:notesMasterId r:id="rId32"/>
  </p:notesMasterIdLst>
  <p:handoutMasterIdLst>
    <p:handoutMasterId r:id="rId33"/>
  </p:handoutMasterIdLst>
  <p:sldIdLst>
    <p:sldId id="780" r:id="rId2"/>
    <p:sldId id="712" r:id="rId3"/>
    <p:sldId id="778" r:id="rId4"/>
    <p:sldId id="600" r:id="rId5"/>
    <p:sldId id="649" r:id="rId6"/>
    <p:sldId id="589" r:id="rId7"/>
    <p:sldId id="767" r:id="rId8"/>
    <p:sldId id="601" r:id="rId9"/>
    <p:sldId id="773" r:id="rId10"/>
    <p:sldId id="775" r:id="rId11"/>
    <p:sldId id="781" r:id="rId12"/>
    <p:sldId id="660" r:id="rId13"/>
    <p:sldId id="782" r:id="rId14"/>
    <p:sldId id="783" r:id="rId15"/>
    <p:sldId id="787" r:id="rId16"/>
    <p:sldId id="788" r:id="rId17"/>
    <p:sldId id="784" r:id="rId18"/>
    <p:sldId id="658" r:id="rId19"/>
    <p:sldId id="789" r:id="rId20"/>
    <p:sldId id="635" r:id="rId21"/>
    <p:sldId id="597" r:id="rId22"/>
    <p:sldId id="599" r:id="rId23"/>
    <p:sldId id="785" r:id="rId24"/>
    <p:sldId id="625" r:id="rId25"/>
    <p:sldId id="626" r:id="rId26"/>
    <p:sldId id="628" r:id="rId27"/>
    <p:sldId id="791" r:id="rId28"/>
    <p:sldId id="790" r:id="rId29"/>
    <p:sldId id="741" r:id="rId30"/>
    <p:sldId id="786" r:id="rId31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00"/>
    <a:srgbClr val="FF0000"/>
    <a:srgbClr val="969696"/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inimized" horzBarState="maximized">
    <p:restoredLeft sz="15620"/>
    <p:restoredTop sz="91993" autoAdjust="0"/>
  </p:normalViewPr>
  <p:slideViewPr>
    <p:cSldViewPr>
      <p:cViewPr varScale="1">
        <p:scale>
          <a:sx n="124" d="100"/>
          <a:sy n="124" d="100"/>
        </p:scale>
        <p:origin x="281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97" d="100"/>
          <a:sy n="97" d="100"/>
        </p:scale>
        <p:origin x="4328" y="20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7"/>
          <p:cNvSpPr txBox="1">
            <a:spLocks noChangeArrowheads="1"/>
          </p:cNvSpPr>
          <p:nvPr/>
        </p:nvSpPr>
        <p:spPr bwMode="auto">
          <a:xfrm>
            <a:off x="1557338" y="8523288"/>
            <a:ext cx="39798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GB" sz="1400" i="1"/>
              <a:t>James Hawkins, 78 Polwarth Terrace, Edinburgh</a:t>
            </a:r>
          </a:p>
        </p:txBody>
      </p:sp>
      <p:sp>
        <p:nvSpPr>
          <p:cNvPr id="31747" name="Text Box 8"/>
          <p:cNvSpPr txBox="1">
            <a:spLocks noChangeArrowheads="1"/>
          </p:cNvSpPr>
          <p:nvPr/>
        </p:nvSpPr>
        <p:spPr bwMode="auto">
          <a:xfrm>
            <a:off x="260648" y="263525"/>
            <a:ext cx="649408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defRPr/>
            </a:pPr>
            <a:r>
              <a:rPr lang="en-GB" sz="2400" b="1" i="1" u="sng" dirty="0"/>
              <a:t>how to live well: a shared exploration 4</a:t>
            </a:r>
            <a:endParaRPr lang="en-GB" sz="2400" b="1" i="1" dirty="0"/>
          </a:p>
        </p:txBody>
      </p:sp>
    </p:spTree>
    <p:extLst>
      <p:ext uri="{BB962C8B-B14F-4D97-AF65-F5344CB8AC3E}">
        <p14:creationId xmlns:p14="http://schemas.microsoft.com/office/powerpoint/2010/main" val="16664763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072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1198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1198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98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AA7E701F-A92E-40A4-A34F-E6BB03AFC25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6525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A7E701F-A92E-40A4-A34F-E6BB03AFC251}" type="slidenum">
              <a:rPr lang="en-GB" smtClean="0"/>
              <a:pPr>
                <a:defRPr/>
              </a:pPr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66198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5">
            <a:extLst>
              <a:ext uri="{FF2B5EF4-FFF2-40B4-BE49-F238E27FC236}">
                <a16:creationId xmlns:a16="http://schemas.microsoft.com/office/drawing/2014/main" id="{A6BD49DF-69A0-684F-8FCB-557916BCCB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5E03F0E-F32A-5940-9D67-4C862989B09B}" type="slidenum">
              <a:rPr lang="en-US" altLang="en-US"/>
              <a:pPr/>
              <a:t>29</a:t>
            </a:fld>
            <a:endParaRPr lang="en-US" altLang="en-US"/>
          </a:p>
        </p:txBody>
      </p:sp>
      <p:sp>
        <p:nvSpPr>
          <p:cNvPr id="227330" name="Rectangle 2">
            <a:extLst>
              <a:ext uri="{FF2B5EF4-FFF2-40B4-BE49-F238E27FC236}">
                <a16:creationId xmlns:a16="http://schemas.microsoft.com/office/drawing/2014/main" id="{A1BE2099-DF4A-9642-8915-CBBEBF6147E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9350" y="852488"/>
            <a:ext cx="4557713" cy="3417887"/>
          </a:xfrm>
          <a:ln cap="flat"/>
        </p:spPr>
      </p:sp>
      <p:sp>
        <p:nvSpPr>
          <p:cNvPr id="227331" name="Rectangle 3">
            <a:extLst>
              <a:ext uri="{FF2B5EF4-FFF2-40B4-BE49-F238E27FC236}">
                <a16:creationId xmlns:a16="http://schemas.microsoft.com/office/drawing/2014/main" id="{60B45752-8D62-AA4C-8EBF-5300248E66E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lIns="92075" tIns="46038" rIns="92075" bIns="46038"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596516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42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3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4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5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6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7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8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9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0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1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2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3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54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6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7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8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1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4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5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6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7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8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9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0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1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2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3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5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7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9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1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2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3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4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5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0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71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2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4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7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0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3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6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8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0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2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4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7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0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7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8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9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0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1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2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3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4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5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6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7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8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29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0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1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2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3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4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5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6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7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8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39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4 h 154"/>
                  <a:gd name="T2" fmla="*/ 3 w 144"/>
                  <a:gd name="T3" fmla="*/ 6 h 154"/>
                  <a:gd name="T4" fmla="*/ 6 w 144"/>
                  <a:gd name="T5" fmla="*/ 5 h 154"/>
                  <a:gd name="T6" fmla="*/ 3 w 144"/>
                  <a:gd name="T7" fmla="*/ 2 h 154"/>
                  <a:gd name="T8" fmla="*/ 5 w 144"/>
                  <a:gd name="T9" fmla="*/ 1 h 154"/>
                  <a:gd name="T10" fmla="*/ 6 w 144"/>
                  <a:gd name="T11" fmla="*/ 2 h 154"/>
                  <a:gd name="T12" fmla="*/ 7 w 144"/>
                  <a:gd name="T13" fmla="*/ 2 h 154"/>
                  <a:gd name="T14" fmla="*/ 5 w 144"/>
                  <a:gd name="T15" fmla="*/ 0 h 154"/>
                  <a:gd name="T16" fmla="*/ 2 w 144"/>
                  <a:gd name="T17" fmla="*/ 1 h 154"/>
                  <a:gd name="T18" fmla="*/ 4 w 144"/>
                  <a:gd name="T19" fmla="*/ 4 h 154"/>
                  <a:gd name="T20" fmla="*/ 1 w 144"/>
                  <a:gd name="T21" fmla="*/ 4 h 154"/>
                  <a:gd name="T22" fmla="*/ 0 w 144"/>
                  <a:gd name="T23" fmla="*/ 4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40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141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</p:grpSp>
      <p:sp>
        <p:nvSpPr>
          <p:cNvPr id="86169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en-GB" noProof="0"/>
              <a:t>Click to edit Master title style</a:t>
            </a:r>
          </a:p>
        </p:txBody>
      </p:sp>
      <p:sp>
        <p:nvSpPr>
          <p:cNvPr id="86170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pPr lvl="0"/>
            <a:r>
              <a:rPr lang="en-GB" noProof="0"/>
              <a:t>Click to edit Master subtitle style</a:t>
            </a:r>
          </a:p>
        </p:txBody>
      </p:sp>
      <p:sp>
        <p:nvSpPr>
          <p:cNvPr id="155" name="Rectangle 155"/>
          <p:cNvSpPr>
            <a:spLocks noGrp="1" noChangeArrowheads="1"/>
          </p:cNvSpPr>
          <p:nvPr>
            <p:ph type="dt" sz="quarter" idx="10"/>
          </p:nvPr>
        </p:nvSpPr>
        <p:spPr>
          <a:xfrm>
            <a:off x="3048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6" name="Rectangle 15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57" name="Rectangle 15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F919785A-2F85-41A0-89A1-04898DFD19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4650602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512493-A22B-4EA1-9D96-6A6CB788BA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750222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CD3EC-4590-4BA8-8C63-24C237B1249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8568048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AndTx" preserve="1">
  <p:cSld name="Title, 2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301625" y="1600200"/>
            <a:ext cx="4194175" cy="2173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301625" y="3925888"/>
            <a:ext cx="4194175" cy="2173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194175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34A112-4C98-458D-B188-C47FC1B108E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0350696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194175" cy="2173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25888"/>
            <a:ext cx="4194175" cy="2173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CE8F52-FCD6-4DDA-B8A8-0DCA04255D8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4599152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328" y="228600"/>
            <a:ext cx="779438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55077" y="1828800"/>
            <a:ext cx="3878874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628" y="1828800"/>
            <a:ext cx="3880338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59763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78A69F-C109-6A46-BC9D-888ACDA55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0328" y="228600"/>
            <a:ext cx="779438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Online Image Placeholder 2">
            <a:extLst>
              <a:ext uri="{FF2B5EF4-FFF2-40B4-BE49-F238E27FC236}">
                <a16:creationId xmlns:a16="http://schemas.microsoft.com/office/drawing/2014/main" id="{0D0C2D6D-9109-734F-923D-23538280783F}"/>
              </a:ext>
            </a:extLst>
          </p:cNvPr>
          <p:cNvSpPr>
            <a:spLocks noGrp="1"/>
          </p:cNvSpPr>
          <p:nvPr>
            <p:ph type="clipArt" sz="half" idx="1"/>
          </p:nvPr>
        </p:nvSpPr>
        <p:spPr>
          <a:xfrm>
            <a:off x="1055077" y="1828800"/>
            <a:ext cx="3878874" cy="4648200"/>
          </a:xfrm>
        </p:spPr>
        <p:txBody>
          <a:bodyPr/>
          <a:lstStyle/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55766E3-963D-994B-9093-456A9F0AEA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074628" y="1828800"/>
            <a:ext cx="3880338" cy="464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01448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33654-7D12-4773-8B22-B6B2D4751F5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661981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31737F-3A87-4CED-AE2A-C25D40C08F4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154396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24ADB7-018F-4D26-B865-F557CB621CC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98252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0DE118-3393-4F5B-9ECB-C0C1C8DFE61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699512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87D3D-1893-4EA3-8FCF-4188F60A31A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9432977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CD3F17-CC74-46B4-9262-FA19EC612F2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92289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3A3257-2213-4C30-9238-7BB91032A89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020569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5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15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15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47589-10A0-457B-A449-20DBDE0CECA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372880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9098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1422400"/>
            <a:ext cx="9147175" cy="5435600"/>
            <a:chOff x="0" y="896"/>
            <a:chExt cx="5762" cy="3424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169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0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1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2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3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4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5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6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7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8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79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0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81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="" xmlns:a14="http://schemas.microsoft.com/office/drawing/2010/main"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</p:grpSp>
        <p:grpSp>
          <p:nvGrpSpPr>
            <p:cNvPr id="1033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1034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3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7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8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9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0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1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3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4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5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6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7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8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9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0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1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2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3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4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5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6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7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8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9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0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1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2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3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4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5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6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7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8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79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0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1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2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3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4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5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6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7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8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89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0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1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2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3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4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5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6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7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098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99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0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1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2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3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4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5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6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7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8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09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0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1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2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3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4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5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6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7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8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19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0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1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2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3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4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5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6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7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8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29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0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1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2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3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4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5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6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7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8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39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0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1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2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3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4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5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6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7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8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49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0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1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2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3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54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5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6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7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8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59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0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1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2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3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4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65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1166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4 h 154"/>
                  <a:gd name="T2" fmla="*/ 3 w 144"/>
                  <a:gd name="T3" fmla="*/ 6 h 154"/>
                  <a:gd name="T4" fmla="*/ 6 w 144"/>
                  <a:gd name="T5" fmla="*/ 5 h 154"/>
                  <a:gd name="T6" fmla="*/ 3 w 144"/>
                  <a:gd name="T7" fmla="*/ 2 h 154"/>
                  <a:gd name="T8" fmla="*/ 5 w 144"/>
                  <a:gd name="T9" fmla="*/ 1 h 154"/>
                  <a:gd name="T10" fmla="*/ 6 w 144"/>
                  <a:gd name="T11" fmla="*/ 2 h 154"/>
                  <a:gd name="T12" fmla="*/ 7 w 144"/>
                  <a:gd name="T13" fmla="*/ 2 h 154"/>
                  <a:gd name="T14" fmla="*/ 5 w 144"/>
                  <a:gd name="T15" fmla="*/ 0 h 154"/>
                  <a:gd name="T16" fmla="*/ 2 w 144"/>
                  <a:gd name="T17" fmla="*/ 1 h 154"/>
                  <a:gd name="T18" fmla="*/ 4 w 144"/>
                  <a:gd name="T19" fmla="*/ 4 h 154"/>
                  <a:gd name="T20" fmla="*/ 1 w 144"/>
                  <a:gd name="T21" fmla="*/ 4 h 154"/>
                  <a:gd name="T22" fmla="*/ 0 w 144"/>
                  <a:gd name="T23" fmla="*/ 4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/>
              </a:p>
            </p:txBody>
          </p:sp>
          <p:sp>
            <p:nvSpPr>
              <p:cNvPr id="85143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  <p:sp>
            <p:nvSpPr>
              <p:cNvPr id="85144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GB"/>
              </a:p>
            </p:txBody>
          </p:sp>
        </p:grpSp>
      </p:grpSp>
      <p:sp>
        <p:nvSpPr>
          <p:cNvPr id="85145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85146" name="Rectangle 15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5147" name="Rectangle 15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5148" name="Rectangle 15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latin typeface="Arial" charset="0"/>
              </a:defRPr>
            </a:lvl1pPr>
          </a:lstStyle>
          <a:p>
            <a:pPr>
              <a:defRPr/>
            </a:pPr>
            <a:fld id="{1C1F47D9-841C-4D57-92F4-9A39A81E59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85149" name="Rectangle 157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81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  <p:sldLayoutId id="2147483778" r:id="rId11"/>
    <p:sldLayoutId id="2147483779" r:id="rId12"/>
    <p:sldLayoutId id="2147483780" r:id="rId13"/>
    <p:sldLayoutId id="2147483783" r:id="rId14"/>
    <p:sldLayoutId id="2147483784" r:id="rId15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5.tiff"/><Relationship Id="rId4" Type="http://schemas.openxmlformats.org/officeDocument/2006/relationships/image" Target="../media/image14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exels.com/photo/baby-baby-hand-love-433493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413792"/>
            <a:ext cx="8497192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session 9 – key points</a:t>
            </a:r>
          </a:p>
        </p:txBody>
      </p:sp>
      <p:sp>
        <p:nvSpPr>
          <p:cNvPr id="147459" name="Rectangle 3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3491880" y="1340768"/>
            <a:ext cx="5502186" cy="5000841"/>
          </a:xfrm>
        </p:spPr>
        <p:txBody>
          <a:bodyPr lIns="92075" tIns="46038" rIns="92075" bIns="46038"/>
          <a:lstStyle/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social identity theory &amp; 	group memberships</a:t>
            </a: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value of ‘weak’ social ties</a:t>
            </a: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Barbara Fredrickson, love 	2.0 &amp; interaction quality</a:t>
            </a: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continuing to work with 	overall social networks &amp; 	the affect dyad exercise</a:t>
            </a: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remembering self-care, 	</a:t>
            </a:r>
            <a:r>
              <a:rPr lang="en-US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mindbus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savouring, work </a:t>
            </a: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1152190" y="6669360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1BEB14-3670-A64F-995B-755BF4CBF92F}"/>
              </a:ext>
            </a:extLst>
          </p:cNvPr>
          <p:cNvSpPr/>
          <p:nvPr/>
        </p:nvSpPr>
        <p:spPr>
          <a:xfrm>
            <a:off x="323528" y="1752002"/>
            <a:ext cx="3066766" cy="39092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F6E4FE-195D-A04B-92B0-AC76F8667AC2}"/>
              </a:ext>
            </a:extLst>
          </p:cNvPr>
          <p:cNvSpPr txBox="1"/>
          <p:nvPr/>
        </p:nvSpPr>
        <p:spPr>
          <a:xfrm>
            <a:off x="35496" y="548680"/>
            <a:ext cx="345638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2000" b="1" i="1" dirty="0">
                <a:solidFill>
                  <a:schemeClr val="bg1"/>
                </a:solidFill>
                <a:latin typeface="Book Antiqua" panose="02040602050305030304" pitchFamily="18" charset="0"/>
                <a:ea typeface="Batang" panose="02030600000101010101" pitchFamily="18" charset="-127"/>
                <a:cs typeface="Baghdad" pitchFamily="2" charset="-78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003134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-27384"/>
            <a:ext cx="8280920" cy="11430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sz="4000" dirty="0">
                <a:latin typeface="Tahoma" charset="0"/>
                <a:cs typeface="+mj-cs"/>
              </a:rPr>
              <a:t>other ‘intrinsic’ </a:t>
            </a:r>
            <a:r>
              <a:rPr lang="en-US" sz="4000" dirty="0" err="1">
                <a:latin typeface="Tahoma" charset="0"/>
                <a:cs typeface="+mj-cs"/>
              </a:rPr>
              <a:t>behavioural</a:t>
            </a:r>
            <a:r>
              <a:rPr lang="en-US" sz="4000" dirty="0">
                <a:latin typeface="Tahoma" charset="0"/>
                <a:cs typeface="+mj-cs"/>
              </a:rPr>
              <a:t> systems</a:t>
            </a: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539551" y="5661078"/>
            <a:ext cx="3600401" cy="72178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9867B2F-1901-024F-89A4-08EEB6230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4342" y="908720"/>
            <a:ext cx="3974122" cy="57423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795E13F-7A44-8341-AE44-2779DDF5F0BC}"/>
              </a:ext>
            </a:extLst>
          </p:cNvPr>
          <p:cNvSpPr txBox="1"/>
          <p:nvPr/>
        </p:nvSpPr>
        <p:spPr>
          <a:xfrm>
            <a:off x="107504" y="1688609"/>
            <a:ext cx="2643544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4025" indent="-454025">
              <a:buClr>
                <a:schemeClr val="accent6"/>
              </a:buClr>
              <a:buSzPct val="115000"/>
              <a:buFont typeface="Wingdings" pitchFamily="2" charset="2"/>
              <a:buChar char="v"/>
            </a:pPr>
            <a:r>
              <a:rPr lang="en-GB" sz="2800" dirty="0">
                <a:solidFill>
                  <a:schemeClr val="accent1"/>
                </a:solidFill>
              </a:rPr>
              <a:t>care-seeking</a:t>
            </a:r>
          </a:p>
          <a:p>
            <a:pPr marL="454025" indent="-454025">
              <a:buClr>
                <a:schemeClr val="accent6"/>
              </a:buClr>
              <a:buSzPct val="115000"/>
            </a:pPr>
            <a:endParaRPr lang="en-GB" sz="1400" dirty="0">
              <a:solidFill>
                <a:schemeClr val="accent1"/>
              </a:solidFill>
            </a:endParaRPr>
          </a:p>
          <a:p>
            <a:pPr marL="454025" indent="-454025">
              <a:buClr>
                <a:schemeClr val="accent6"/>
              </a:buClr>
              <a:buSzPct val="115000"/>
              <a:buFont typeface="Wingdings" pitchFamily="2" charset="2"/>
              <a:buChar char="v"/>
            </a:pPr>
            <a:r>
              <a:rPr lang="en-GB" sz="2800" dirty="0">
                <a:solidFill>
                  <a:schemeClr val="accent1"/>
                </a:solidFill>
              </a:rPr>
              <a:t>care-giving</a:t>
            </a:r>
          </a:p>
          <a:p>
            <a:pPr marL="454025" indent="-454025">
              <a:buClr>
                <a:schemeClr val="accent6"/>
              </a:buClr>
              <a:buSzPct val="115000"/>
            </a:pPr>
            <a:endParaRPr lang="en-GB" sz="1400" dirty="0">
              <a:solidFill>
                <a:schemeClr val="accent1"/>
              </a:solidFill>
            </a:endParaRPr>
          </a:p>
          <a:p>
            <a:pPr marL="454025" indent="-454025">
              <a:buClr>
                <a:schemeClr val="accent6"/>
              </a:buClr>
              <a:buSzPct val="115000"/>
              <a:buFont typeface="Wingdings" pitchFamily="2" charset="2"/>
              <a:buChar char="v"/>
            </a:pPr>
            <a:r>
              <a:rPr lang="en-GB" sz="2800" dirty="0">
                <a:solidFill>
                  <a:schemeClr val="accent1"/>
                </a:solidFill>
              </a:rPr>
              <a:t>exploration</a:t>
            </a:r>
          </a:p>
          <a:p>
            <a:pPr marL="454025" indent="-454025">
              <a:buClr>
                <a:schemeClr val="accent6"/>
              </a:buClr>
              <a:buSzPct val="115000"/>
            </a:pPr>
            <a:endParaRPr lang="en-GB" sz="1400" dirty="0">
              <a:solidFill>
                <a:schemeClr val="accent1"/>
              </a:solidFill>
            </a:endParaRPr>
          </a:p>
          <a:p>
            <a:pPr marL="454025" indent="-454025">
              <a:buClr>
                <a:schemeClr val="accent6"/>
              </a:buClr>
              <a:buSzPct val="115000"/>
              <a:buFont typeface="Wingdings" pitchFamily="2" charset="2"/>
              <a:buChar char="v"/>
            </a:pPr>
            <a:r>
              <a:rPr lang="en-GB" sz="2800" dirty="0">
                <a:solidFill>
                  <a:schemeClr val="accent1"/>
                </a:solidFill>
              </a:rPr>
              <a:t>sex</a:t>
            </a:r>
          </a:p>
          <a:p>
            <a:pPr marL="454025" indent="-454025">
              <a:buClr>
                <a:schemeClr val="accent6"/>
              </a:buClr>
              <a:buSzPct val="115000"/>
            </a:pPr>
            <a:endParaRPr lang="en-GB" sz="1400" dirty="0">
              <a:solidFill>
                <a:schemeClr val="accent1"/>
              </a:solidFill>
            </a:endParaRPr>
          </a:p>
          <a:p>
            <a:pPr marL="454025" indent="-454025">
              <a:buClr>
                <a:schemeClr val="accent6"/>
              </a:buClr>
              <a:buSzPct val="115000"/>
              <a:buFont typeface="Wingdings" pitchFamily="2" charset="2"/>
              <a:buChar char="v"/>
            </a:pPr>
            <a:r>
              <a:rPr lang="en-GB" sz="2800" dirty="0">
                <a:solidFill>
                  <a:schemeClr val="accent1"/>
                </a:solidFill>
              </a:rPr>
              <a:t>power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B51FB2-30EF-4545-AA8E-A351AC71E496}"/>
              </a:ext>
            </a:extLst>
          </p:cNvPr>
          <p:cNvSpPr txBox="1"/>
          <p:nvPr/>
        </p:nvSpPr>
        <p:spPr>
          <a:xfrm>
            <a:off x="2542151" y="2077676"/>
            <a:ext cx="2101857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i="1" dirty="0">
                <a:solidFill>
                  <a:srgbClr val="00B050"/>
                </a:solidFill>
              </a:rPr>
              <a:t>about right?</a:t>
            </a:r>
          </a:p>
          <a:p>
            <a:endParaRPr lang="en-GB" sz="2800" i="1" dirty="0">
              <a:solidFill>
                <a:srgbClr val="00B050"/>
              </a:solidFill>
            </a:endParaRPr>
          </a:p>
          <a:p>
            <a:r>
              <a:rPr lang="en-GB" sz="2800" i="1" dirty="0">
                <a:solidFill>
                  <a:srgbClr val="00B050"/>
                </a:solidFill>
              </a:rPr>
              <a:t>too hot?</a:t>
            </a:r>
          </a:p>
          <a:p>
            <a:endParaRPr lang="en-GB" sz="2800" i="1" dirty="0">
              <a:solidFill>
                <a:srgbClr val="00B050"/>
              </a:solidFill>
            </a:endParaRPr>
          </a:p>
          <a:p>
            <a:r>
              <a:rPr lang="en-GB" sz="2800" i="1" dirty="0">
                <a:solidFill>
                  <a:srgbClr val="00B050"/>
                </a:solidFill>
              </a:rPr>
              <a:t>too cold?</a:t>
            </a:r>
          </a:p>
        </p:txBody>
      </p:sp>
    </p:spTree>
    <p:extLst>
      <p:ext uri="{BB962C8B-B14F-4D97-AF65-F5344CB8AC3E}">
        <p14:creationId xmlns:p14="http://schemas.microsoft.com/office/powerpoint/2010/main" val="2026555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413792"/>
            <a:ext cx="8497192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session 9 – key points</a:t>
            </a:r>
          </a:p>
        </p:txBody>
      </p:sp>
      <p:sp>
        <p:nvSpPr>
          <p:cNvPr id="147459" name="Rectangle 3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3491880" y="1340768"/>
            <a:ext cx="5502186" cy="5000841"/>
          </a:xfrm>
        </p:spPr>
        <p:txBody>
          <a:bodyPr lIns="92075" tIns="46038" rIns="92075" bIns="46038"/>
          <a:lstStyle/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social identity theory &amp; 	group memberships</a:t>
            </a: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value of ‘weak’ social ties</a:t>
            </a: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Barbara Fredrickson, love 	2.0 &amp; interaction quality</a:t>
            </a: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continuing to work with 	overall social networks &amp; 	the affect dyad exercise</a:t>
            </a: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remembering self-care, 	</a:t>
            </a:r>
            <a:r>
              <a:rPr lang="en-US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mindbus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savouring, work </a:t>
            </a: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1152190" y="6669360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1BEB14-3670-A64F-995B-755BF4CBF92F}"/>
              </a:ext>
            </a:extLst>
          </p:cNvPr>
          <p:cNvSpPr/>
          <p:nvPr/>
        </p:nvSpPr>
        <p:spPr>
          <a:xfrm>
            <a:off x="323528" y="1752002"/>
            <a:ext cx="3066766" cy="39092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F6E4FE-195D-A04B-92B0-AC76F8667AC2}"/>
              </a:ext>
            </a:extLst>
          </p:cNvPr>
          <p:cNvSpPr txBox="1"/>
          <p:nvPr/>
        </p:nvSpPr>
        <p:spPr>
          <a:xfrm>
            <a:off x="35496" y="548680"/>
            <a:ext cx="345638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2000" b="1" i="1" dirty="0">
                <a:solidFill>
                  <a:schemeClr val="bg1"/>
                </a:solidFill>
                <a:latin typeface="Book Antiqua" panose="02040602050305030304" pitchFamily="18" charset="0"/>
                <a:ea typeface="Batang" panose="02030600000101010101" pitchFamily="18" charset="-127"/>
                <a:cs typeface="Baghdad" pitchFamily="2" charset="-78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889647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44016" y="-27384"/>
            <a:ext cx="3635896" cy="1939156"/>
          </a:xfrm>
        </p:spPr>
        <p:txBody>
          <a:bodyPr/>
          <a:lstStyle/>
          <a:p>
            <a:pPr algn="ctr"/>
            <a:r>
              <a:rPr lang="en-US" sz="4000" dirty="0"/>
              <a:t>social identity theory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3659573" y="476672"/>
            <a:ext cx="5232907" cy="6120673"/>
          </a:xfrm>
        </p:spPr>
        <p:txBody>
          <a:bodyPr/>
          <a:lstStyle/>
          <a:p>
            <a:pPr marL="248400" indent="-248400">
              <a:buSzPct val="100000"/>
              <a:buFont typeface="Wingdings" charset="2"/>
              <a:buChar char="²"/>
            </a:pPr>
            <a:r>
              <a:rPr lang="en-GB" sz="1600" dirty="0">
                <a:effectLst/>
              </a:rPr>
              <a:t>Haslam, C., et al. (2019). "The importance of social groups for retirement adjustment." </a:t>
            </a:r>
            <a:r>
              <a:rPr lang="en-GB" sz="1600" u="sng" dirty="0">
                <a:effectLst/>
              </a:rPr>
              <a:t>Social Issues and Policy Review</a:t>
            </a:r>
            <a:r>
              <a:rPr lang="en-GB" sz="1600" dirty="0">
                <a:effectLst/>
              </a:rPr>
              <a:t> </a:t>
            </a:r>
            <a:r>
              <a:rPr lang="en-GB" sz="1600" b="1" dirty="0">
                <a:effectLst/>
              </a:rPr>
              <a:t>13</a:t>
            </a:r>
            <a:r>
              <a:rPr lang="en-GB" sz="1600" dirty="0">
                <a:effectLst/>
              </a:rPr>
              <a:t>(1): 93-124.</a:t>
            </a:r>
          </a:p>
          <a:p>
            <a:pPr marL="248400" indent="-248400">
              <a:buSzPct val="100000"/>
              <a:buFont typeface="Wingdings" charset="2"/>
              <a:buChar char="²"/>
            </a:pPr>
            <a:r>
              <a:rPr lang="en-GB" sz="1600" dirty="0">
                <a:effectLst/>
              </a:rPr>
              <a:t>Haslam, S. A., et al. (2018). "Social cure, what social cure? The propensity to underestimate the importance of social factors for health." </a:t>
            </a:r>
            <a:r>
              <a:rPr lang="en-GB" sz="1600" u="sng" dirty="0">
                <a:effectLst/>
              </a:rPr>
              <a:t>Social Science &amp; Medicine</a:t>
            </a:r>
            <a:r>
              <a:rPr lang="en-GB" sz="1600" dirty="0">
                <a:effectLst/>
              </a:rPr>
              <a:t> </a:t>
            </a:r>
            <a:r>
              <a:rPr lang="en-GB" sz="1600" b="1" dirty="0">
                <a:effectLst/>
              </a:rPr>
              <a:t>198</a:t>
            </a:r>
            <a:r>
              <a:rPr lang="en-GB" sz="1600" dirty="0">
                <a:effectLst/>
              </a:rPr>
              <a:t>: 14-21.</a:t>
            </a:r>
          </a:p>
          <a:p>
            <a:pPr marL="248400" indent="-248400">
              <a:buSzPct val="100000"/>
              <a:buFont typeface="Wingdings" charset="2"/>
              <a:buChar char="²"/>
            </a:pPr>
            <a:r>
              <a:rPr lang="en-GB" sz="1600" dirty="0">
                <a:effectLst/>
              </a:rPr>
              <a:t>Slater, M. J., et al. (2018). "Singing it for “us”: team passion displayed during national anthems is associated with subsequent success." </a:t>
            </a:r>
            <a:r>
              <a:rPr lang="en-GB" sz="1600" u="sng" dirty="0">
                <a:effectLst/>
              </a:rPr>
              <a:t>European Journal of Sport Science</a:t>
            </a:r>
            <a:r>
              <a:rPr lang="en-GB" sz="1600" dirty="0">
                <a:effectLst/>
              </a:rPr>
              <a:t>: 1-9.</a:t>
            </a:r>
          </a:p>
          <a:p>
            <a:pPr marL="248400" indent="-248400">
              <a:buSzPct val="100000"/>
              <a:buFont typeface="Wingdings" charset="2"/>
              <a:buChar char="²"/>
            </a:pPr>
            <a:r>
              <a:rPr lang="en-GB" sz="1600" dirty="0" err="1">
                <a:effectLst/>
              </a:rPr>
              <a:t>Jetten</a:t>
            </a:r>
            <a:r>
              <a:rPr lang="en-GB" sz="1600" dirty="0">
                <a:effectLst/>
              </a:rPr>
              <a:t>, J., et al. (2017). "Advancing the social identity approach to health &amp; well‐being: Progressing the social cure research agenda." </a:t>
            </a:r>
            <a:r>
              <a:rPr lang="en-GB" sz="1600" u="sng" dirty="0">
                <a:effectLst/>
              </a:rPr>
              <a:t>European Journal of Social Psychology</a:t>
            </a:r>
            <a:r>
              <a:rPr lang="en-GB" sz="1600" dirty="0">
                <a:effectLst/>
              </a:rPr>
              <a:t> </a:t>
            </a:r>
            <a:r>
              <a:rPr lang="en-GB" sz="1600" b="1" dirty="0">
                <a:effectLst/>
              </a:rPr>
              <a:t>47</a:t>
            </a:r>
            <a:r>
              <a:rPr lang="en-GB" sz="1600" dirty="0">
                <a:effectLst/>
              </a:rPr>
              <a:t>(7): 789-802.</a:t>
            </a:r>
            <a:endParaRPr lang="en-US" sz="1600" dirty="0"/>
          </a:p>
          <a:p>
            <a:pPr marL="248400" indent="-248400">
              <a:buSzPct val="100000"/>
              <a:buFont typeface="Wingdings" charset="2"/>
              <a:buChar char="²"/>
            </a:pPr>
            <a:r>
              <a:rPr lang="en-US" sz="1600" dirty="0"/>
              <a:t>Sani, F., et al. (2015). "Greater number of group identifications is associated with lower odds of being depressed: evidence from a Scottish community sample." </a:t>
            </a:r>
            <a:r>
              <a:rPr lang="en-US" sz="1600" u="sng" dirty="0"/>
              <a:t>Social Psychiatry and Psychiatric Epidemiology </a:t>
            </a:r>
            <a:r>
              <a:rPr lang="en-US" sz="1600" b="1" u="sng" dirty="0"/>
              <a:t>50</a:t>
            </a:r>
            <a:r>
              <a:rPr lang="en-US" sz="1600" u="sng" dirty="0"/>
              <a:t>(9): 1389-1397</a:t>
            </a:r>
          </a:p>
          <a:p>
            <a:pPr marL="248400" indent="-248400">
              <a:buSzPct val="100000"/>
              <a:buFont typeface="Wingdings" charset="2"/>
              <a:buChar char="²"/>
            </a:pPr>
            <a:r>
              <a:rPr lang="en-US" sz="1600" dirty="0"/>
              <a:t>Sani, F., et al. (2012). "Comparing social contact and group identification as predictors of mental health." </a:t>
            </a:r>
            <a:r>
              <a:rPr lang="en-US" sz="1600" u="sng" dirty="0"/>
              <a:t>Br J Social Psychology </a:t>
            </a:r>
            <a:r>
              <a:rPr lang="en-US" sz="1600" b="1" u="sng" dirty="0"/>
              <a:t>51</a:t>
            </a:r>
            <a:r>
              <a:rPr lang="en-US" sz="1600" u="sng" dirty="0"/>
              <a:t>(4): 781-790.</a:t>
            </a: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755576" y="6741368"/>
            <a:ext cx="7991475" cy="0"/>
          </a:xfrm>
          <a:prstGeom prst="line">
            <a:avLst/>
          </a:prstGeom>
          <a:noFill/>
          <a:ln w="412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768" y="2060848"/>
            <a:ext cx="3384376" cy="239162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20" y="4869160"/>
            <a:ext cx="33123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accent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social identity</a:t>
            </a:r>
          </a:p>
          <a:p>
            <a:pPr algn="ctr"/>
            <a:r>
              <a:rPr lang="en-US" dirty="0">
                <a:solidFill>
                  <a:schemeClr val="accent5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and groups network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009" y="5733256"/>
            <a:ext cx="38519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ww.socialidentitynetwork.com</a:t>
            </a:r>
            <a:endParaRPr lang="en-US" dirty="0">
              <a:solidFill>
                <a:schemeClr val="tx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683151509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917141" y="116632"/>
            <a:ext cx="7524328" cy="703853"/>
          </a:xfrm>
        </p:spPr>
        <p:txBody>
          <a:bodyPr/>
          <a:lstStyle/>
          <a:p>
            <a:pPr algn="ctr"/>
            <a:r>
              <a:rPr lang="en-US" sz="4000" dirty="0"/>
              <a:t>social identity mapping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430833" y="6309320"/>
            <a:ext cx="8496944" cy="504056"/>
          </a:xfrm>
        </p:spPr>
        <p:txBody>
          <a:bodyPr/>
          <a:lstStyle/>
          <a:p>
            <a:pPr algn="ctr">
              <a:buSzPct val="100000"/>
            </a:pPr>
            <a:r>
              <a:rPr lang="en-GB" dirty="0">
                <a:effectLst/>
              </a:rPr>
              <a:t>Cruwys, T., et al. (2016). "Social identity mapping: a procedure for visual representation and assessment of subjective multiple group memberships." </a:t>
            </a:r>
            <a:r>
              <a:rPr lang="en-GB" u="sng" dirty="0">
                <a:effectLst/>
              </a:rPr>
              <a:t>British Journal of Social Psychology</a:t>
            </a:r>
            <a:r>
              <a:rPr lang="en-GB" dirty="0">
                <a:effectLst/>
              </a:rPr>
              <a:t> </a:t>
            </a:r>
            <a:r>
              <a:rPr lang="en-GB" b="1" dirty="0">
                <a:effectLst/>
              </a:rPr>
              <a:t>55</a:t>
            </a:r>
            <a:r>
              <a:rPr lang="en-GB" dirty="0">
                <a:effectLst/>
              </a:rPr>
              <a:t>(4): 613-642.</a:t>
            </a: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683568" y="6237312"/>
            <a:ext cx="7991475" cy="0"/>
          </a:xfrm>
          <a:prstGeom prst="line">
            <a:avLst/>
          </a:prstGeom>
          <a:noFill/>
          <a:ln w="412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6D17833-743D-FF4D-AD9B-70D3D98A80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899" y="980728"/>
            <a:ext cx="3388005" cy="494622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674804BA-7ECF-9E4B-A747-38E1F25A250A}"/>
              </a:ext>
            </a:extLst>
          </p:cNvPr>
          <p:cNvSpPr txBox="1"/>
          <p:nvPr/>
        </p:nvSpPr>
        <p:spPr>
          <a:xfrm>
            <a:off x="3851921" y="1055633"/>
            <a:ext cx="468052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buClr>
                <a:srgbClr val="FFC000"/>
              </a:buClr>
              <a:buFont typeface="Wingdings" pitchFamily="2" charset="2"/>
              <a:buChar char="v"/>
            </a:pPr>
            <a:r>
              <a:rPr lang="en-GB" sz="2600" dirty="0"/>
              <a:t>identify the various groups you belong to</a:t>
            </a:r>
          </a:p>
          <a:p>
            <a:pPr marL="358775" indent="-358775">
              <a:buClr>
                <a:srgbClr val="FFC000"/>
              </a:buClr>
              <a:buFont typeface="Wingdings" pitchFamily="2" charset="2"/>
              <a:buChar char="v"/>
            </a:pPr>
            <a:r>
              <a:rPr lang="en-GB" sz="2600" dirty="0"/>
              <a:t>rate into three categories of importance (post-it sizes)</a:t>
            </a:r>
          </a:p>
          <a:p>
            <a:pPr marL="358775" indent="-358775">
              <a:buClr>
                <a:srgbClr val="FFC000"/>
              </a:buClr>
              <a:buFont typeface="Wingdings" pitchFamily="2" charset="2"/>
              <a:buChar char="v"/>
            </a:pPr>
            <a:r>
              <a:rPr lang="en-GB" sz="2600" dirty="0"/>
              <a:t>how positive about being a member (1 to 10)?</a:t>
            </a:r>
          </a:p>
          <a:p>
            <a:pPr marL="358775" indent="-358775">
              <a:buClr>
                <a:srgbClr val="FFC000"/>
              </a:buClr>
              <a:buFont typeface="Wingdings" pitchFamily="2" charset="2"/>
              <a:buChar char="v"/>
            </a:pPr>
            <a:r>
              <a:rPr lang="en-GB" sz="2600" dirty="0"/>
              <a:t>frequency of meetings &amp; duration of membership</a:t>
            </a:r>
          </a:p>
          <a:p>
            <a:pPr marL="358775" indent="-358775">
              <a:buClr>
                <a:srgbClr val="FFC000"/>
              </a:buClr>
              <a:buFont typeface="Wingdings" pitchFamily="2" charset="2"/>
              <a:buChar char="v"/>
            </a:pPr>
            <a:r>
              <a:rPr lang="en-GB" sz="2600" dirty="0"/>
              <a:t>how representative of the group do you feel you are?</a:t>
            </a:r>
          </a:p>
          <a:p>
            <a:pPr marL="358775" indent="-358775">
              <a:buClr>
                <a:srgbClr val="FFC000"/>
              </a:buClr>
              <a:buFont typeface="Wingdings" pitchFamily="2" charset="2"/>
              <a:buChar char="v"/>
            </a:pPr>
            <a:r>
              <a:rPr lang="en-GB" sz="2600" dirty="0"/>
              <a:t>intergroup distance &amp; inter-group membership conflict?</a:t>
            </a:r>
          </a:p>
        </p:txBody>
      </p:sp>
    </p:spTree>
    <p:extLst>
      <p:ext uri="{BB962C8B-B14F-4D97-AF65-F5344CB8AC3E}">
        <p14:creationId xmlns:p14="http://schemas.microsoft.com/office/powerpoint/2010/main" val="1283581885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413792"/>
            <a:ext cx="8497192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session 9 – key points</a:t>
            </a:r>
          </a:p>
        </p:txBody>
      </p:sp>
      <p:sp>
        <p:nvSpPr>
          <p:cNvPr id="147459" name="Rectangle 3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3491880" y="1340768"/>
            <a:ext cx="5502186" cy="5000841"/>
          </a:xfrm>
        </p:spPr>
        <p:txBody>
          <a:bodyPr lIns="92075" tIns="46038" rIns="92075" bIns="46038"/>
          <a:lstStyle/>
          <a:p>
            <a:pPr marL="465138" indent="-457200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social identity theory &amp; 	group memberships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value of ‘weak’ social ties</a:t>
            </a: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Barbara Fredrickson, love 	2.0 &amp; interaction quality</a:t>
            </a: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continuing to work with 	overall social networks &amp; 	the affect dyad exercise</a:t>
            </a: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remembering self-care, 	</a:t>
            </a:r>
            <a:r>
              <a:rPr lang="en-US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mindbus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savouring, work </a:t>
            </a: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1152190" y="6669360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1BEB14-3670-A64F-995B-755BF4CBF92F}"/>
              </a:ext>
            </a:extLst>
          </p:cNvPr>
          <p:cNvSpPr/>
          <p:nvPr/>
        </p:nvSpPr>
        <p:spPr>
          <a:xfrm>
            <a:off x="323528" y="1752002"/>
            <a:ext cx="3066766" cy="39092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F6E4FE-195D-A04B-92B0-AC76F8667AC2}"/>
              </a:ext>
            </a:extLst>
          </p:cNvPr>
          <p:cNvSpPr txBox="1"/>
          <p:nvPr/>
        </p:nvSpPr>
        <p:spPr>
          <a:xfrm>
            <a:off x="35496" y="548680"/>
            <a:ext cx="345638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2000" b="1" i="1" dirty="0">
                <a:solidFill>
                  <a:schemeClr val="bg1"/>
                </a:solidFill>
                <a:latin typeface="Book Antiqua" panose="02040602050305030304" pitchFamily="18" charset="0"/>
                <a:ea typeface="Batang" panose="02030600000101010101" pitchFamily="18" charset="-127"/>
                <a:cs typeface="Baghdad" pitchFamily="2" charset="-78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6018361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11560" y="132860"/>
            <a:ext cx="7776861" cy="703853"/>
          </a:xfrm>
        </p:spPr>
        <p:txBody>
          <a:bodyPr/>
          <a:lstStyle/>
          <a:p>
            <a:pPr algn="ctr"/>
            <a:r>
              <a:rPr lang="en-US" sz="4000" dirty="0"/>
              <a:t>research on ‘weak social ties’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-17949" y="3284984"/>
            <a:ext cx="4229909" cy="3067353"/>
          </a:xfrm>
        </p:spPr>
        <p:txBody>
          <a:bodyPr/>
          <a:lstStyle/>
          <a:p>
            <a:pPr marL="231775" indent="-231775">
              <a:buSzPct val="100000"/>
              <a:buFont typeface="Zapf Dingbats"/>
              <a:buChar char="✧"/>
            </a:pPr>
            <a:r>
              <a:rPr lang="en-GB" dirty="0" err="1">
                <a:effectLst/>
              </a:rPr>
              <a:t>Appau</a:t>
            </a:r>
            <a:r>
              <a:rPr lang="en-GB" dirty="0">
                <a:effectLst/>
              </a:rPr>
              <a:t>, S., et al. (2019). "Social integration &amp; subjective wellbeing." </a:t>
            </a:r>
            <a:r>
              <a:rPr lang="en-GB" u="sng" dirty="0">
                <a:effectLst/>
              </a:rPr>
              <a:t>Applied Economics</a:t>
            </a:r>
            <a:r>
              <a:rPr lang="en-GB" dirty="0">
                <a:effectLst/>
              </a:rPr>
              <a:t> </a:t>
            </a:r>
            <a:r>
              <a:rPr lang="en-GB" b="1" dirty="0">
                <a:effectLst/>
              </a:rPr>
              <a:t>51</a:t>
            </a:r>
            <a:r>
              <a:rPr lang="en-GB" dirty="0">
                <a:effectLst/>
              </a:rPr>
              <a:t>(16): 1748-1761.</a:t>
            </a:r>
          </a:p>
          <a:p>
            <a:pPr marL="231775" indent="-231775">
              <a:buSzPct val="100000"/>
              <a:buFont typeface="Zapf Dingbats"/>
              <a:buChar char="✧"/>
            </a:pPr>
            <a:r>
              <a:rPr lang="en-GB" dirty="0">
                <a:effectLst/>
              </a:rPr>
              <a:t>Deri, S., et al. (2019). "With a little help from my friends (and strangers)." </a:t>
            </a:r>
            <a:r>
              <a:rPr lang="en-GB" u="sng" dirty="0">
                <a:effectLst/>
              </a:rPr>
              <a:t>Journal of Experimental Social Psychology</a:t>
            </a:r>
            <a:r>
              <a:rPr lang="en-GB" dirty="0">
                <a:effectLst/>
              </a:rPr>
              <a:t> </a:t>
            </a:r>
            <a:r>
              <a:rPr lang="en-GB" b="1" dirty="0">
                <a:effectLst/>
              </a:rPr>
              <a:t>82</a:t>
            </a:r>
            <a:r>
              <a:rPr lang="en-GB" dirty="0">
                <a:effectLst/>
              </a:rPr>
              <a:t>: 6-15.</a:t>
            </a:r>
          </a:p>
          <a:p>
            <a:pPr marL="231775" indent="-231775">
              <a:buSzPct val="100000"/>
              <a:buFont typeface="Zapf Dingbats"/>
              <a:buChar char="✧"/>
            </a:pPr>
            <a:r>
              <a:rPr lang="en-GB" dirty="0">
                <a:effectLst/>
              </a:rPr>
              <a:t>Epley, N. and J. Schroeder (2014). "Mistakenly seeking solitude." </a:t>
            </a:r>
            <a:r>
              <a:rPr lang="en-GB" u="sng" dirty="0">
                <a:effectLst/>
              </a:rPr>
              <a:t>Journal of Experimental Psychology: General</a:t>
            </a:r>
            <a:r>
              <a:rPr lang="en-GB" dirty="0">
                <a:effectLst/>
              </a:rPr>
              <a:t> </a:t>
            </a:r>
            <a:r>
              <a:rPr lang="en-GB" b="1" dirty="0">
                <a:effectLst/>
              </a:rPr>
              <a:t>143</a:t>
            </a:r>
            <a:r>
              <a:rPr lang="en-GB" dirty="0">
                <a:effectLst/>
              </a:rPr>
              <a:t>(5): 1980-1999.</a:t>
            </a:r>
          </a:p>
          <a:p>
            <a:pPr marL="231775" indent="-231775">
              <a:buSzPct val="100000"/>
              <a:buFont typeface="Zapf Dingbats"/>
              <a:buChar char="✧"/>
            </a:pPr>
            <a:r>
              <a:rPr lang="en-GB" dirty="0">
                <a:effectLst/>
              </a:rPr>
              <a:t>Sandstrom, G. M. and E. W. Dunn (2014). "Social interactions and well-being: The surprising power of weak ties." </a:t>
            </a:r>
            <a:r>
              <a:rPr lang="en-GB" u="sng" dirty="0">
                <a:effectLst/>
              </a:rPr>
              <a:t>Personality and Social Psychology Bulletin</a:t>
            </a:r>
            <a:r>
              <a:rPr lang="en-GB" dirty="0">
                <a:effectLst/>
              </a:rPr>
              <a:t> </a:t>
            </a:r>
            <a:r>
              <a:rPr lang="en-GB" b="1" dirty="0">
                <a:effectLst/>
              </a:rPr>
              <a:t>40</a:t>
            </a:r>
            <a:r>
              <a:rPr lang="en-GB" dirty="0">
                <a:effectLst/>
              </a:rPr>
              <a:t>(7): 910-922.</a:t>
            </a:r>
          </a:p>
          <a:p>
            <a:pPr marL="231775" indent="-231775">
              <a:buSzPct val="100000"/>
              <a:buFont typeface="Zapf Dingbats"/>
              <a:buChar char="✧"/>
            </a:pPr>
            <a:endParaRPr lang="en-GB" dirty="0">
              <a:effectLst/>
            </a:endParaRPr>
          </a:p>
          <a:p>
            <a:pPr marL="231775" indent="-231775">
              <a:buSzPct val="100000"/>
              <a:buFont typeface="Zapf Dingbats"/>
              <a:buChar char="✧"/>
            </a:pPr>
            <a:endParaRPr lang="en-GB" dirty="0">
              <a:effectLst/>
            </a:endParaRPr>
          </a:p>
          <a:p>
            <a:pPr marL="231775" indent="-231775">
              <a:buSzPct val="100000"/>
              <a:buFont typeface="Zapf Dingbats"/>
              <a:buChar char="✧"/>
            </a:pPr>
            <a:endParaRPr lang="en-GB" dirty="0">
              <a:effectLst/>
            </a:endParaRP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683568" y="6669360"/>
            <a:ext cx="7991475" cy="0"/>
          </a:xfrm>
          <a:prstGeom prst="line">
            <a:avLst/>
          </a:prstGeom>
          <a:noFill/>
          <a:ln w="412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4804BA-7ECF-9E4B-A747-38E1F25A250A}"/>
              </a:ext>
            </a:extLst>
          </p:cNvPr>
          <p:cNvSpPr txBox="1"/>
          <p:nvPr/>
        </p:nvSpPr>
        <p:spPr>
          <a:xfrm>
            <a:off x="4319265" y="1015563"/>
            <a:ext cx="4789239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buClr>
                <a:srgbClr val="FFC000"/>
              </a:buClr>
              <a:buFont typeface="Wingdings" pitchFamily="2" charset="2"/>
              <a:buChar char="v"/>
            </a:pPr>
            <a:r>
              <a:rPr lang="en-GB" sz="2600" dirty="0"/>
              <a:t>in general close relation-ships are better for our health &amp; wellbeing than more distant ones, but …</a:t>
            </a:r>
          </a:p>
          <a:p>
            <a:pPr marL="358775" indent="-358775">
              <a:buClr>
                <a:srgbClr val="FFC000"/>
              </a:buClr>
              <a:buFont typeface="Wingdings" pitchFamily="2" charset="2"/>
              <a:buChar char="v"/>
            </a:pPr>
            <a:r>
              <a:rPr lang="en-GB" sz="2600" dirty="0"/>
              <a:t>we tend to underestimate the wellbeing boost of chat with (comparative) strangers (shop, cafe, neighbour, etc)</a:t>
            </a:r>
          </a:p>
          <a:p>
            <a:pPr marL="358775" indent="-358775">
              <a:buClr>
                <a:srgbClr val="FFC000"/>
              </a:buClr>
              <a:buFont typeface="Wingdings" pitchFamily="2" charset="2"/>
              <a:buChar char="v"/>
            </a:pPr>
            <a:r>
              <a:rPr lang="en-GB" sz="2600" dirty="0"/>
              <a:t>typically more beneficial for us (&amp; them) if we are more authentic, unguarded, warm</a:t>
            </a:r>
          </a:p>
          <a:p>
            <a:pPr marL="358775" indent="-358775">
              <a:buClr>
                <a:srgbClr val="FFC000"/>
              </a:buClr>
              <a:buFont typeface="Wingdings" pitchFamily="2" charset="2"/>
              <a:buChar char="v"/>
            </a:pPr>
            <a:r>
              <a:rPr lang="en-GB" sz="2600" dirty="0"/>
              <a:t>helpful both for wellbeing and also for physical health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129DB8-0243-1644-B33C-5D1BFCBD3F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1173048"/>
            <a:ext cx="3888432" cy="1895912"/>
          </a:xfrm>
          <a:prstGeom prst="rect">
            <a:avLst/>
          </a:prstGeom>
        </p:spPr>
      </p:pic>
      <p:sp>
        <p:nvSpPr>
          <p:cNvPr id="8" name="Line 6">
            <a:extLst>
              <a:ext uri="{FF2B5EF4-FFF2-40B4-BE49-F238E27FC236}">
                <a16:creationId xmlns:a16="http://schemas.microsoft.com/office/drawing/2014/main" id="{B0A83CF0-299A-6148-90A5-50CDE0E1ED7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247255" y="1064218"/>
            <a:ext cx="0" cy="5455631"/>
          </a:xfrm>
          <a:prstGeom prst="line">
            <a:avLst/>
          </a:prstGeom>
          <a:noFill/>
          <a:ln w="41275">
            <a:solidFill>
              <a:schemeClr val="folHlink"/>
            </a:solidFill>
            <a:prstDash val="lg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4709174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83568" y="132859"/>
            <a:ext cx="7848869" cy="703853"/>
          </a:xfrm>
        </p:spPr>
        <p:txBody>
          <a:bodyPr/>
          <a:lstStyle/>
          <a:p>
            <a:pPr algn="ctr"/>
            <a:r>
              <a:rPr lang="en-US" sz="4000" dirty="0"/>
              <a:t>explore being more friendly</a:t>
            </a: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576262" y="6741368"/>
            <a:ext cx="7991475" cy="0"/>
          </a:xfrm>
          <a:prstGeom prst="line">
            <a:avLst/>
          </a:prstGeom>
          <a:noFill/>
          <a:ln w="412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74804BA-7ECF-9E4B-A747-38E1F25A250A}"/>
              </a:ext>
            </a:extLst>
          </p:cNvPr>
          <p:cNvSpPr txBox="1"/>
          <p:nvPr/>
        </p:nvSpPr>
        <p:spPr>
          <a:xfrm>
            <a:off x="4211960" y="930196"/>
            <a:ext cx="4547371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8775" indent="-358775">
              <a:buClr>
                <a:srgbClr val="FFC000"/>
              </a:buClr>
              <a:buFont typeface="Wingdings" pitchFamily="2" charset="2"/>
              <a:buChar char="v"/>
            </a:pPr>
            <a:r>
              <a:rPr lang="en-GB" sz="2600" dirty="0"/>
              <a:t>experiment with being a bit more friendly, outgoing, warm, chatty – how is it?</a:t>
            </a:r>
          </a:p>
          <a:p>
            <a:pPr marL="358775" indent="-358775">
              <a:buClr>
                <a:srgbClr val="FFC000"/>
              </a:buClr>
              <a:buFont typeface="Wingdings" pitchFamily="2" charset="2"/>
              <a:buChar char="v"/>
            </a:pPr>
            <a:r>
              <a:rPr lang="en-GB" sz="2600" dirty="0"/>
              <a:t>research highlights that if you find the interaction pleasant, the others </a:t>
            </a:r>
            <a:r>
              <a:rPr lang="en-GB" sz="2600" dirty="0" err="1"/>
              <a:t>invol-ved</a:t>
            </a:r>
            <a:r>
              <a:rPr lang="en-GB" sz="2600" dirty="0"/>
              <a:t> are likely to as well</a:t>
            </a:r>
          </a:p>
          <a:p>
            <a:pPr marL="358775" indent="-358775">
              <a:buClr>
                <a:srgbClr val="FFC000"/>
              </a:buClr>
              <a:buFont typeface="Wingdings" pitchFamily="2" charset="2"/>
              <a:buChar char="v"/>
            </a:pPr>
            <a:r>
              <a:rPr lang="en-GB" sz="2600" dirty="0"/>
              <a:t>connection to neighbours and neighbourhood adds to everyone’s wellbeing</a:t>
            </a:r>
          </a:p>
          <a:p>
            <a:pPr marL="358775" indent="-358775">
              <a:buClr>
                <a:srgbClr val="FFC000"/>
              </a:buClr>
              <a:buFont typeface="Wingdings" pitchFamily="2" charset="2"/>
              <a:buChar char="v"/>
            </a:pPr>
            <a:r>
              <a:rPr lang="en-GB" sz="2600" dirty="0"/>
              <a:t>shops, queues, cafes, journeys – chat a little more openly &amp; observe the effects on you &amp; others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E6B7696-6922-DC47-907B-7EB3C5063A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1988851"/>
            <a:ext cx="3777795" cy="2520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20340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413792"/>
            <a:ext cx="8497192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session 9 – key points</a:t>
            </a:r>
          </a:p>
        </p:txBody>
      </p:sp>
      <p:sp>
        <p:nvSpPr>
          <p:cNvPr id="147459" name="Rectangle 3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3491880" y="1340768"/>
            <a:ext cx="5502186" cy="5000841"/>
          </a:xfrm>
        </p:spPr>
        <p:txBody>
          <a:bodyPr lIns="92075" tIns="46038" rIns="92075" bIns="46038"/>
          <a:lstStyle/>
          <a:p>
            <a:pPr marL="465138" indent="-457200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social identity theory &amp; 	group memberships</a:t>
            </a:r>
          </a:p>
          <a:p>
            <a:pPr marL="465138" indent="-457200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571500" algn="l"/>
              </a:tabLst>
              <a:defRPr/>
            </a:pPr>
            <a:r>
              <a:rPr lang="en-US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value of ‘weak’ social ties</a:t>
            </a: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Barbara Fredrickson, love 	2.0 &amp; interaction quality</a:t>
            </a: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continuing to work with 	overall social networks &amp; 	the affect dyad exercise</a:t>
            </a: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remembering self-care, 	</a:t>
            </a:r>
            <a:r>
              <a:rPr lang="en-US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mindbus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savouring, work </a:t>
            </a: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1152190" y="6669360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1BEB14-3670-A64F-995B-755BF4CBF92F}"/>
              </a:ext>
            </a:extLst>
          </p:cNvPr>
          <p:cNvSpPr/>
          <p:nvPr/>
        </p:nvSpPr>
        <p:spPr>
          <a:xfrm>
            <a:off x="323528" y="1752002"/>
            <a:ext cx="3066766" cy="39092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F6E4FE-195D-A04B-92B0-AC76F8667AC2}"/>
              </a:ext>
            </a:extLst>
          </p:cNvPr>
          <p:cNvSpPr txBox="1"/>
          <p:nvPr/>
        </p:nvSpPr>
        <p:spPr>
          <a:xfrm>
            <a:off x="35496" y="548680"/>
            <a:ext cx="345638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2000" b="1" i="1" dirty="0">
                <a:solidFill>
                  <a:schemeClr val="bg1"/>
                </a:solidFill>
                <a:latin typeface="Book Antiqua" panose="02040602050305030304" pitchFamily="18" charset="0"/>
                <a:ea typeface="Batang" panose="02030600000101010101" pitchFamily="18" charset="-127"/>
                <a:cs typeface="Baghdad" pitchFamily="2" charset="-78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5776377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86070" y="-27384"/>
            <a:ext cx="7608373" cy="11430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sz="4000" dirty="0">
                <a:latin typeface="Tahoma" charset="0"/>
              </a:rPr>
              <a:t>metaphors &amp; mechanisms</a:t>
            </a:r>
            <a:endParaRPr lang="en-US" sz="4000" dirty="0">
              <a:latin typeface="Tahoma" charset="0"/>
              <a:cs typeface="+mj-cs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313892" y="1124744"/>
            <a:ext cx="6786500" cy="3240360"/>
          </a:xfrm>
        </p:spPr>
        <p:txBody>
          <a:bodyPr/>
          <a:lstStyle/>
          <a:p>
            <a:pPr marL="486000" indent="-522000" eaLnBrk="1" hangingPunct="1">
              <a:lnSpc>
                <a:spcPct val="90000"/>
              </a:lnSpc>
              <a:buSzPct val="100000"/>
              <a:buFont typeface="Wingdings" charset="2"/>
              <a:buChar char="Ø"/>
              <a:defRPr/>
            </a:pPr>
            <a:r>
              <a:rPr lang="en-GB" sz="3600" dirty="0">
                <a:latin typeface="Tahoma" charset="0"/>
                <a:cs typeface="+mn-cs"/>
              </a:rPr>
              <a:t>mountain: - </a:t>
            </a:r>
            <a:r>
              <a:rPr lang="en-GB" dirty="0">
                <a:latin typeface="Tahoma" charset="0"/>
                <a:cs typeface="+mn-cs"/>
              </a:rPr>
              <a:t>5, 15, 50, 150 -</a:t>
            </a:r>
          </a:p>
          <a:p>
            <a:pPr marL="0" indent="0" eaLnBrk="1" hangingPunct="1">
              <a:lnSpc>
                <a:spcPct val="90000"/>
              </a:lnSpc>
              <a:buSzPct val="100000"/>
              <a:buNone/>
              <a:defRPr/>
            </a:pPr>
            <a:endParaRPr lang="en-GB" sz="1200" dirty="0">
              <a:latin typeface="Tahoma" charset="0"/>
            </a:endParaRPr>
          </a:p>
          <a:p>
            <a:pPr marL="486000" indent="-522000" eaLnBrk="1" hangingPunct="1">
              <a:lnSpc>
                <a:spcPct val="90000"/>
              </a:lnSpc>
              <a:buSzPct val="100000"/>
              <a:buFont typeface="Wingdings" charset="2"/>
              <a:buChar char="Ø"/>
              <a:defRPr/>
            </a:pPr>
            <a:r>
              <a:rPr lang="en-GB" sz="3600" dirty="0">
                <a:latin typeface="Tahoma" charset="0"/>
                <a:cs typeface="+mn-cs"/>
              </a:rPr>
              <a:t>food:  </a:t>
            </a:r>
            <a:r>
              <a:rPr lang="en-GB" dirty="0">
                <a:latin typeface="Tahoma" charset="0"/>
              </a:rPr>
              <a:t>well balanced ‘diet’</a:t>
            </a:r>
            <a:endParaRPr lang="en-GB" sz="3600" dirty="0">
              <a:latin typeface="Tahoma" charset="0"/>
              <a:cs typeface="+mn-cs"/>
            </a:endParaRPr>
          </a:p>
          <a:p>
            <a:pPr marL="0" indent="0" eaLnBrk="1" hangingPunct="1">
              <a:lnSpc>
                <a:spcPct val="90000"/>
              </a:lnSpc>
              <a:buSzPct val="100000"/>
              <a:buNone/>
              <a:defRPr/>
            </a:pPr>
            <a:endParaRPr lang="en-GB" sz="1200" dirty="0">
              <a:latin typeface="Tahoma" charset="0"/>
            </a:endParaRPr>
          </a:p>
          <a:p>
            <a:pPr marL="486000" indent="-522000" eaLnBrk="1" hangingPunct="1">
              <a:lnSpc>
                <a:spcPct val="90000"/>
              </a:lnSpc>
              <a:buSzPct val="100000"/>
              <a:buFont typeface="Wingdings" charset="2"/>
              <a:buChar char="Ø"/>
              <a:defRPr/>
            </a:pPr>
            <a:r>
              <a:rPr lang="en-GB" sz="3600" dirty="0">
                <a:latin typeface="Tahoma" charset="0"/>
                <a:cs typeface="+mn-cs"/>
              </a:rPr>
              <a:t>garden:  </a:t>
            </a:r>
            <a:r>
              <a:rPr lang="en-GB" dirty="0">
                <a:latin typeface="Tahoma" charset="0"/>
              </a:rPr>
              <a:t>regular ‘watering’</a:t>
            </a:r>
          </a:p>
          <a:p>
            <a:pPr marL="0" indent="0" eaLnBrk="1" hangingPunct="1">
              <a:lnSpc>
                <a:spcPct val="90000"/>
              </a:lnSpc>
              <a:buSzPct val="100000"/>
              <a:buNone/>
              <a:defRPr/>
            </a:pPr>
            <a:endParaRPr lang="en-GB" sz="1200" dirty="0">
              <a:latin typeface="Tahoma" charset="0"/>
              <a:cs typeface="+mn-cs"/>
            </a:endParaRPr>
          </a:p>
          <a:p>
            <a:pPr marL="486000" indent="-522000" eaLnBrk="1" hangingPunct="1">
              <a:lnSpc>
                <a:spcPct val="90000"/>
              </a:lnSpc>
              <a:buSzPct val="100000"/>
              <a:buFont typeface="Wingdings" charset="2"/>
              <a:buChar char="Ø"/>
              <a:defRPr/>
            </a:pPr>
            <a:r>
              <a:rPr lang="en-GB" sz="3600" u="sng" dirty="0">
                <a:solidFill>
                  <a:schemeClr val="accent1"/>
                </a:solidFill>
                <a:latin typeface="Tahoma" charset="0"/>
              </a:rPr>
              <a:t>music:  how play together</a:t>
            </a: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1466056" y="4653136"/>
            <a:ext cx="6248400" cy="0"/>
          </a:xfrm>
          <a:prstGeom prst="line">
            <a:avLst/>
          </a:prstGeom>
          <a:noFill/>
          <a:ln w="47625">
            <a:solidFill>
              <a:schemeClr val="folHlink"/>
            </a:solidFill>
            <a:prstDash val="lg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72009" y="5016078"/>
            <a:ext cx="9036495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attachment    </a:t>
            </a:r>
            <a:r>
              <a:rPr lang="en-US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mentalising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 memory</a:t>
            </a:r>
          </a:p>
          <a:p>
            <a:pPr algn="ctr">
              <a:defRPr/>
            </a:pP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mu-opioids     orbital </a:t>
            </a:r>
            <a:r>
              <a:rPr lang="en-US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pfc</a:t>
            </a: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     capacity</a:t>
            </a:r>
            <a:endParaRPr lang="en-GB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466056" y="6453336"/>
            <a:ext cx="6248400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4539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-36512" y="116632"/>
            <a:ext cx="9144000" cy="1005957"/>
          </a:xfrm>
        </p:spPr>
        <p:txBody>
          <a:bodyPr/>
          <a:lstStyle/>
          <a:p>
            <a:pPr algn="ctr"/>
            <a:r>
              <a:rPr lang="en-US" sz="3000" dirty="0" err="1"/>
              <a:t>barbara</a:t>
            </a:r>
            <a:r>
              <a:rPr lang="en-US" sz="3000" dirty="0"/>
              <a:t> </a:t>
            </a:r>
            <a:r>
              <a:rPr lang="en-US" sz="3000" dirty="0" err="1"/>
              <a:t>fredrickson’s</a:t>
            </a:r>
            <a:r>
              <a:rPr lang="en-US" sz="3000" dirty="0"/>
              <a:t> </a:t>
            </a:r>
            <a:r>
              <a:rPr lang="en-US" sz="3000" i="1" dirty="0"/>
              <a:t>“love 2.0: creating happiness &amp; health in moments of connection”</a:t>
            </a:r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539751" y="6813376"/>
            <a:ext cx="7991475" cy="0"/>
          </a:xfrm>
          <a:prstGeom prst="line">
            <a:avLst/>
          </a:prstGeom>
          <a:noFill/>
          <a:ln w="412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1BBC3B-3062-0A49-A6AA-860EBFA008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1426221"/>
            <a:ext cx="2664296" cy="405228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108EE918-555B-D248-8C3E-E0092A61EF86}"/>
              </a:ext>
            </a:extLst>
          </p:cNvPr>
          <p:cNvGrpSpPr/>
          <p:nvPr/>
        </p:nvGrpSpPr>
        <p:grpSpPr>
          <a:xfrm>
            <a:off x="3635896" y="1714253"/>
            <a:ext cx="5400651" cy="3416269"/>
            <a:chOff x="3707854" y="1988840"/>
            <a:chExt cx="5400651" cy="3416269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9264512-384B-5042-AA33-61B45DFDC186}"/>
                </a:ext>
              </a:extLst>
            </p:cNvPr>
            <p:cNvSpPr txBox="1"/>
            <p:nvPr/>
          </p:nvSpPr>
          <p:spPr>
            <a:xfrm>
              <a:off x="3707854" y="3835449"/>
              <a:ext cx="540065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i="1" dirty="0">
                  <a:solidFill>
                    <a:schemeClr val="accent5"/>
                  </a:solidFill>
                </a:rPr>
                <a:t>“Love doesn't just sit there, like a stone; it has to be made, like bread, remade all the time, made new.”   </a:t>
              </a:r>
            </a:p>
            <a:p>
              <a:r>
                <a:rPr lang="en-GB" sz="2400" i="1" dirty="0">
                  <a:solidFill>
                    <a:schemeClr val="accent5"/>
                  </a:solidFill>
                </a:rPr>
                <a:t>                          </a:t>
              </a:r>
              <a:r>
                <a:rPr lang="en-GB" sz="2400" dirty="0">
                  <a:solidFill>
                    <a:schemeClr val="accent5"/>
                  </a:solidFill>
                </a:rPr>
                <a:t>Ursula K. Le </a:t>
              </a:r>
              <a:r>
                <a:rPr lang="en-GB" sz="2400" dirty="0" err="1">
                  <a:solidFill>
                    <a:schemeClr val="accent5"/>
                  </a:solidFill>
                </a:rPr>
                <a:t>Guin</a:t>
              </a:r>
              <a:r>
                <a:rPr lang="en-GB" sz="2400" dirty="0">
                  <a:solidFill>
                    <a:schemeClr val="accent5"/>
                  </a:solidFill>
                </a:rPr>
                <a:t> 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937C78C-5BC1-7A4A-A800-1680693CA307}"/>
                </a:ext>
              </a:extLst>
            </p:cNvPr>
            <p:cNvSpPr txBox="1"/>
            <p:nvPr/>
          </p:nvSpPr>
          <p:spPr>
            <a:xfrm>
              <a:off x="3707854" y="1988840"/>
              <a:ext cx="54006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2400" i="1" dirty="0">
                  <a:solidFill>
                    <a:schemeClr val="accent5"/>
                  </a:solidFill>
                </a:rPr>
                <a:t>“The Eskimos had 52 names for snow because it was important to them; there ought to be as many for love.” </a:t>
              </a:r>
            </a:p>
            <a:p>
              <a:r>
                <a:rPr lang="en-GB" sz="2400" i="1" dirty="0">
                  <a:solidFill>
                    <a:schemeClr val="accent5"/>
                  </a:solidFill>
                </a:rPr>
                <a:t>                           </a:t>
              </a:r>
              <a:r>
                <a:rPr lang="en-GB" sz="2400" dirty="0">
                  <a:solidFill>
                    <a:schemeClr val="accent5"/>
                  </a:solidFill>
                </a:rPr>
                <a:t>Margaret Atwood</a:t>
              </a:r>
            </a:p>
          </p:txBody>
        </p:sp>
      </p:grpSp>
      <p:sp>
        <p:nvSpPr>
          <p:cNvPr id="10" name="Title 3">
            <a:extLst>
              <a:ext uri="{FF2B5EF4-FFF2-40B4-BE49-F238E27FC236}">
                <a16:creationId xmlns:a16="http://schemas.microsoft.com/office/drawing/2014/main" id="{9E28636E-2FC0-654D-BA36-735A0DED970A}"/>
              </a:ext>
            </a:extLst>
          </p:cNvPr>
          <p:cNvSpPr txBox="1">
            <a:spLocks/>
          </p:cNvSpPr>
          <p:nvPr/>
        </p:nvSpPr>
        <p:spPr bwMode="auto">
          <a:xfrm>
            <a:off x="917340" y="5681083"/>
            <a:ext cx="7236296" cy="1005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pPr algn="ctr"/>
            <a:r>
              <a:rPr lang="en-US" sz="3000" kern="0" dirty="0"/>
              <a:t>love as moments of caring, emotional </a:t>
            </a:r>
            <a:r>
              <a:rPr lang="en-US" sz="3000" kern="0" dirty="0" err="1"/>
              <a:t>synchronisation</a:t>
            </a:r>
            <a:endParaRPr lang="en-US" sz="3000" i="1" kern="0" dirty="0"/>
          </a:p>
        </p:txBody>
      </p:sp>
    </p:spTree>
    <p:extLst>
      <p:ext uri="{BB962C8B-B14F-4D97-AF65-F5344CB8AC3E}">
        <p14:creationId xmlns:p14="http://schemas.microsoft.com/office/powerpoint/2010/main" val="1698790320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35896" y="1052736"/>
            <a:ext cx="5436096" cy="5532195"/>
          </a:xfrm>
        </p:spPr>
        <p:txBody>
          <a:bodyPr/>
          <a:lstStyle/>
          <a:p>
            <a:pPr marL="514350" indent="-514350">
              <a:buSzPct val="90000"/>
              <a:buFont typeface="+mj-lt"/>
              <a:buAutoNum type="arabicPeriod"/>
            </a:pPr>
            <a:r>
              <a:rPr lang="en-US" sz="2800" i="1" spc="-50" dirty="0"/>
              <a:t>values, self-determination</a:t>
            </a:r>
            <a:endParaRPr lang="en-US" sz="200" i="1" dirty="0"/>
          </a:p>
          <a:p>
            <a:pPr marL="514350" indent="-514350">
              <a:buSzPct val="90000"/>
              <a:buFont typeface="+mj-lt"/>
              <a:buAutoNum type="arabicPeriod" startAt="2"/>
            </a:pPr>
            <a:r>
              <a:rPr lang="en-US" sz="2800" i="1" dirty="0"/>
              <a:t>mindset, exercise &amp; sleep</a:t>
            </a:r>
            <a:endParaRPr lang="en-US" sz="200" i="1" dirty="0"/>
          </a:p>
          <a:p>
            <a:pPr marL="514350" indent="-514350">
              <a:buSzPct val="90000"/>
              <a:buFont typeface="+mj-lt"/>
              <a:buAutoNum type="arabicPeriod" startAt="3"/>
            </a:pPr>
            <a:r>
              <a:rPr lang="en-US" sz="2800" i="1" dirty="0"/>
              <a:t>willpower, diet, dependencies</a:t>
            </a:r>
          </a:p>
          <a:p>
            <a:pPr marL="0" indent="0">
              <a:buSzPct val="90000"/>
              <a:buNone/>
            </a:pPr>
            <a:endParaRPr lang="en-US" sz="200" i="1" dirty="0"/>
          </a:p>
          <a:p>
            <a:pPr marL="514350" indent="-514350">
              <a:buSzPct val="90000"/>
              <a:buFont typeface="+mj-lt"/>
              <a:buAutoNum type="arabicPeriod" startAt="4"/>
            </a:pPr>
            <a:r>
              <a:rPr lang="en-US" sz="2800" i="1" spc="-50" dirty="0" err="1"/>
              <a:t>mindbus</a:t>
            </a:r>
            <a:r>
              <a:rPr lang="en-US" sz="2800" i="1" spc="-50" dirty="0"/>
              <a:t> &amp; coping responses</a:t>
            </a:r>
          </a:p>
          <a:p>
            <a:pPr marL="0" indent="0">
              <a:buSzPct val="90000"/>
              <a:buNone/>
            </a:pPr>
            <a:endParaRPr lang="en-US" sz="200" i="1" dirty="0"/>
          </a:p>
          <a:p>
            <a:pPr marL="514350" indent="-514350">
              <a:buSzPct val="90000"/>
              <a:buFont typeface="+mj-lt"/>
              <a:buAutoNum type="arabicPeriod" startAt="5"/>
            </a:pPr>
            <a:r>
              <a:rPr lang="en-US" sz="2800" i="1" dirty="0"/>
              <a:t>savouring &amp; gratitude</a:t>
            </a:r>
          </a:p>
          <a:p>
            <a:pPr marL="0" indent="0">
              <a:buSzPct val="90000"/>
              <a:buNone/>
            </a:pPr>
            <a:endParaRPr lang="en-US" sz="200" i="1" dirty="0"/>
          </a:p>
          <a:p>
            <a:pPr marL="514350" indent="-514350">
              <a:buSzPct val="90000"/>
              <a:buFont typeface="+mj-lt"/>
              <a:buAutoNum type="arabicPeriod" startAt="6"/>
            </a:pPr>
            <a:r>
              <a:rPr lang="en-US" sz="2800" i="1" dirty="0"/>
              <a:t>work, strengths, expertise</a:t>
            </a:r>
          </a:p>
          <a:p>
            <a:pPr marL="0" indent="0">
              <a:buSzPct val="90000"/>
              <a:buNone/>
            </a:pPr>
            <a:endParaRPr lang="en-US" sz="200" i="1" dirty="0"/>
          </a:p>
          <a:p>
            <a:pPr marL="514350" indent="-514350">
              <a:buSzPct val="90000"/>
              <a:buFont typeface="+mj-lt"/>
              <a:buAutoNum type="arabicPeriod" startAt="7"/>
            </a:pPr>
            <a:r>
              <a:rPr lang="en-US" sz="2800" i="1" spc="-50" dirty="0"/>
              <a:t>roles, </a:t>
            </a:r>
            <a:r>
              <a:rPr lang="en-US" sz="2800" i="1" spc="-50" dirty="0" err="1"/>
              <a:t>dunbar</a:t>
            </a:r>
            <a:r>
              <a:rPr lang="en-US" sz="2800" i="1" spc="-50" dirty="0"/>
              <a:t>, needs, dyads </a:t>
            </a:r>
          </a:p>
          <a:p>
            <a:pPr marL="0" indent="0">
              <a:buSzPct val="90000"/>
              <a:buNone/>
            </a:pPr>
            <a:endParaRPr lang="en-US" sz="200" i="1" dirty="0"/>
          </a:p>
          <a:p>
            <a:pPr marL="514350" indent="-514350">
              <a:buSzPct val="90000"/>
              <a:buFont typeface="+mj-lt"/>
              <a:buAutoNum type="arabicPeriod" startAt="8"/>
            </a:pPr>
            <a:r>
              <a:rPr lang="en-US" sz="2800" i="1" spc="-50" dirty="0"/>
              <a:t>nourishing, conflict, wisdom</a:t>
            </a:r>
          </a:p>
          <a:p>
            <a:pPr marL="0" indent="0">
              <a:buSzPct val="90000"/>
              <a:buNone/>
            </a:pPr>
            <a:endParaRPr lang="en-US" sz="200" i="1" spc="-50" dirty="0"/>
          </a:p>
          <a:p>
            <a:pPr marL="514350" indent="-514350">
              <a:buSzPct val="90000"/>
              <a:buFont typeface="+mj-lt"/>
              <a:buAutoNum type="arabicPeriod" startAt="9"/>
            </a:pPr>
            <a:r>
              <a:rPr lang="en-US" sz="2800" i="1" spc="-50" dirty="0"/>
              <a:t>groups, weak ties, resonance</a:t>
            </a:r>
          </a:p>
          <a:p>
            <a:pPr marL="0" indent="0">
              <a:buSzPct val="90000"/>
              <a:buNone/>
            </a:pPr>
            <a:endParaRPr lang="en-US" sz="200" i="1" spc="-50" dirty="0"/>
          </a:p>
          <a:p>
            <a:pPr marL="514350" indent="-514350">
              <a:buSzPct val="90000"/>
              <a:buFont typeface="+mj-lt"/>
              <a:buAutoNum type="arabicPeriod" startAt="10"/>
            </a:pPr>
            <a:r>
              <a:rPr lang="en-US" sz="2800" i="1" spc="-50" dirty="0"/>
              <a:t>review &amp; stepping forward</a:t>
            </a:r>
          </a:p>
          <a:p>
            <a:pPr marL="514350" indent="-514350">
              <a:buSzPct val="90000"/>
              <a:buFont typeface="+mj-lt"/>
              <a:buAutoNum type="arabicPeriod" startAt="10"/>
            </a:pPr>
            <a:endParaRPr lang="en-US" sz="2800" i="1" spc="-5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02" y="1368152"/>
            <a:ext cx="3162678" cy="4653136"/>
          </a:xfrm>
          <a:prstGeom prst="rect">
            <a:avLst/>
          </a:prstGeom>
        </p:spPr>
      </p:pic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1152190" y="6741368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260648"/>
            <a:ext cx="8497192" cy="710952"/>
          </a:xfrm>
        </p:spPr>
        <p:txBody>
          <a:bodyPr lIns="92075" tIns="46037" rIns="92075" bIns="46037" anchor="b"/>
          <a:lstStyle/>
          <a:p>
            <a:pPr algn="ctr" eaLnBrk="1" hangingPunct="1">
              <a:defRPr/>
            </a:pPr>
            <a:r>
              <a:rPr lang="en-US" sz="4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course outline/our journey </a:t>
            </a:r>
          </a:p>
        </p:txBody>
      </p:sp>
    </p:spTree>
    <p:extLst>
      <p:ext uri="{BB962C8B-B14F-4D97-AF65-F5344CB8AC3E}">
        <p14:creationId xmlns:p14="http://schemas.microsoft.com/office/powerpoint/2010/main" val="315786496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393035" y="228600"/>
            <a:ext cx="8394443" cy="11430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sz="4000" dirty="0" err="1">
                <a:latin typeface="Tahoma" charset="0"/>
              </a:rPr>
              <a:t>practising</a:t>
            </a:r>
            <a:r>
              <a:rPr lang="en-US" sz="4000" dirty="0">
                <a:latin typeface="Tahoma" charset="0"/>
              </a:rPr>
              <a:t> ‘positivity resonance’</a:t>
            </a:r>
            <a:endParaRPr lang="en-US" sz="4000" dirty="0">
              <a:latin typeface="Tahoma" charset="0"/>
              <a:cs typeface="+mj-cs"/>
            </a:endParaRP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1187624" y="1340768"/>
            <a:ext cx="6768752" cy="2448272"/>
          </a:xfrm>
        </p:spPr>
        <p:txBody>
          <a:bodyPr/>
          <a:lstStyle/>
          <a:p>
            <a:pPr marL="486000" indent="-522000" eaLnBrk="1" hangingPunct="1">
              <a:lnSpc>
                <a:spcPct val="90000"/>
              </a:lnSpc>
              <a:buSzPct val="100000"/>
              <a:buFont typeface="Wingdings" charset="2"/>
              <a:buChar char="Ø"/>
              <a:defRPr/>
            </a:pPr>
            <a:r>
              <a:rPr lang="en-GB" sz="3600" dirty="0">
                <a:latin typeface="Tahoma" charset="0"/>
                <a:cs typeface="+mn-cs"/>
              </a:rPr>
              <a:t>goodwill</a:t>
            </a:r>
          </a:p>
          <a:p>
            <a:pPr marL="0" indent="0" eaLnBrk="1" hangingPunct="1">
              <a:lnSpc>
                <a:spcPct val="90000"/>
              </a:lnSpc>
              <a:buSzPct val="100000"/>
              <a:buNone/>
              <a:defRPr/>
            </a:pPr>
            <a:endParaRPr lang="en-GB" sz="1200" dirty="0">
              <a:latin typeface="Tahoma" charset="0"/>
            </a:endParaRPr>
          </a:p>
          <a:p>
            <a:pPr marL="486000" indent="-522000" eaLnBrk="1" hangingPunct="1">
              <a:lnSpc>
                <a:spcPct val="90000"/>
              </a:lnSpc>
              <a:buSzPct val="100000"/>
              <a:buFont typeface="Wingdings" charset="2"/>
              <a:buChar char="Ø"/>
              <a:defRPr/>
            </a:pPr>
            <a:r>
              <a:rPr lang="en-GB" sz="3600" dirty="0">
                <a:latin typeface="Tahoma" charset="0"/>
              </a:rPr>
              <a:t>sharing ‘positive’(?) emotion</a:t>
            </a:r>
          </a:p>
          <a:p>
            <a:pPr marL="0" indent="0" eaLnBrk="1" hangingPunct="1">
              <a:lnSpc>
                <a:spcPct val="90000"/>
              </a:lnSpc>
              <a:buSzPct val="100000"/>
              <a:buNone/>
              <a:defRPr/>
            </a:pPr>
            <a:endParaRPr lang="en-GB" sz="1200" dirty="0">
              <a:latin typeface="Tahoma" charset="0"/>
            </a:endParaRPr>
          </a:p>
          <a:p>
            <a:pPr marL="486000" indent="-522000" eaLnBrk="1" hangingPunct="1">
              <a:lnSpc>
                <a:spcPct val="90000"/>
              </a:lnSpc>
              <a:buSzPct val="100000"/>
              <a:buFont typeface="Wingdings" charset="2"/>
              <a:buChar char="Ø"/>
              <a:defRPr/>
            </a:pPr>
            <a:r>
              <a:rPr lang="en-GB" sz="3600" dirty="0">
                <a:latin typeface="Tahoma" charset="0"/>
              </a:rPr>
              <a:t>synchronisation</a:t>
            </a:r>
          </a:p>
          <a:p>
            <a:pPr marL="0" indent="0" eaLnBrk="1" hangingPunct="1">
              <a:lnSpc>
                <a:spcPct val="90000"/>
              </a:lnSpc>
              <a:buSzPct val="100000"/>
              <a:buNone/>
              <a:defRPr/>
            </a:pPr>
            <a:endParaRPr lang="en-GB" sz="3600" dirty="0">
              <a:latin typeface="Tahoma" charset="0"/>
              <a:cs typeface="+mn-cs"/>
            </a:endParaRPr>
          </a:p>
          <a:p>
            <a:pPr marL="0" indent="0" eaLnBrk="1" hangingPunct="1">
              <a:lnSpc>
                <a:spcPct val="90000"/>
              </a:lnSpc>
              <a:buSzPct val="100000"/>
              <a:buNone/>
              <a:defRPr/>
            </a:pPr>
            <a:endParaRPr lang="en-GB" sz="3600" dirty="0">
              <a:latin typeface="Tahoma" charset="0"/>
              <a:cs typeface="+mn-cs"/>
            </a:endParaRPr>
          </a:p>
        </p:txBody>
      </p:sp>
      <p:sp>
        <p:nvSpPr>
          <p:cNvPr id="4100" name="Line 4"/>
          <p:cNvSpPr>
            <a:spLocks noChangeShapeType="1"/>
          </p:cNvSpPr>
          <p:nvPr/>
        </p:nvSpPr>
        <p:spPr bwMode="auto">
          <a:xfrm>
            <a:off x="1466056" y="3933056"/>
            <a:ext cx="6248400" cy="0"/>
          </a:xfrm>
          <a:prstGeom prst="line">
            <a:avLst/>
          </a:prstGeom>
          <a:noFill/>
          <a:ln w="47625">
            <a:solidFill>
              <a:schemeClr val="folHlink"/>
            </a:solidFill>
            <a:prstDash val="lg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4101" name="Text Box 5"/>
          <p:cNvSpPr txBox="1">
            <a:spLocks noChangeArrowheads="1"/>
          </p:cNvSpPr>
          <p:nvPr/>
        </p:nvSpPr>
        <p:spPr bwMode="auto">
          <a:xfrm>
            <a:off x="72009" y="4163596"/>
            <a:ext cx="9036495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aim for at least 3 ‘connections’ daily</a:t>
            </a:r>
          </a:p>
          <a:p>
            <a:pPr algn="ctr">
              <a:defRPr/>
            </a:pP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scale record closeness &amp; </a:t>
            </a:r>
            <a:r>
              <a:rPr lang="en-US" sz="32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synchronisation</a:t>
            </a:r>
            <a:endParaRPr lang="en-US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algn="ctr">
              <a:defRPr/>
            </a:pPr>
            <a:r>
              <a:rPr lang="en-US" sz="32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significant gains in ‘positivity ratio’</a:t>
            </a:r>
            <a:endParaRPr lang="en-GB" sz="3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1466056" y="6021288"/>
            <a:ext cx="6248400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43200" y="6237312"/>
            <a:ext cx="72941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Barbara Fredrickson </a:t>
            </a:r>
            <a:r>
              <a:rPr lang="en-US" sz="2800" i="1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“Love 2.0”  </a:t>
            </a:r>
            <a:r>
              <a:rPr lang="en-US" sz="28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Plume, 2014</a:t>
            </a:r>
          </a:p>
        </p:txBody>
      </p:sp>
    </p:spTree>
    <p:extLst>
      <p:ext uri="{BB962C8B-B14F-4D97-AF65-F5344CB8AC3E}">
        <p14:creationId xmlns:p14="http://schemas.microsoft.com/office/powerpoint/2010/main" val="19851196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20493" y="228600"/>
            <a:ext cx="4187611" cy="11430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sz="4000" dirty="0">
                <a:latin typeface="Tahoma" charset="0"/>
                <a:cs typeface="+mj-cs"/>
              </a:rPr>
              <a:t>meeting deeply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00" y="1104901"/>
            <a:ext cx="328246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kumimoji="1" lang="en-GB" sz="2400">
              <a:latin typeface="Tahoma" charset="0"/>
              <a:cs typeface="+mn-cs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0728" y="1298576"/>
            <a:ext cx="423496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kumimoji="1" lang="en-GB" sz="2400">
              <a:latin typeface="Tahoma" charset="0"/>
              <a:cs typeface="+mn-cs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417635" y="715963"/>
            <a:ext cx="438150" cy="4746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kumimoji="1" lang="en-GB" sz="2400">
              <a:latin typeface="Tahoma" charset="0"/>
              <a:cs typeface="+mn-cs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911470" y="1138238"/>
            <a:ext cx="367812" cy="474662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kumimoji="1" lang="en-GB" sz="2400">
              <a:latin typeface="Tahoma" charset="0"/>
              <a:cs typeface="+mn-cs"/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1" y="608013"/>
            <a:ext cx="32238" cy="10525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kumimoji="1" lang="en-GB" sz="2400">
              <a:latin typeface="Tahoma" charset="0"/>
              <a:cs typeface="+mn-cs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ltGray">
          <a:xfrm>
            <a:off x="127489" y="1065214"/>
            <a:ext cx="559777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kumimoji="1" lang="en-GB" sz="2400">
              <a:latin typeface="Tahoma" charset="0"/>
              <a:cs typeface="+mn-cs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gray">
          <a:xfrm>
            <a:off x="442547" y="1398588"/>
            <a:ext cx="8226669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>
              <a:defRPr/>
            </a:pPr>
            <a:endParaRPr kumimoji="1" lang="en-GB" sz="2400">
              <a:latin typeface="Tahoma" charset="0"/>
              <a:cs typeface="+mn-cs"/>
            </a:endParaRPr>
          </a:p>
        </p:txBody>
      </p:sp>
      <p:sp>
        <p:nvSpPr>
          <p:cNvPr id="5129" name="TextBox 26"/>
          <p:cNvSpPr txBox="1">
            <a:spLocks noChangeArrowheads="1"/>
          </p:cNvSpPr>
          <p:nvPr/>
        </p:nvSpPr>
        <p:spPr bwMode="auto">
          <a:xfrm>
            <a:off x="7132010" y="5210175"/>
            <a:ext cx="20794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G Omeg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9pPr>
          </a:lstStyle>
          <a:p>
            <a:pPr algn="ctr"/>
            <a:r>
              <a:rPr lang="en-GB" sz="1400" i="1">
                <a:latin typeface="Tahoma" charset="0"/>
                <a:cs typeface="Tahoma" charset="0"/>
              </a:rPr>
              <a:t>after Bugental,</a:t>
            </a:r>
          </a:p>
          <a:p>
            <a:pPr algn="ctr"/>
            <a:r>
              <a:rPr lang="en-GB" sz="1400" i="1">
                <a:latin typeface="Tahoma" charset="0"/>
                <a:cs typeface="Tahoma" charset="0"/>
              </a:rPr>
              <a:t>Greenberg &amp; Cooper</a:t>
            </a:r>
          </a:p>
        </p:txBody>
      </p:sp>
      <p:sp>
        <p:nvSpPr>
          <p:cNvPr id="5130" name="TextBox 66"/>
          <p:cNvSpPr txBox="1">
            <a:spLocks noChangeArrowheads="1"/>
          </p:cNvSpPr>
          <p:nvPr/>
        </p:nvSpPr>
        <p:spPr bwMode="auto">
          <a:xfrm>
            <a:off x="5091847" y="962025"/>
            <a:ext cx="408866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G Omeg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9pPr>
          </a:lstStyle>
          <a:p>
            <a:pPr algn="ctr"/>
            <a:r>
              <a:rPr lang="en-GB" sz="1400" i="1" dirty="0">
                <a:latin typeface="Tahoma" charset="0"/>
                <a:cs typeface="Tahoma" charset="0"/>
              </a:rPr>
              <a:t>it’s likely to be most helpful if this communication is held in a setting of goodwill for oneself &amp; for the other person</a:t>
            </a:r>
          </a:p>
        </p:txBody>
      </p:sp>
      <p:grpSp>
        <p:nvGrpSpPr>
          <p:cNvPr id="5131" name="Group 2"/>
          <p:cNvGrpSpPr>
            <a:grpSpLocks/>
          </p:cNvGrpSpPr>
          <p:nvPr/>
        </p:nvGrpSpPr>
        <p:grpSpPr bwMode="auto">
          <a:xfrm>
            <a:off x="1499911" y="1714501"/>
            <a:ext cx="6681975" cy="4491970"/>
            <a:chOff x="1653198" y="1773238"/>
            <a:chExt cx="7239091" cy="4491315"/>
          </a:xfrm>
        </p:grpSpPr>
        <p:sp>
          <p:nvSpPr>
            <p:cNvPr id="3087" name="Text Box 24"/>
            <p:cNvSpPr txBox="1">
              <a:spLocks noChangeArrowheads="1"/>
            </p:cNvSpPr>
            <p:nvPr/>
          </p:nvSpPr>
          <p:spPr bwMode="auto">
            <a:xfrm>
              <a:off x="1653198" y="1773238"/>
              <a:ext cx="2693899" cy="523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G Omega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G Omega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G Omega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G Omega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G Omeg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G Omeg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G Omeg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G Omeg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G Omeg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GB" sz="2800" b="1" i="1" dirty="0">
                  <a:solidFill>
                    <a:srgbClr val="C00000"/>
                  </a:solidFill>
                  <a:latin typeface="Tahoma" charset="0"/>
                  <a:cs typeface="+mn-cs"/>
                </a:rPr>
                <a:t>expressivity</a:t>
              </a:r>
            </a:p>
          </p:txBody>
        </p:sp>
        <p:sp>
          <p:nvSpPr>
            <p:cNvPr id="3088" name="Text Box 24"/>
            <p:cNvSpPr txBox="1">
              <a:spLocks noChangeArrowheads="1"/>
            </p:cNvSpPr>
            <p:nvPr/>
          </p:nvSpPr>
          <p:spPr bwMode="auto">
            <a:xfrm>
              <a:off x="6198390" y="5741409"/>
              <a:ext cx="2693899" cy="523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G Omega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G Omega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G Omega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G Omega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G Omeg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G Omeg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G Omeg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G Omeg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G Omeg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GB" sz="2800" b="1" i="1" dirty="0">
                  <a:solidFill>
                    <a:srgbClr val="C00000"/>
                  </a:solidFill>
                  <a:latin typeface="Tahoma" charset="0"/>
                  <a:cs typeface="+mn-cs"/>
                </a:rPr>
                <a:t>expressivity</a:t>
              </a:r>
            </a:p>
          </p:txBody>
        </p:sp>
        <p:sp>
          <p:nvSpPr>
            <p:cNvPr id="3089" name="Text Box 24"/>
            <p:cNvSpPr txBox="1">
              <a:spLocks noChangeArrowheads="1"/>
            </p:cNvSpPr>
            <p:nvPr/>
          </p:nvSpPr>
          <p:spPr bwMode="auto">
            <a:xfrm>
              <a:off x="1855830" y="5741409"/>
              <a:ext cx="2429928" cy="523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G Omega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G Omega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G Omega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G Omega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G Omeg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G Omeg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G Omeg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G Omeg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G Omeg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GB" sz="2800" b="1" i="1" dirty="0">
                  <a:solidFill>
                    <a:srgbClr val="0070C0"/>
                  </a:solidFill>
                  <a:latin typeface="Tahoma" charset="0"/>
                  <a:cs typeface="+mn-cs"/>
                </a:rPr>
                <a:t>receptivity</a:t>
              </a:r>
            </a:p>
          </p:txBody>
        </p:sp>
        <p:sp>
          <p:nvSpPr>
            <p:cNvPr id="3090" name="Text Box 24"/>
            <p:cNvSpPr txBox="1">
              <a:spLocks noChangeArrowheads="1"/>
            </p:cNvSpPr>
            <p:nvPr/>
          </p:nvSpPr>
          <p:spPr bwMode="auto">
            <a:xfrm>
              <a:off x="6330376" y="1773238"/>
              <a:ext cx="2429928" cy="5231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G Omega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G Omega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G Omega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G Omega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G Omeg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G Omeg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G Omeg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G Omeg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G Omeg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GB" sz="2800" b="1" i="1" dirty="0">
                  <a:solidFill>
                    <a:srgbClr val="0070C0"/>
                  </a:solidFill>
                  <a:latin typeface="Tahoma" charset="0"/>
                  <a:cs typeface="+mn-cs"/>
                </a:rPr>
                <a:t>receptivity</a:t>
              </a:r>
            </a:p>
          </p:txBody>
        </p:sp>
        <p:grpSp>
          <p:nvGrpSpPr>
            <p:cNvPr id="5138" name="Group 1"/>
            <p:cNvGrpSpPr>
              <a:grpSpLocks/>
            </p:cNvGrpSpPr>
            <p:nvPr/>
          </p:nvGrpSpPr>
          <p:grpSpPr bwMode="auto">
            <a:xfrm>
              <a:off x="1885950" y="2114550"/>
              <a:ext cx="6905625" cy="3906838"/>
              <a:chOff x="1885950" y="2114550"/>
              <a:chExt cx="6905625" cy="3906838"/>
            </a:xfrm>
          </p:grpSpPr>
          <p:sp>
            <p:nvSpPr>
              <p:cNvPr id="5140" name="Oval 56"/>
              <p:cNvSpPr>
                <a:spLocks noChangeArrowheads="1"/>
              </p:cNvSpPr>
              <p:nvPr/>
            </p:nvSpPr>
            <p:spPr bwMode="auto">
              <a:xfrm>
                <a:off x="1885950" y="2730213"/>
                <a:ext cx="2824814" cy="2675512"/>
              </a:xfrm>
              <a:prstGeom prst="ellipse">
                <a:avLst/>
              </a:prstGeom>
              <a:solidFill>
                <a:schemeClr val="bg1"/>
              </a:solidFill>
              <a:ln w="63500">
                <a:solidFill>
                  <a:srgbClr val="FFC000"/>
                </a:solidFill>
                <a:prstDash val="lgDash"/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5141" name="Oval 51"/>
              <p:cNvSpPr>
                <a:spLocks noChangeArrowheads="1"/>
              </p:cNvSpPr>
              <p:nvPr/>
            </p:nvSpPr>
            <p:spPr bwMode="auto">
              <a:xfrm>
                <a:off x="5966761" y="2730213"/>
                <a:ext cx="2824814" cy="2675512"/>
              </a:xfrm>
              <a:prstGeom prst="ellipse">
                <a:avLst/>
              </a:prstGeom>
              <a:solidFill>
                <a:schemeClr val="bg1"/>
              </a:solidFill>
              <a:ln w="63500">
                <a:solidFill>
                  <a:srgbClr val="FFC000"/>
                </a:solidFill>
                <a:prstDash val="lgDash"/>
                <a:miter lim="800000"/>
                <a:headEnd/>
                <a:tailEnd/>
              </a:ln>
            </p:spPr>
            <p:txBody>
              <a:bodyPr wrap="none"/>
              <a:lstStyle/>
              <a:p>
                <a:endParaRPr lang="en-GB"/>
              </a:p>
            </p:txBody>
          </p:sp>
          <p:sp>
            <p:nvSpPr>
              <p:cNvPr id="20" name="Arc 19"/>
              <p:cNvSpPr/>
              <p:nvPr/>
            </p:nvSpPr>
            <p:spPr bwMode="auto">
              <a:xfrm>
                <a:off x="3373225" y="2114501"/>
                <a:ext cx="3940330" cy="2392013"/>
              </a:xfrm>
              <a:prstGeom prst="arc">
                <a:avLst>
                  <a:gd name="adj1" fmla="val 10807018"/>
                  <a:gd name="adj2" fmla="val 0"/>
                </a:avLst>
              </a:prstGeom>
              <a:noFill/>
              <a:ln w="63500" cap="flat" cmpd="sng" algn="ctr">
                <a:solidFill>
                  <a:srgbClr val="00B050"/>
                </a:solidFill>
                <a:prstDash val="solid"/>
                <a:miter lim="800000"/>
                <a:headEnd type="none" w="med" len="med"/>
                <a:tailEnd type="stealth" w="lg" len="lg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GB">
                  <a:latin typeface="CG Omeg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50" name="Arc 49"/>
              <p:cNvSpPr/>
              <p:nvPr/>
            </p:nvSpPr>
            <p:spPr bwMode="auto">
              <a:xfrm rot="5400000">
                <a:off x="6506429" y="3902544"/>
                <a:ext cx="1630125" cy="158756"/>
              </a:xfrm>
              <a:prstGeom prst="arc">
                <a:avLst>
                  <a:gd name="adj1" fmla="val 11086975"/>
                  <a:gd name="adj2" fmla="val 0"/>
                </a:avLst>
              </a:prstGeom>
              <a:noFill/>
              <a:ln w="63500" cap="flat" cmpd="sng" algn="ctr">
                <a:solidFill>
                  <a:srgbClr val="00B050"/>
                </a:solidFill>
                <a:prstDash val="solid"/>
                <a:miter lim="800000"/>
                <a:headEnd type="none" w="med" len="med"/>
                <a:tailEnd type="stealth" w="lg" len="lg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GB">
                  <a:latin typeface="CG Omeg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63" name="Arc 62"/>
              <p:cNvSpPr/>
              <p:nvPr/>
            </p:nvSpPr>
            <p:spPr bwMode="auto">
              <a:xfrm flipH="1" flipV="1">
                <a:off x="3373225" y="3750974"/>
                <a:ext cx="3940330" cy="2269794"/>
              </a:xfrm>
              <a:prstGeom prst="arc">
                <a:avLst>
                  <a:gd name="adj1" fmla="val 10807018"/>
                  <a:gd name="adj2" fmla="val 0"/>
                </a:avLst>
              </a:prstGeom>
              <a:noFill/>
              <a:ln w="63500" cap="flat" cmpd="sng" algn="ctr">
                <a:solidFill>
                  <a:srgbClr val="00B050"/>
                </a:solidFill>
                <a:prstDash val="solid"/>
                <a:miter lim="800000"/>
                <a:headEnd type="none" w="med" len="med"/>
                <a:tailEnd type="stealth" w="lg" len="lg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GB">
                  <a:latin typeface="CG Omega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7" name="Arc 26"/>
              <p:cNvSpPr/>
              <p:nvPr/>
            </p:nvSpPr>
            <p:spPr bwMode="auto">
              <a:xfrm rot="5400000" flipH="1" flipV="1">
                <a:off x="2545461" y="4118413"/>
                <a:ext cx="1630125" cy="158756"/>
              </a:xfrm>
              <a:prstGeom prst="arc">
                <a:avLst>
                  <a:gd name="adj1" fmla="val 11086975"/>
                  <a:gd name="adj2" fmla="val 0"/>
                </a:avLst>
              </a:prstGeom>
              <a:noFill/>
              <a:ln w="63500" cap="flat" cmpd="sng" algn="ctr">
                <a:solidFill>
                  <a:srgbClr val="00B050"/>
                </a:solidFill>
                <a:prstDash val="solid"/>
                <a:miter lim="800000"/>
                <a:headEnd type="none" w="med" len="med"/>
                <a:tailEnd type="stealth" w="lg" len="lg"/>
              </a:ln>
              <a:effectLst/>
            </p:spPr>
            <p:txBody>
              <a:bodyPr wrap="none"/>
              <a:lstStyle/>
              <a:p>
                <a:pPr>
                  <a:defRPr/>
                </a:pPr>
                <a:endParaRPr lang="en-GB">
                  <a:latin typeface="CG Omega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092" name="Text Box 24"/>
            <p:cNvSpPr txBox="1">
              <a:spLocks noChangeArrowheads="1"/>
            </p:cNvSpPr>
            <p:nvPr/>
          </p:nvSpPr>
          <p:spPr bwMode="auto">
            <a:xfrm>
              <a:off x="4292802" y="3428760"/>
              <a:ext cx="2045611" cy="101551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G Omega" charset="0"/>
                  <a:ea typeface="ＭＳ Ｐゴシック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G Omega" charset="0"/>
                  <a:ea typeface="ＭＳ Ｐゴシック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G Omega" charset="0"/>
                  <a:ea typeface="ＭＳ Ｐゴシック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G Omega" charset="0"/>
                  <a:ea typeface="ＭＳ Ｐゴシック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G Omega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G Omega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G Omega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G Omega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G Omega" charset="0"/>
                  <a:ea typeface="ＭＳ Ｐゴシック" charset="0"/>
                </a:defRPr>
              </a:lvl9pPr>
            </a:lstStyle>
            <a:p>
              <a:pPr algn="ctr">
                <a:defRPr/>
              </a:pPr>
              <a:r>
                <a:rPr lang="en-GB" sz="3000" b="1" i="1" dirty="0">
                  <a:solidFill>
                    <a:srgbClr val="00B050"/>
                  </a:solidFill>
                  <a:latin typeface="Tahoma" charset="0"/>
                  <a:cs typeface="+mn-cs"/>
                </a:rPr>
                <a:t>meeting</a:t>
              </a:r>
            </a:p>
            <a:p>
              <a:pPr algn="ctr">
                <a:defRPr/>
              </a:pPr>
              <a:r>
                <a:rPr lang="en-GB" sz="3000" b="1" i="1" dirty="0">
                  <a:solidFill>
                    <a:srgbClr val="00B050"/>
                  </a:solidFill>
                  <a:latin typeface="Tahoma" charset="0"/>
                  <a:cs typeface="+mn-cs"/>
                </a:rPr>
                <a:t>deeply</a:t>
              </a:r>
            </a:p>
          </p:txBody>
        </p:sp>
      </p:grpSp>
      <p:sp>
        <p:nvSpPr>
          <p:cNvPr id="5132" name="TextBox 66"/>
          <p:cNvSpPr txBox="1">
            <a:spLocks noChangeArrowheads="1"/>
          </p:cNvSpPr>
          <p:nvPr/>
        </p:nvSpPr>
        <p:spPr bwMode="auto">
          <a:xfrm>
            <a:off x="52754" y="2276475"/>
            <a:ext cx="279105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G Omeg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9pPr>
          </a:lstStyle>
          <a:p>
            <a:pPr algn="ctr"/>
            <a:r>
              <a:rPr lang="en-GB" sz="1400" i="1" dirty="0">
                <a:latin typeface="Tahoma" charset="0"/>
                <a:cs typeface="Tahoma" charset="0"/>
              </a:rPr>
              <a:t>to deepen communication it can be useful to be aware of any blocks in the four phases highlighted in this diagram      and fifthly to monitor the overall quality of goodwill</a:t>
            </a:r>
          </a:p>
        </p:txBody>
      </p:sp>
      <p:sp>
        <p:nvSpPr>
          <p:cNvPr id="5133" name="TextBox 66"/>
          <p:cNvSpPr txBox="1">
            <a:spLocks noChangeArrowheads="1"/>
          </p:cNvSpPr>
          <p:nvPr/>
        </p:nvSpPr>
        <p:spPr bwMode="auto">
          <a:xfrm>
            <a:off x="52754" y="4221163"/>
            <a:ext cx="2431014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G Omega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9pPr>
          </a:lstStyle>
          <a:p>
            <a:pPr algn="ctr"/>
            <a:r>
              <a:rPr lang="en-GB" sz="1400" i="1" dirty="0">
                <a:latin typeface="Tahoma" charset="0"/>
                <a:cs typeface="Tahoma" charset="0"/>
              </a:rPr>
              <a:t>note too the possible</a:t>
            </a:r>
          </a:p>
          <a:p>
            <a:pPr algn="ctr"/>
            <a:r>
              <a:rPr lang="en-GB" sz="1400" i="1" dirty="0">
                <a:latin typeface="Tahoma" charset="0"/>
                <a:cs typeface="Tahoma" charset="0"/>
              </a:rPr>
              <a:t>value of tracking five aspects of emotion – the trigger, body response, impulse, verbal label &amp;  associated wish or need</a:t>
            </a:r>
          </a:p>
        </p:txBody>
      </p:sp>
    </p:spTree>
    <p:extLst>
      <p:ext uri="{BB962C8B-B14F-4D97-AF65-F5344CB8AC3E}">
        <p14:creationId xmlns:p14="http://schemas.microsoft.com/office/powerpoint/2010/main" val="1035816131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228600"/>
            <a:ext cx="7722045" cy="1143000"/>
          </a:xfrm>
          <a:noFill/>
        </p:spPr>
        <p:txBody>
          <a:bodyPr lIns="92075" tIns="46038" rIns="92075" bIns="46038"/>
          <a:lstStyle/>
          <a:p>
            <a:pPr eaLnBrk="1" hangingPunct="1"/>
            <a:r>
              <a:rPr lang="en-US" sz="4000" dirty="0">
                <a:latin typeface="Tahoma" charset="0"/>
              </a:rPr>
              <a:t>charting depth of connection</a:t>
            </a:r>
          </a:p>
        </p:txBody>
      </p:sp>
      <p:sp>
        <p:nvSpPr>
          <p:cNvPr id="3075" name="Rectangle 3"/>
          <p:cNvSpPr>
            <a:spLocks noChangeArrowheads="1"/>
          </p:cNvSpPr>
          <p:nvPr/>
        </p:nvSpPr>
        <p:spPr bwMode="ltGray">
          <a:xfrm>
            <a:off x="800100" y="1104901"/>
            <a:ext cx="328246" cy="474663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GB" sz="2400">
              <a:latin typeface="Tahoma" charset="0"/>
            </a:endParaRP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ltGray">
          <a:xfrm>
            <a:off x="540728" y="1298576"/>
            <a:ext cx="423496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GB" sz="2400">
              <a:latin typeface="Tahoma" charset="0"/>
            </a:endParaRPr>
          </a:p>
        </p:txBody>
      </p:sp>
      <p:sp>
        <p:nvSpPr>
          <p:cNvPr id="3077" name="Rectangle 5"/>
          <p:cNvSpPr>
            <a:spLocks noChangeArrowheads="1"/>
          </p:cNvSpPr>
          <p:nvPr/>
        </p:nvSpPr>
        <p:spPr bwMode="ltGray">
          <a:xfrm>
            <a:off x="417635" y="715963"/>
            <a:ext cx="438150" cy="474662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GB" sz="2400">
              <a:latin typeface="Tahoma" charset="0"/>
            </a:endParaRPr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ltGray">
          <a:xfrm>
            <a:off x="911470" y="1138238"/>
            <a:ext cx="367812" cy="474662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GB" sz="2400">
              <a:latin typeface="Tahoma" charset="0"/>
            </a:endParaRPr>
          </a:p>
        </p:txBody>
      </p:sp>
      <p:sp>
        <p:nvSpPr>
          <p:cNvPr id="3079" name="Rectangle 7"/>
          <p:cNvSpPr>
            <a:spLocks noChangeArrowheads="1"/>
          </p:cNvSpPr>
          <p:nvPr/>
        </p:nvSpPr>
        <p:spPr bwMode="gray">
          <a:xfrm>
            <a:off x="762001" y="608013"/>
            <a:ext cx="32238" cy="1052512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GB" sz="2400">
              <a:latin typeface="Tahoma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ltGray">
          <a:xfrm>
            <a:off x="127489" y="1065214"/>
            <a:ext cx="559777" cy="422275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chemeClr val="hlink"/>
              </a:gs>
            </a:gsLst>
            <a:lin ang="189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GB" sz="2400">
              <a:latin typeface="Tahoma" charset="0"/>
            </a:endParaRPr>
          </a:p>
        </p:txBody>
      </p:sp>
      <p:sp>
        <p:nvSpPr>
          <p:cNvPr id="3081" name="Rectangle 9"/>
          <p:cNvSpPr>
            <a:spLocks noChangeArrowheads="1"/>
          </p:cNvSpPr>
          <p:nvPr/>
        </p:nvSpPr>
        <p:spPr bwMode="gray">
          <a:xfrm>
            <a:off x="442547" y="1398588"/>
            <a:ext cx="8226669" cy="31750"/>
          </a:xfrm>
          <a:prstGeom prst="rect">
            <a:avLst/>
          </a:prstGeom>
          <a:gradFill rotWithShape="0">
            <a:gsLst>
              <a:gs pos="0">
                <a:schemeClr val="bg2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endParaRPr kumimoji="1" lang="en-GB" sz="2400">
              <a:latin typeface="Tahoma" charset="0"/>
            </a:endParaRPr>
          </a:p>
        </p:txBody>
      </p:sp>
      <p:sp>
        <p:nvSpPr>
          <p:cNvPr id="3082" name="TextBox 66"/>
          <p:cNvSpPr txBox="1">
            <a:spLocks noChangeArrowheads="1"/>
          </p:cNvSpPr>
          <p:nvPr/>
        </p:nvSpPr>
        <p:spPr bwMode="auto">
          <a:xfrm>
            <a:off x="-14654" y="1989139"/>
            <a:ext cx="120308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9pPr>
          </a:lstStyle>
          <a:p>
            <a:pPr algn="ctr"/>
            <a:r>
              <a:rPr lang="en-GB" sz="12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charset="0"/>
                <a:cs typeface="Tahoma" charset="0"/>
              </a:rPr>
              <a:t>0 = not at all connected</a:t>
            </a:r>
          </a:p>
        </p:txBody>
      </p:sp>
      <p:sp>
        <p:nvSpPr>
          <p:cNvPr id="28" name="Text Box 24"/>
          <p:cNvSpPr txBox="1">
            <a:spLocks noChangeArrowheads="1"/>
          </p:cNvSpPr>
          <p:nvPr/>
        </p:nvSpPr>
        <p:spPr bwMode="auto">
          <a:xfrm>
            <a:off x="783272" y="2564904"/>
            <a:ext cx="492443" cy="2737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vert270" wrap="none">
            <a:spAutoFit/>
          </a:bodyPr>
          <a:lstStyle>
            <a:lvl1pPr>
              <a:defRPr>
                <a:solidFill>
                  <a:schemeClr val="tx1"/>
                </a:solidFill>
                <a:latin typeface="CG Omeg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G Omeg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G Omeg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G Omeg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G Omeg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G Omeg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G Omeg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G Omeg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G Omega" pitchFamily="34" charset="0"/>
              </a:defRPr>
            </a:lvl9pPr>
          </a:lstStyle>
          <a:p>
            <a:pPr algn="ctr">
              <a:defRPr/>
            </a:pPr>
            <a:r>
              <a:rPr lang="en-GB" sz="2000" b="1" i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pitchFamily="34" charset="0"/>
                <a:ea typeface="+mn-ea"/>
              </a:rPr>
              <a:t>depth of connection</a:t>
            </a:r>
          </a:p>
        </p:txBody>
      </p:sp>
      <p:sp>
        <p:nvSpPr>
          <p:cNvPr id="3372" name="TextBox 66"/>
          <p:cNvSpPr txBox="1">
            <a:spLocks noChangeArrowheads="1"/>
          </p:cNvSpPr>
          <p:nvPr/>
        </p:nvSpPr>
        <p:spPr bwMode="auto">
          <a:xfrm>
            <a:off x="-80597" y="5445224"/>
            <a:ext cx="13203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9pPr>
          </a:lstStyle>
          <a:p>
            <a:pPr algn="ctr"/>
            <a:r>
              <a:rPr lang="en-GB" sz="12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charset="0"/>
                <a:cs typeface="Tahoma" charset="0"/>
              </a:rPr>
              <a:t>10 = very deeply connected</a:t>
            </a:r>
          </a:p>
        </p:txBody>
      </p:sp>
      <p:sp>
        <p:nvSpPr>
          <p:cNvPr id="3373" name="Text Box 24"/>
          <p:cNvSpPr txBox="1">
            <a:spLocks noChangeArrowheads="1"/>
          </p:cNvSpPr>
          <p:nvPr/>
        </p:nvSpPr>
        <p:spPr bwMode="auto">
          <a:xfrm>
            <a:off x="3877971" y="6457950"/>
            <a:ext cx="228780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9pPr>
          </a:lstStyle>
          <a:p>
            <a:pPr algn="ctr"/>
            <a:r>
              <a:rPr lang="en-GB" sz="2000" b="1" i="1" dirty="0">
                <a:solidFill>
                  <a:srgbClr val="0070C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charset="0"/>
              </a:rPr>
              <a:t>time in minutes</a:t>
            </a:r>
          </a:p>
        </p:txBody>
      </p:sp>
      <p:sp>
        <p:nvSpPr>
          <p:cNvPr id="3374" name="TextBox 66"/>
          <p:cNvSpPr txBox="1">
            <a:spLocks noChangeArrowheads="1"/>
          </p:cNvSpPr>
          <p:nvPr/>
        </p:nvSpPr>
        <p:spPr bwMode="auto">
          <a:xfrm>
            <a:off x="153866" y="1527176"/>
            <a:ext cx="889781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9pPr>
          </a:lstStyle>
          <a:p>
            <a:pPr algn="ctr"/>
            <a:r>
              <a:rPr lang="en-GB" sz="1200" i="1" dirty="0">
                <a:latin typeface="Tahoma" charset="0"/>
                <a:cs typeface="Tahoma" charset="0"/>
              </a:rPr>
              <a:t>           </a:t>
            </a:r>
            <a:r>
              <a:rPr lang="en-GB" sz="10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charset="0"/>
                <a:cs typeface="Tahoma" charset="0"/>
              </a:rPr>
              <a:t>For each minute of your meeting, please put an ‘X’  in the box to indicate how deeply connected you feel with the other person.  A rating of 0 indicates that you do not feel any interpersonal connection.  A rating of 10 indicates that you feel very deeply connected.</a:t>
            </a:r>
          </a:p>
        </p:txBody>
      </p:sp>
      <p:sp>
        <p:nvSpPr>
          <p:cNvPr id="3375" name="TextBox 3"/>
          <p:cNvSpPr txBox="1">
            <a:spLocks noChangeArrowheads="1"/>
          </p:cNvSpPr>
          <p:nvPr/>
        </p:nvSpPr>
        <p:spPr bwMode="auto">
          <a:xfrm>
            <a:off x="6660232" y="6535738"/>
            <a:ext cx="253923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G Omega" charset="0"/>
                <a:ea typeface="ＭＳ Ｐゴシック" charset="0"/>
              </a:defRPr>
            </a:lvl9pPr>
          </a:lstStyle>
          <a:p>
            <a:r>
              <a:rPr lang="en-GB" sz="11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ahoma" charset="0"/>
                <a:cs typeface="Tahoma" charset="0"/>
              </a:rPr>
              <a:t>adapted from Mick Cooper, 2010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285143" y="2060576"/>
          <a:ext cx="7341579" cy="4395417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34959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959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4959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959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4959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34959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34959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34959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34959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349599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349599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349599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349599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349599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349599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349599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  <a:gridCol w="349599">
                  <a:extLst>
                    <a:ext uri="{9D8B030D-6E8A-4147-A177-3AD203B41FA5}">
                      <a16:colId xmlns:a16="http://schemas.microsoft.com/office/drawing/2014/main" val="20016"/>
                    </a:ext>
                  </a:extLst>
                </a:gridCol>
                <a:gridCol w="349599">
                  <a:extLst>
                    <a:ext uri="{9D8B030D-6E8A-4147-A177-3AD203B41FA5}">
                      <a16:colId xmlns:a16="http://schemas.microsoft.com/office/drawing/2014/main" val="20017"/>
                    </a:ext>
                  </a:extLst>
                </a:gridCol>
                <a:gridCol w="349599">
                  <a:extLst>
                    <a:ext uri="{9D8B030D-6E8A-4147-A177-3AD203B41FA5}">
                      <a16:colId xmlns:a16="http://schemas.microsoft.com/office/drawing/2014/main" val="20018"/>
                    </a:ext>
                  </a:extLst>
                </a:gridCol>
                <a:gridCol w="349599">
                  <a:extLst>
                    <a:ext uri="{9D8B030D-6E8A-4147-A177-3AD203B41FA5}">
                      <a16:colId xmlns:a16="http://schemas.microsoft.com/office/drawing/2014/main" val="20019"/>
                    </a:ext>
                  </a:extLst>
                </a:gridCol>
                <a:gridCol w="349599">
                  <a:extLst>
                    <a:ext uri="{9D8B030D-6E8A-4147-A177-3AD203B41FA5}">
                      <a16:colId xmlns:a16="http://schemas.microsoft.com/office/drawing/2014/main" val="20020"/>
                    </a:ext>
                  </a:extLst>
                </a:gridCol>
              </a:tblGrid>
              <a:tr h="330087">
                <a:tc>
                  <a:txBody>
                    <a:bodyPr/>
                    <a:lstStyle/>
                    <a:p>
                      <a:pPr algn="ctr"/>
                      <a:r>
                        <a:rPr lang="en-GB" sz="13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0</a:t>
                      </a:r>
                    </a:p>
                  </a:txBody>
                  <a:tcPr marL="84407" marR="84407" marT="42631" marB="4263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b="0" i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b="0" i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b="0" i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b="0" i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b="0" i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b="0" i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b="0" i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b="0" i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b="0" i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b="0" i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b="0" i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b="0" i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b="0" i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b="0" i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b="0" i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b="0" i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b="0" i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b="0" i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b="0" i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300" b="0" i="1" dirty="0">
                        <a:solidFill>
                          <a:srgbClr val="000000"/>
                        </a:solidFill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1032">
                <a:tc>
                  <a:txBody>
                    <a:bodyPr/>
                    <a:lstStyle/>
                    <a:p>
                      <a:pPr algn="ctr"/>
                      <a:r>
                        <a:rPr lang="en-GB" sz="11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</a:p>
                  </a:txBody>
                  <a:tcPr marL="84407" marR="84407" marT="42631" marB="4263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1032">
                <a:tc>
                  <a:txBody>
                    <a:bodyPr/>
                    <a:lstStyle/>
                    <a:p>
                      <a:pPr algn="ctr"/>
                      <a:r>
                        <a:rPr lang="en-GB" sz="11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</a:p>
                  </a:txBody>
                  <a:tcPr marL="84407" marR="84407" marT="42631" marB="4263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1032">
                <a:tc>
                  <a:txBody>
                    <a:bodyPr/>
                    <a:lstStyle/>
                    <a:p>
                      <a:pPr algn="ctr"/>
                      <a:r>
                        <a:rPr lang="en-GB" sz="11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</a:t>
                      </a:r>
                    </a:p>
                  </a:txBody>
                  <a:tcPr marL="84407" marR="84407" marT="42631" marB="4263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1032">
                <a:tc>
                  <a:txBody>
                    <a:bodyPr/>
                    <a:lstStyle/>
                    <a:p>
                      <a:pPr algn="ctr"/>
                      <a:r>
                        <a:rPr lang="en-GB" sz="11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</a:t>
                      </a:r>
                    </a:p>
                  </a:txBody>
                  <a:tcPr marL="84407" marR="84407" marT="42631" marB="4263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1032">
                <a:tc>
                  <a:txBody>
                    <a:bodyPr/>
                    <a:lstStyle/>
                    <a:p>
                      <a:pPr algn="ctr"/>
                      <a:r>
                        <a:rPr lang="en-GB" sz="11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</a:t>
                      </a:r>
                    </a:p>
                  </a:txBody>
                  <a:tcPr marL="84407" marR="84407" marT="42631" marB="4263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1032">
                <a:tc>
                  <a:txBody>
                    <a:bodyPr/>
                    <a:lstStyle/>
                    <a:p>
                      <a:pPr algn="ctr"/>
                      <a:r>
                        <a:rPr lang="en-GB" sz="11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</a:t>
                      </a:r>
                    </a:p>
                  </a:txBody>
                  <a:tcPr marL="84407" marR="84407" marT="42631" marB="4263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1032">
                <a:tc>
                  <a:txBody>
                    <a:bodyPr/>
                    <a:lstStyle/>
                    <a:p>
                      <a:pPr algn="ctr"/>
                      <a:r>
                        <a:rPr lang="en-GB" sz="11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</a:t>
                      </a:r>
                    </a:p>
                  </a:txBody>
                  <a:tcPr marL="84407" marR="84407" marT="42631" marB="4263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1032">
                <a:tc>
                  <a:txBody>
                    <a:bodyPr/>
                    <a:lstStyle/>
                    <a:p>
                      <a:pPr algn="ctr"/>
                      <a:r>
                        <a:rPr lang="en-GB" sz="11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</a:t>
                      </a:r>
                    </a:p>
                  </a:txBody>
                  <a:tcPr marL="84407" marR="84407" marT="42631" marB="4263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1032">
                <a:tc>
                  <a:txBody>
                    <a:bodyPr/>
                    <a:lstStyle/>
                    <a:p>
                      <a:pPr algn="ctr"/>
                      <a:r>
                        <a:rPr lang="en-GB" sz="11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</a:t>
                      </a:r>
                    </a:p>
                  </a:txBody>
                  <a:tcPr marL="84407" marR="84407" marT="42631" marB="4263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3126">
                <a:tc>
                  <a:txBody>
                    <a:bodyPr/>
                    <a:lstStyle/>
                    <a:p>
                      <a:pPr algn="ctr"/>
                      <a:r>
                        <a:rPr lang="en-GB" sz="1100" i="1" dirty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</a:t>
                      </a:r>
                    </a:p>
                  </a:txBody>
                  <a:tcPr marL="84407" marR="84407" marT="42631" marB="4263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en-GB" sz="1700" dirty="0"/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83126">
                <a:tc>
                  <a:txBody>
                    <a:bodyPr/>
                    <a:lstStyle/>
                    <a:p>
                      <a:pPr algn="ctr"/>
                      <a:endParaRPr lang="en-GB" sz="1300" i="1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84407" marR="84407" marT="42631" marB="42631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i="1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</a:t>
                      </a:r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i="1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</a:t>
                      </a:r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i="1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3</a:t>
                      </a:r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i="1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4</a:t>
                      </a:r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i="1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</a:t>
                      </a:r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i="1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6</a:t>
                      </a:r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i="1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7</a:t>
                      </a:r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i="1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</a:t>
                      </a:r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i="1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9</a:t>
                      </a:r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i="1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10</a:t>
                      </a:r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i="1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11</a:t>
                      </a:r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i="1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12</a:t>
                      </a:r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i="1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13</a:t>
                      </a:r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i="1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14</a:t>
                      </a:r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i="1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15</a:t>
                      </a:r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i="1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16</a:t>
                      </a:r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i="1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17</a:t>
                      </a:r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i="1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18</a:t>
                      </a:r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i="1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19</a:t>
                      </a:r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sz="1100" b="0" i="1" dirty="0">
                          <a:solidFill>
                            <a:srgbClr val="000000"/>
                          </a:solidFill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20</a:t>
                      </a:r>
                    </a:p>
                  </a:txBody>
                  <a:tcPr marL="84407" marR="84407" marT="42631" marB="42631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2108475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413792"/>
            <a:ext cx="8497192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session 9 – key points</a:t>
            </a:r>
          </a:p>
        </p:txBody>
      </p:sp>
      <p:sp>
        <p:nvSpPr>
          <p:cNvPr id="147459" name="Rectangle 3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3491880" y="1340768"/>
            <a:ext cx="5502186" cy="5000841"/>
          </a:xfrm>
        </p:spPr>
        <p:txBody>
          <a:bodyPr lIns="92075" tIns="46038" rIns="92075" bIns="46038"/>
          <a:lstStyle/>
          <a:p>
            <a:pPr marL="465138" indent="-457200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social identity theory &amp; 	group memberships</a:t>
            </a:r>
          </a:p>
          <a:p>
            <a:pPr marL="465138" indent="-457200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571500" algn="l"/>
              </a:tabLst>
              <a:defRPr/>
            </a:pPr>
            <a:r>
              <a:rPr lang="en-US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value of ‘weak’ social ties</a:t>
            </a:r>
          </a:p>
          <a:p>
            <a:pPr marL="465138" indent="-457200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Barbara Fredrickson, love 	2.0 &amp; interaction quality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65138" indent="-457200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continuing to work with 	overall social networks &amp; 	the affect dyad exercise</a:t>
            </a: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remembering self-care, 	</a:t>
            </a:r>
            <a:r>
              <a:rPr lang="en-US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mindbus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savouring, work </a:t>
            </a: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1152190" y="6669360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1BEB14-3670-A64F-995B-755BF4CBF92F}"/>
              </a:ext>
            </a:extLst>
          </p:cNvPr>
          <p:cNvSpPr/>
          <p:nvPr/>
        </p:nvSpPr>
        <p:spPr>
          <a:xfrm>
            <a:off x="323528" y="1752002"/>
            <a:ext cx="3066766" cy="39092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F6E4FE-195D-A04B-92B0-AC76F8667AC2}"/>
              </a:ext>
            </a:extLst>
          </p:cNvPr>
          <p:cNvSpPr txBox="1"/>
          <p:nvPr/>
        </p:nvSpPr>
        <p:spPr>
          <a:xfrm>
            <a:off x="35496" y="548680"/>
            <a:ext cx="345638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2000" b="1" i="1" dirty="0">
                <a:solidFill>
                  <a:schemeClr val="bg1"/>
                </a:solidFill>
                <a:latin typeface="Book Antiqua" panose="02040602050305030304" pitchFamily="18" charset="0"/>
                <a:ea typeface="Batang" panose="02030600000101010101" pitchFamily="18" charset="-127"/>
                <a:cs typeface="Baghdad" pitchFamily="2" charset="-78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418886460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598388"/>
          </a:xfrm>
        </p:spPr>
        <p:txBody>
          <a:bodyPr/>
          <a:lstStyle/>
          <a:p>
            <a:pPr algn="ctr"/>
            <a:r>
              <a:rPr lang="en-US" sz="3800" dirty="0"/>
              <a:t>support clique/closest relationships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667167" y="908720"/>
            <a:ext cx="5809667" cy="5688632"/>
            <a:chOff x="380" y="3022"/>
            <a:chExt cx="11144" cy="10792"/>
          </a:xfrm>
        </p:grpSpPr>
        <p:sp>
          <p:nvSpPr>
            <p:cNvPr id="3" name="Oval 2"/>
            <p:cNvSpPr>
              <a:spLocks noChangeArrowheads="1"/>
            </p:cNvSpPr>
            <p:nvPr/>
          </p:nvSpPr>
          <p:spPr bwMode="auto">
            <a:xfrm>
              <a:off x="380" y="3022"/>
              <a:ext cx="11144" cy="10792"/>
            </a:xfrm>
            <a:prstGeom prst="ellipse">
              <a:avLst/>
            </a:prstGeom>
            <a:noFill/>
            <a:ln w="9525" cmpd="sng">
              <a:solidFill>
                <a:schemeClr val="accent1">
                  <a:lumMod val="75000"/>
                </a:schemeClr>
              </a:solidFill>
              <a:prstDash val="dot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Oval 2"/>
            <p:cNvSpPr>
              <a:spLocks noChangeArrowheads="1"/>
            </p:cNvSpPr>
            <p:nvPr/>
          </p:nvSpPr>
          <p:spPr bwMode="auto">
            <a:xfrm>
              <a:off x="4100" y="6746"/>
              <a:ext cx="3705" cy="3344"/>
            </a:xfrm>
            <a:prstGeom prst="ellipse">
              <a:avLst/>
            </a:prstGeom>
            <a:noFill/>
            <a:ln w="28575" cmpd="sng">
              <a:solidFill>
                <a:srgbClr val="3399FF"/>
              </a:solidFill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Sun 3"/>
            <p:cNvSpPr>
              <a:spLocks noChangeArrowheads="1"/>
            </p:cNvSpPr>
            <p:nvPr/>
          </p:nvSpPr>
          <p:spPr bwMode="auto">
            <a:xfrm>
              <a:off x="5719" y="8186"/>
              <a:ext cx="465" cy="463"/>
            </a:xfrm>
            <a:prstGeom prst="sun">
              <a:avLst>
                <a:gd name="adj" fmla="val 25000"/>
              </a:avLst>
            </a:prstGeom>
            <a:noFill/>
            <a:ln w="9525">
              <a:solidFill>
                <a:srgbClr val="FF66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2"/>
            <p:cNvSpPr>
              <a:spLocks noChangeArrowheads="1"/>
            </p:cNvSpPr>
            <p:nvPr/>
          </p:nvSpPr>
          <p:spPr bwMode="auto">
            <a:xfrm>
              <a:off x="2865" y="5473"/>
              <a:ext cx="6173" cy="5890"/>
            </a:xfrm>
            <a:prstGeom prst="ellipse">
              <a:avLst/>
            </a:prstGeom>
            <a:noFill/>
            <a:ln w="9525">
              <a:solidFill>
                <a:schemeClr val="accent6">
                  <a:lumMod val="60000"/>
                  <a:lumOff val="40000"/>
                </a:schemeClr>
              </a:solidFill>
              <a:prstDash val="dot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2"/>
            <p:cNvSpPr>
              <a:spLocks noChangeArrowheads="1"/>
            </p:cNvSpPr>
            <p:nvPr/>
          </p:nvSpPr>
          <p:spPr bwMode="auto">
            <a:xfrm>
              <a:off x="1460" y="4152"/>
              <a:ext cx="8985" cy="8533"/>
            </a:xfrm>
            <a:prstGeom prst="ellipse">
              <a:avLst/>
            </a:prstGeom>
            <a:noFill/>
            <a:ln w="9525">
              <a:solidFill>
                <a:schemeClr val="tx2">
                  <a:lumMod val="75000"/>
                </a:schemeClr>
              </a:solidFill>
              <a:prstDash val="dot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576263" y="6741368"/>
            <a:ext cx="7991475" cy="0"/>
          </a:xfrm>
          <a:prstGeom prst="line">
            <a:avLst/>
          </a:prstGeom>
          <a:noFill/>
          <a:ln w="412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051720" y="3861048"/>
            <a:ext cx="2304256" cy="1656184"/>
          </a:xfrm>
          <a:prstGeom prst="straightConnector1">
            <a:avLst/>
          </a:prstGeom>
          <a:ln w="28575" cmpd="sng">
            <a:prstDash val="lg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71600" y="5445224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0 </a:t>
            </a:r>
            <a:r>
              <a:rPr lang="en-GB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=</a:t>
            </a:r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emotionally neutral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63888" y="3933056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10 </a:t>
            </a:r>
            <a:r>
              <a:rPr lang="en-GB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=</a:t>
            </a:r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intensely   close/intimate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355976" y="1313473"/>
            <a:ext cx="4752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DFB1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on average there are about 5 people in the ‘support clique’ </a:t>
            </a:r>
            <a:r>
              <a:rPr lang="mr-IN" sz="1600" i="1" dirty="0">
                <a:solidFill>
                  <a:srgbClr val="DFB1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1600" i="1" dirty="0">
                <a:solidFill>
                  <a:srgbClr val="DFB1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with a range from 0 to 15 and sometimes 1 or 2 who are especially close - there may be a trade-off between overall numbers &amp; individual closeness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24128" y="2924944"/>
            <a:ext cx="32403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these very close relationships involve considerable ongoing commitment of time, energy &amp; emotion, but they ‘repay’ with major benefits for physical health, emotional resilience &amp; overall wellbeing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07504" y="3178423"/>
            <a:ext cx="33123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‘support clique’ relationships are typically </a:t>
            </a:r>
            <a:r>
              <a:rPr lang="en-US" sz="1600" i="1" dirty="0" err="1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characterised</a:t>
            </a:r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by high emotional closeness, trust &amp; frequency of contact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572000" y="5013176"/>
            <a:ext cx="43924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fascinatingly ‘support clique’ numbers are limited not only by available time but also by ‘</a:t>
            </a:r>
            <a:r>
              <a:rPr lang="en-US" sz="1600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mentalising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ability’ (perspective </a:t>
            </a:r>
            <a:r>
              <a:rPr lang="mr-IN" sz="16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taking competence) &amp; the associated size of one’s orbital prefrontal cortex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3528" y="1412776"/>
            <a:ext cx="331236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‘support clique’ are the people who one would turn to in times of extreme social, emotional or financial distress </a:t>
            </a:r>
            <a:r>
              <a:rPr lang="mr-IN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note too ‘broaden &amp; build’</a:t>
            </a:r>
          </a:p>
        </p:txBody>
      </p:sp>
    </p:spTree>
    <p:extLst>
      <p:ext uri="{BB962C8B-B14F-4D97-AF65-F5344CB8AC3E}">
        <p14:creationId xmlns:p14="http://schemas.microsoft.com/office/powerpoint/2010/main" val="268417715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598388"/>
          </a:xfrm>
        </p:spPr>
        <p:txBody>
          <a:bodyPr/>
          <a:lstStyle/>
          <a:p>
            <a:pPr algn="ctr"/>
            <a:r>
              <a:rPr lang="en-US" sz="3800" dirty="0"/>
              <a:t>sympathy group/good relationships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667167" y="908720"/>
            <a:ext cx="5809667" cy="5688632"/>
            <a:chOff x="380" y="3022"/>
            <a:chExt cx="11144" cy="10792"/>
          </a:xfrm>
        </p:grpSpPr>
        <p:sp>
          <p:nvSpPr>
            <p:cNvPr id="3" name="Oval 2"/>
            <p:cNvSpPr>
              <a:spLocks noChangeArrowheads="1"/>
            </p:cNvSpPr>
            <p:nvPr/>
          </p:nvSpPr>
          <p:spPr bwMode="auto">
            <a:xfrm>
              <a:off x="380" y="3022"/>
              <a:ext cx="11144" cy="10792"/>
            </a:xfrm>
            <a:prstGeom prst="ellipse">
              <a:avLst/>
            </a:prstGeom>
            <a:noFill/>
            <a:ln w="9525" cmpd="sng">
              <a:solidFill>
                <a:schemeClr val="accent1">
                  <a:lumMod val="75000"/>
                </a:schemeClr>
              </a:solidFill>
              <a:prstDash val="dot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Oval 2"/>
            <p:cNvSpPr>
              <a:spLocks noChangeArrowheads="1"/>
            </p:cNvSpPr>
            <p:nvPr/>
          </p:nvSpPr>
          <p:spPr bwMode="auto">
            <a:xfrm>
              <a:off x="4100" y="6746"/>
              <a:ext cx="3705" cy="3344"/>
            </a:xfrm>
            <a:prstGeom prst="ellipse">
              <a:avLst/>
            </a:prstGeom>
            <a:noFill/>
            <a:ln w="19050" cmpd="sng">
              <a:solidFill>
                <a:srgbClr val="3399FF"/>
              </a:solidFill>
              <a:prstDash val="dot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Sun 3"/>
            <p:cNvSpPr>
              <a:spLocks noChangeArrowheads="1"/>
            </p:cNvSpPr>
            <p:nvPr/>
          </p:nvSpPr>
          <p:spPr bwMode="auto">
            <a:xfrm>
              <a:off x="5719" y="8186"/>
              <a:ext cx="465" cy="463"/>
            </a:xfrm>
            <a:prstGeom prst="sun">
              <a:avLst>
                <a:gd name="adj" fmla="val 25000"/>
              </a:avLst>
            </a:prstGeom>
            <a:noFill/>
            <a:ln w="9525">
              <a:solidFill>
                <a:srgbClr val="FF66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2"/>
            <p:cNvSpPr>
              <a:spLocks noChangeArrowheads="1"/>
            </p:cNvSpPr>
            <p:nvPr/>
          </p:nvSpPr>
          <p:spPr bwMode="auto">
            <a:xfrm>
              <a:off x="2865" y="5473"/>
              <a:ext cx="6173" cy="5890"/>
            </a:xfrm>
            <a:prstGeom prst="ellipse">
              <a:avLst/>
            </a:prstGeom>
            <a:noFill/>
            <a:ln w="28575" cmpd="sng">
              <a:solidFill>
                <a:schemeClr val="accent6">
                  <a:lumMod val="60000"/>
                  <a:lumOff val="40000"/>
                </a:schemeClr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2"/>
            <p:cNvSpPr>
              <a:spLocks noChangeArrowheads="1"/>
            </p:cNvSpPr>
            <p:nvPr/>
          </p:nvSpPr>
          <p:spPr bwMode="auto">
            <a:xfrm>
              <a:off x="1460" y="4152"/>
              <a:ext cx="8985" cy="8533"/>
            </a:xfrm>
            <a:prstGeom prst="ellipse">
              <a:avLst/>
            </a:prstGeom>
            <a:noFill/>
            <a:ln w="9525">
              <a:solidFill>
                <a:schemeClr val="tx2">
                  <a:lumMod val="75000"/>
                </a:schemeClr>
              </a:solidFill>
              <a:prstDash val="dot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576263" y="6741368"/>
            <a:ext cx="7991475" cy="0"/>
          </a:xfrm>
          <a:prstGeom prst="line">
            <a:avLst/>
          </a:prstGeom>
          <a:noFill/>
          <a:ln w="412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251520" y="1484784"/>
            <a:ext cx="3384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‘sympathy group’ are described as people who would be ‘devastated’ by the death of someone else in the group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283968" y="1313473"/>
            <a:ext cx="475252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DFB1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on average </a:t>
            </a:r>
            <a:r>
              <a:rPr lang="mr-IN" sz="1600" i="1" dirty="0">
                <a:solidFill>
                  <a:srgbClr val="DFB1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1600" i="1" dirty="0">
                <a:solidFill>
                  <a:srgbClr val="DFB1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including those in the ‘support clique’ - there are roughly 15 people in the ‘sympathy group’ </a:t>
            </a:r>
            <a:r>
              <a:rPr lang="mr-IN" sz="1600" i="1" dirty="0">
                <a:solidFill>
                  <a:srgbClr val="DFB1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1600" i="1" dirty="0">
                <a:solidFill>
                  <a:srgbClr val="DFB1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they are not so deeply close as those who are also in the ‘clique’ and are probably seen about monthly rather than approximately weekly for the ‘clique’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2051720" y="3861048"/>
            <a:ext cx="2304256" cy="1656184"/>
          </a:xfrm>
          <a:prstGeom prst="straightConnector1">
            <a:avLst/>
          </a:prstGeom>
          <a:ln w="28575" cmpd="sng">
            <a:prstDash val="lg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971600" y="5445224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0 </a:t>
            </a:r>
            <a:r>
              <a:rPr lang="en-GB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=</a:t>
            </a:r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emotionally neutral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563888" y="3933056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10 </a:t>
            </a:r>
            <a:r>
              <a:rPr lang="en-GB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=</a:t>
            </a:r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intensely   close/intimate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39952" y="5013176"/>
            <a:ext cx="48245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although both ‘sympathy group’ &amp; ‘support clique’ numbers are limited by available time </a:t>
            </a:r>
            <a:r>
              <a:rPr lang="mr-IN" sz="16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the size of the latter is also dependent on </a:t>
            </a:r>
            <a:r>
              <a:rPr lang="en-US" sz="1600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mentalising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ability (perspective </a:t>
            </a:r>
            <a:r>
              <a:rPr lang="mr-IN" sz="16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taking competence), while the former possibly depends more on memory capacity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2852936"/>
            <a:ext cx="363589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typically there are about 3 x as many people in the ‘sympathy group’ as in the ‘support clique’ </a:t>
            </a:r>
            <a:r>
              <a:rPr lang="mr-IN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and in both there are usually a considerably higher proportion of same sex contacts; people from large families may not have much time/space left in their sympathy group for non-family friends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508104" y="3287886"/>
            <a:ext cx="33843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emotional closeness changes &amp; it takes time &amp; regular contact to maintain </a:t>
            </a:r>
            <a:r>
              <a:rPr lang="mr-IN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this is especially true for non-family friendships</a:t>
            </a:r>
          </a:p>
        </p:txBody>
      </p:sp>
    </p:spTree>
    <p:extLst>
      <p:ext uri="{BB962C8B-B14F-4D97-AF65-F5344CB8AC3E}">
        <p14:creationId xmlns:p14="http://schemas.microsoft.com/office/powerpoint/2010/main" val="4029024974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188640"/>
            <a:ext cx="9144000" cy="598388"/>
          </a:xfrm>
        </p:spPr>
        <p:txBody>
          <a:bodyPr/>
          <a:lstStyle/>
          <a:p>
            <a:pPr algn="ctr"/>
            <a:r>
              <a:rPr lang="en-US" sz="3800" dirty="0"/>
              <a:t>affinity groups &amp; active networks</a:t>
            </a:r>
          </a:p>
        </p:txBody>
      </p:sp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1667167" y="908720"/>
            <a:ext cx="5809667" cy="5688632"/>
            <a:chOff x="380" y="3022"/>
            <a:chExt cx="11144" cy="10792"/>
          </a:xfrm>
        </p:grpSpPr>
        <p:sp>
          <p:nvSpPr>
            <p:cNvPr id="3" name="Oval 2"/>
            <p:cNvSpPr>
              <a:spLocks noChangeArrowheads="1"/>
            </p:cNvSpPr>
            <p:nvPr/>
          </p:nvSpPr>
          <p:spPr bwMode="auto">
            <a:xfrm>
              <a:off x="380" y="3022"/>
              <a:ext cx="11144" cy="10792"/>
            </a:xfrm>
            <a:prstGeom prst="ellipse">
              <a:avLst/>
            </a:prstGeom>
            <a:noFill/>
            <a:ln w="28575" cmpd="sng">
              <a:solidFill>
                <a:schemeClr val="accent1">
                  <a:lumMod val="75000"/>
                </a:schemeClr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Oval 2"/>
            <p:cNvSpPr>
              <a:spLocks noChangeArrowheads="1"/>
            </p:cNvSpPr>
            <p:nvPr/>
          </p:nvSpPr>
          <p:spPr bwMode="auto">
            <a:xfrm>
              <a:off x="4100" y="6746"/>
              <a:ext cx="3705" cy="3344"/>
            </a:xfrm>
            <a:prstGeom prst="ellipse">
              <a:avLst/>
            </a:prstGeom>
            <a:noFill/>
            <a:ln w="19050" cmpd="sng">
              <a:solidFill>
                <a:srgbClr val="3399FF"/>
              </a:solidFill>
              <a:prstDash val="dot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Sun 3"/>
            <p:cNvSpPr>
              <a:spLocks noChangeArrowheads="1"/>
            </p:cNvSpPr>
            <p:nvPr/>
          </p:nvSpPr>
          <p:spPr bwMode="auto">
            <a:xfrm>
              <a:off x="5719" y="8186"/>
              <a:ext cx="465" cy="463"/>
            </a:xfrm>
            <a:prstGeom prst="sun">
              <a:avLst>
                <a:gd name="adj" fmla="val 25000"/>
              </a:avLst>
            </a:prstGeom>
            <a:noFill/>
            <a:ln w="9525">
              <a:solidFill>
                <a:srgbClr val="FF6600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Oval 2"/>
            <p:cNvSpPr>
              <a:spLocks noChangeArrowheads="1"/>
            </p:cNvSpPr>
            <p:nvPr/>
          </p:nvSpPr>
          <p:spPr bwMode="auto">
            <a:xfrm>
              <a:off x="2865" y="5473"/>
              <a:ext cx="6173" cy="5890"/>
            </a:xfrm>
            <a:prstGeom prst="ellipse">
              <a:avLst/>
            </a:prstGeom>
            <a:noFill/>
            <a:ln w="19050" cmpd="sng">
              <a:solidFill>
                <a:schemeClr val="accent6">
                  <a:lumMod val="60000"/>
                  <a:lumOff val="40000"/>
                </a:schemeClr>
              </a:solidFill>
              <a:prstDash val="dot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Oval 2"/>
            <p:cNvSpPr>
              <a:spLocks noChangeArrowheads="1"/>
            </p:cNvSpPr>
            <p:nvPr/>
          </p:nvSpPr>
          <p:spPr bwMode="auto">
            <a:xfrm>
              <a:off x="1460" y="4152"/>
              <a:ext cx="8985" cy="8533"/>
            </a:xfrm>
            <a:prstGeom prst="ellipse">
              <a:avLst/>
            </a:prstGeom>
            <a:noFill/>
            <a:ln w="28575" cmpd="sng">
              <a:solidFill>
                <a:schemeClr val="tx2">
                  <a:lumMod val="75000"/>
                </a:schemeClr>
              </a:solidFill>
              <a:prstDash val="solid"/>
              <a:round/>
              <a:headEnd/>
              <a:tailEnd/>
            </a:ln>
            <a:effectLst>
              <a:outerShdw blurRad="40000" dist="23000" dir="5400000" rotWithShape="0">
                <a:srgbClr val="000000">
                  <a:alpha val="34999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gradFill rotWithShape="1">
                    <a:gsLst>
                      <a:gs pos="0">
                        <a:srgbClr val="9BC1FF"/>
                      </a:gs>
                      <a:gs pos="100000">
                        <a:srgbClr val="3F80CD"/>
                      </a:gs>
                    </a:gsLst>
                    <a:lin ang="5400000"/>
                  </a:gradFill>
                </a14:hiddenFill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576263" y="6741368"/>
            <a:ext cx="7991475" cy="0"/>
          </a:xfrm>
          <a:prstGeom prst="line">
            <a:avLst/>
          </a:prstGeom>
          <a:noFill/>
          <a:ln w="412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251520" y="1484784"/>
            <a:ext cx="40324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one’s full ‘active </a:t>
            </a:r>
            <a:r>
              <a:rPr lang="en-US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network’ is made up mostly of ‘acquaintances’ - all the people </a:t>
            </a:r>
            <a:r>
              <a:rPr lang="en-US" sz="1600" i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wit</a:t>
            </a:r>
            <a:r>
              <a:rPr lang="en-US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 whom one has a ‘personalized’ relationship and who one wants to maintain contact with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60032" y="1052736"/>
            <a:ext cx="40324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DFB1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on average there are about 150 people in a personal full ‘active network’ </a:t>
            </a:r>
            <a:r>
              <a:rPr lang="mr-IN" sz="1600" i="1" dirty="0">
                <a:solidFill>
                  <a:srgbClr val="DFB1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1600" i="1" dirty="0">
                <a:solidFill>
                  <a:srgbClr val="DFB11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with a natural range of approximately 100-250; it correlates with pre-industrial village size &amp; earlier tribal size; the active network may well serve both territorial &amp; mate-access functions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51920" y="5016078"/>
            <a:ext cx="5184576" cy="1323439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  <a:prstDash val="dash"/>
            <a:beve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social identity theory (</a:t>
            </a:r>
            <a:r>
              <a:rPr lang="en-US" sz="1600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haslam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</a:t>
            </a:r>
            <a:r>
              <a:rPr lang="en-US" sz="1600" i="1" dirty="0" err="1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cruwys</a:t>
            </a:r>
            <a:r>
              <a:rPr lang="en-US" sz="1600" i="1" dirty="0">
                <a:solidFill>
                  <a:schemeClr val="accent1">
                    <a:lumMod val="75000"/>
                  </a:schemeClr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et al) highlights the considerable health gains obtainable through identification &amp; participation  with a variety of groups, that may be populated by acquaintances rather than friends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051720" y="3861048"/>
            <a:ext cx="2304256" cy="1656184"/>
          </a:xfrm>
          <a:prstGeom prst="straightConnector1">
            <a:avLst/>
          </a:prstGeom>
          <a:ln w="28575" cmpd="sng">
            <a:prstDash val="lg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71600" y="5445224"/>
            <a:ext cx="15121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0 </a:t>
            </a:r>
            <a:r>
              <a:rPr lang="en-GB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=</a:t>
            </a:r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emotionally neutral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63888" y="3933056"/>
            <a:ext cx="18722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10 </a:t>
            </a:r>
            <a:r>
              <a:rPr lang="en-GB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=</a:t>
            </a:r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</a:p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intensely   close/intimate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0" y="3083476"/>
            <a:ext cx="349188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successive network layers increase in numbers by a factor of about 3, and tend to involve relationships that demand less time investment to maintain &amp; that are less emotionally close </a:t>
            </a:r>
            <a:r>
              <a:rPr lang="mr-IN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1600" i="1" dirty="0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however different layers respond </a:t>
            </a:r>
            <a:r>
              <a:rPr lang="en-US" sz="1600" i="1">
                <a:solidFill>
                  <a:srgbClr val="FFFFCC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 different needs</a:t>
            </a:r>
            <a:endParaRPr lang="en-US" sz="1600" i="1" dirty="0">
              <a:solidFill>
                <a:srgbClr val="FFFFCC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64088" y="3431902"/>
            <a:ext cx="34563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smaller </a:t>
            </a:r>
            <a:r>
              <a:rPr lang="mr-IN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approximately 50 sized </a:t>
            </a:r>
            <a:r>
              <a:rPr lang="mr-IN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1600" i="1" dirty="0">
                <a:solidFill>
                  <a:srgbClr val="C4E67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affinity or foraging group probably primarily has an anti-predation function</a:t>
            </a:r>
          </a:p>
        </p:txBody>
      </p:sp>
    </p:spTree>
    <p:extLst>
      <p:ext uri="{BB962C8B-B14F-4D97-AF65-F5344CB8AC3E}">
        <p14:creationId xmlns:p14="http://schemas.microsoft.com/office/powerpoint/2010/main" val="1385782536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413792"/>
            <a:ext cx="8497192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session 9 – key points</a:t>
            </a:r>
          </a:p>
        </p:txBody>
      </p:sp>
      <p:sp>
        <p:nvSpPr>
          <p:cNvPr id="147459" name="Rectangle 3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3491880" y="1340768"/>
            <a:ext cx="5502186" cy="5000841"/>
          </a:xfrm>
        </p:spPr>
        <p:txBody>
          <a:bodyPr lIns="92075" tIns="46038" rIns="92075" bIns="46038"/>
          <a:lstStyle/>
          <a:p>
            <a:pPr marL="465138" indent="-457200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social identity theory &amp; 	group memberships</a:t>
            </a:r>
          </a:p>
          <a:p>
            <a:pPr marL="465138" indent="-457200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571500" algn="l"/>
              </a:tabLst>
              <a:defRPr/>
            </a:pPr>
            <a:r>
              <a:rPr lang="en-US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value of ‘weak’ social ties</a:t>
            </a:r>
          </a:p>
          <a:p>
            <a:pPr marL="465138" indent="-457200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Barbara Fredrickson, love 	2.0 &amp; interaction quality</a:t>
            </a:r>
            <a:endParaRPr lang="en-US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465138" indent="-457200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</a:t>
            </a:r>
            <a:r>
              <a:rPr lang="en-US" dirty="0">
                <a:solidFill>
                  <a:schemeClr val="accent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continuing to work with 	overall social networks &amp; 	the affect dyad exercise</a:t>
            </a: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remembering self-care, 	</a:t>
            </a:r>
            <a:r>
              <a:rPr lang="en-US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mindbus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savouring, work </a:t>
            </a: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1152190" y="6669360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1BEB14-3670-A64F-995B-755BF4CBF92F}"/>
              </a:ext>
            </a:extLst>
          </p:cNvPr>
          <p:cNvSpPr/>
          <p:nvPr/>
        </p:nvSpPr>
        <p:spPr>
          <a:xfrm>
            <a:off x="323528" y="1752002"/>
            <a:ext cx="3066766" cy="39092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F6E4FE-195D-A04B-92B0-AC76F8667AC2}"/>
              </a:ext>
            </a:extLst>
          </p:cNvPr>
          <p:cNvSpPr txBox="1"/>
          <p:nvPr/>
        </p:nvSpPr>
        <p:spPr>
          <a:xfrm>
            <a:off x="35496" y="548680"/>
            <a:ext cx="345638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2000" b="1" i="1" dirty="0">
                <a:solidFill>
                  <a:schemeClr val="bg1"/>
                </a:solidFill>
                <a:latin typeface="Book Antiqua" panose="02040602050305030304" pitchFamily="18" charset="0"/>
                <a:ea typeface="Batang" panose="02030600000101010101" pitchFamily="18" charset="-127"/>
                <a:cs typeface="Baghdad" pitchFamily="2" charset="-78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5494670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35896" y="1052736"/>
            <a:ext cx="5436096" cy="5532195"/>
          </a:xfrm>
        </p:spPr>
        <p:txBody>
          <a:bodyPr/>
          <a:lstStyle/>
          <a:p>
            <a:pPr marL="514350" indent="-514350">
              <a:buSzPct val="90000"/>
              <a:buFont typeface="+mj-lt"/>
              <a:buAutoNum type="arabicPeriod"/>
            </a:pPr>
            <a:r>
              <a:rPr lang="en-US" sz="2800" i="1" spc="-50" dirty="0"/>
              <a:t>values, self-determination</a:t>
            </a:r>
            <a:endParaRPr lang="en-US" sz="200" i="1" dirty="0"/>
          </a:p>
          <a:p>
            <a:pPr marL="514350" indent="-514350">
              <a:buSzPct val="90000"/>
              <a:buFont typeface="+mj-lt"/>
              <a:buAutoNum type="arabicPeriod" startAt="2"/>
            </a:pPr>
            <a:r>
              <a:rPr lang="en-US" sz="2800" i="1" dirty="0"/>
              <a:t>mindset, exercise &amp; sleep</a:t>
            </a:r>
            <a:endParaRPr lang="en-US" sz="200" i="1" dirty="0"/>
          </a:p>
          <a:p>
            <a:pPr marL="514350" indent="-514350">
              <a:buSzPct val="90000"/>
              <a:buFont typeface="+mj-lt"/>
              <a:buAutoNum type="arabicPeriod" startAt="3"/>
            </a:pPr>
            <a:r>
              <a:rPr lang="en-US" sz="2800" i="1" dirty="0"/>
              <a:t>willpower, diet, dependencies</a:t>
            </a:r>
          </a:p>
          <a:p>
            <a:pPr marL="0" indent="0">
              <a:buSzPct val="90000"/>
              <a:buNone/>
            </a:pPr>
            <a:endParaRPr lang="en-US" sz="200" i="1" dirty="0"/>
          </a:p>
          <a:p>
            <a:pPr marL="514350" indent="-514350">
              <a:buSzPct val="90000"/>
              <a:buFont typeface="+mj-lt"/>
              <a:buAutoNum type="arabicPeriod" startAt="4"/>
            </a:pPr>
            <a:r>
              <a:rPr lang="en-US" sz="2800" i="1" spc="-50" dirty="0" err="1"/>
              <a:t>mindbus</a:t>
            </a:r>
            <a:r>
              <a:rPr lang="en-US" sz="2800" i="1" spc="-50" dirty="0"/>
              <a:t> &amp; coping responses</a:t>
            </a:r>
          </a:p>
          <a:p>
            <a:pPr marL="0" indent="0">
              <a:buSzPct val="90000"/>
              <a:buNone/>
            </a:pPr>
            <a:endParaRPr lang="en-US" sz="200" i="1" dirty="0"/>
          </a:p>
          <a:p>
            <a:pPr marL="514350" indent="-514350">
              <a:buSzPct val="90000"/>
              <a:buFont typeface="+mj-lt"/>
              <a:buAutoNum type="arabicPeriod" startAt="5"/>
            </a:pPr>
            <a:r>
              <a:rPr lang="en-US" sz="2800" i="1" dirty="0"/>
              <a:t>savouring &amp; gratitude</a:t>
            </a:r>
          </a:p>
          <a:p>
            <a:pPr marL="0" indent="0">
              <a:buSzPct val="90000"/>
              <a:buNone/>
            </a:pPr>
            <a:endParaRPr lang="en-US" sz="200" i="1" dirty="0"/>
          </a:p>
          <a:p>
            <a:pPr marL="514350" indent="-514350">
              <a:buSzPct val="90000"/>
              <a:buFont typeface="+mj-lt"/>
              <a:buAutoNum type="arabicPeriod" startAt="6"/>
            </a:pPr>
            <a:r>
              <a:rPr lang="en-US" sz="2800" i="1" dirty="0"/>
              <a:t>work, strengths, expertise</a:t>
            </a:r>
          </a:p>
          <a:p>
            <a:pPr marL="0" indent="0">
              <a:buSzPct val="90000"/>
              <a:buNone/>
            </a:pPr>
            <a:endParaRPr lang="en-US" sz="200" i="1" dirty="0"/>
          </a:p>
          <a:p>
            <a:pPr marL="514350" indent="-514350">
              <a:buSzPct val="90000"/>
              <a:buFont typeface="+mj-lt"/>
              <a:buAutoNum type="arabicPeriod" startAt="7"/>
            </a:pPr>
            <a:r>
              <a:rPr lang="en-US" sz="2800" i="1" spc="-50" dirty="0"/>
              <a:t>roles, </a:t>
            </a:r>
            <a:r>
              <a:rPr lang="en-US" sz="2800" i="1" spc="-50" dirty="0" err="1"/>
              <a:t>dunbar</a:t>
            </a:r>
            <a:r>
              <a:rPr lang="en-US" sz="2800" i="1" spc="-50" dirty="0"/>
              <a:t>, needs, dyads </a:t>
            </a:r>
          </a:p>
          <a:p>
            <a:pPr marL="0" indent="0">
              <a:buSzPct val="90000"/>
              <a:buNone/>
            </a:pPr>
            <a:endParaRPr lang="en-US" sz="200" i="1" dirty="0"/>
          </a:p>
          <a:p>
            <a:pPr marL="514350" indent="-514350">
              <a:buSzPct val="90000"/>
              <a:buFont typeface="+mj-lt"/>
              <a:buAutoNum type="arabicPeriod" startAt="8"/>
            </a:pPr>
            <a:r>
              <a:rPr lang="en-US" sz="2800" i="1" spc="-50" dirty="0"/>
              <a:t>nourishing, conflict, wisdom</a:t>
            </a:r>
          </a:p>
          <a:p>
            <a:pPr marL="0" indent="0">
              <a:buSzPct val="90000"/>
              <a:buNone/>
            </a:pPr>
            <a:endParaRPr lang="en-US" sz="200" i="1" spc="-50" dirty="0"/>
          </a:p>
          <a:p>
            <a:pPr marL="514350" indent="-514350">
              <a:buSzPct val="90000"/>
              <a:buFont typeface="+mj-lt"/>
              <a:buAutoNum type="arabicPeriod" startAt="9"/>
            </a:pPr>
            <a:r>
              <a:rPr lang="en-US" sz="2800" i="1" spc="-50" dirty="0"/>
              <a:t>groups, weak ties, resonance</a:t>
            </a:r>
          </a:p>
          <a:p>
            <a:pPr marL="0" indent="0">
              <a:buSzPct val="90000"/>
              <a:buNone/>
            </a:pPr>
            <a:endParaRPr lang="en-US" sz="200" i="1" spc="-50" dirty="0"/>
          </a:p>
          <a:p>
            <a:pPr marL="514350" indent="-514350">
              <a:buSzPct val="90000"/>
              <a:buFont typeface="+mj-lt"/>
              <a:buAutoNum type="arabicPeriod" startAt="10"/>
            </a:pPr>
            <a:r>
              <a:rPr lang="en-US" sz="2800" i="1" spc="-50" dirty="0"/>
              <a:t>review &amp; stepping forward</a:t>
            </a:r>
          </a:p>
          <a:p>
            <a:pPr marL="514350" indent="-514350">
              <a:buSzPct val="90000"/>
              <a:buFont typeface="+mj-lt"/>
              <a:buAutoNum type="arabicPeriod" startAt="10"/>
            </a:pPr>
            <a:endParaRPr lang="en-US" sz="2800" i="1" spc="-5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202" y="1368152"/>
            <a:ext cx="3162678" cy="4653136"/>
          </a:xfrm>
          <a:prstGeom prst="rect">
            <a:avLst/>
          </a:prstGeom>
        </p:spPr>
      </p:pic>
      <p:sp>
        <p:nvSpPr>
          <p:cNvPr id="9" name="Line 4"/>
          <p:cNvSpPr>
            <a:spLocks noChangeShapeType="1"/>
          </p:cNvSpPr>
          <p:nvPr/>
        </p:nvSpPr>
        <p:spPr bwMode="auto">
          <a:xfrm>
            <a:off x="1152190" y="6741368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11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260648"/>
            <a:ext cx="8497192" cy="710952"/>
          </a:xfrm>
        </p:spPr>
        <p:txBody>
          <a:bodyPr lIns="92075" tIns="46037" rIns="92075" bIns="46037" anchor="b"/>
          <a:lstStyle/>
          <a:p>
            <a:pPr algn="ctr" eaLnBrk="1" hangingPunct="1">
              <a:defRPr/>
            </a:pPr>
            <a:r>
              <a:rPr lang="en-US" sz="4400" i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course outline/our journey </a:t>
            </a:r>
          </a:p>
        </p:txBody>
      </p:sp>
    </p:spTree>
    <p:extLst>
      <p:ext uri="{BB962C8B-B14F-4D97-AF65-F5344CB8AC3E}">
        <p14:creationId xmlns:p14="http://schemas.microsoft.com/office/powerpoint/2010/main" val="4047719595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>
            <a:extLst>
              <a:ext uri="{FF2B5EF4-FFF2-40B4-BE49-F238E27FC236}">
                <a16:creationId xmlns:a16="http://schemas.microsoft.com/office/drawing/2014/main" id="{0A6CB8EE-CC7D-BF48-B0EB-87D973E03F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9527" y="0"/>
            <a:ext cx="4344427" cy="1872208"/>
          </a:xfrm>
          <a:noFill/>
          <a:ln/>
        </p:spPr>
        <p:txBody>
          <a:bodyPr vert="horz" wrap="square" lIns="84992" tIns="42497" rIns="84992" bIns="42497" numCol="1" anchor="ctr" anchorCtr="0" compatLnSpc="1">
            <a:prstTxWarp prst="textNoShape">
              <a:avLst/>
            </a:prstTxWarp>
          </a:bodyPr>
          <a:lstStyle/>
          <a:p>
            <a:r>
              <a:rPr lang="en-GB" altLang="en-US" sz="4000" dirty="0"/>
              <a:t>values, needs &amp; goals: how are you doing?</a:t>
            </a:r>
          </a:p>
        </p:txBody>
      </p:sp>
      <p:sp>
        <p:nvSpPr>
          <p:cNvPr id="226309" name="Line 5">
            <a:extLst>
              <a:ext uri="{FF2B5EF4-FFF2-40B4-BE49-F238E27FC236}">
                <a16:creationId xmlns:a16="http://schemas.microsoft.com/office/drawing/2014/main" id="{065A9354-F8F8-9E44-9369-FD7BB30B1748}"/>
              </a:ext>
            </a:extLst>
          </p:cNvPr>
          <p:cNvSpPr>
            <a:spLocks noChangeShapeType="1"/>
          </p:cNvSpPr>
          <p:nvPr/>
        </p:nvSpPr>
        <p:spPr bwMode="auto">
          <a:xfrm>
            <a:off x="539552" y="6813376"/>
            <a:ext cx="7705963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7B2F5E8-506F-AC4F-AD91-E337A15252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635" y="2076861"/>
            <a:ext cx="3008210" cy="2776032"/>
          </a:xfrm>
          <a:prstGeom prst="rect">
            <a:avLst/>
          </a:prstGeom>
        </p:spPr>
      </p:pic>
      <p:sp>
        <p:nvSpPr>
          <p:cNvPr id="9" name="Rectangle 2">
            <a:extLst>
              <a:ext uri="{FF2B5EF4-FFF2-40B4-BE49-F238E27FC236}">
                <a16:creationId xmlns:a16="http://schemas.microsoft.com/office/drawing/2014/main" id="{0ACDDD8F-CF8C-7A48-BC81-7CB64DD5E2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6512" y="4869168"/>
            <a:ext cx="4536504" cy="1872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84992" tIns="42497" rIns="84992" bIns="42497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defRPr>
            </a:lvl9pPr>
          </a:lstStyle>
          <a:p>
            <a:r>
              <a:rPr lang="en-GB" altLang="en-US" sz="4000" kern="0" dirty="0"/>
              <a:t>revisit question-</a:t>
            </a:r>
            <a:r>
              <a:rPr lang="en-GB" altLang="en-US" sz="4000" kern="0" dirty="0" err="1"/>
              <a:t>naires</a:t>
            </a:r>
            <a:r>
              <a:rPr lang="en-GB" altLang="en-US" sz="4000" kern="0" dirty="0"/>
              <a:t>, course notes &amp; intentions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B0972A-68FE-E346-9215-42AF9464F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6045" y="376056"/>
            <a:ext cx="4344427" cy="29089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2C48AE-E76C-284D-9A4C-B462F895E3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6045" y="3544117"/>
            <a:ext cx="4358934" cy="2908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344378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413792"/>
            <a:ext cx="8497192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session 8 – key points</a:t>
            </a:r>
          </a:p>
        </p:txBody>
      </p:sp>
      <p:sp>
        <p:nvSpPr>
          <p:cNvPr id="147459" name="Rectangle 3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3462302" y="1443364"/>
            <a:ext cx="5646202" cy="4577924"/>
          </a:xfrm>
        </p:spPr>
        <p:txBody>
          <a:bodyPr lIns="92075" tIns="46038" rIns="92075" bIns="46038"/>
          <a:lstStyle/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‘nourishing’ relationships: 	‘knowledge’ &amp; ‘intelligence’</a:t>
            </a: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touch and sex</a:t>
            </a: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conflict and wisdom </a:t>
            </a: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‘attachment’ and other 	innate </a:t>
            </a:r>
            <a:r>
              <a:rPr lang="en-US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behavioural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systems </a:t>
            </a:r>
            <a:endParaRPr lang="en-US" i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7938" indent="354013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	continuing to work with 	overall social networks &amp; 	the affect dyad exercise</a:t>
            </a: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1152190" y="6669360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graphicFrame>
        <p:nvGraphicFramePr>
          <p:cNvPr id="9" name="Object 3">
            <a:extLst>
              <a:ext uri="{FF2B5EF4-FFF2-40B4-BE49-F238E27FC236}">
                <a16:creationId xmlns:a16="http://schemas.microsoft.com/office/drawing/2014/main" id="{601E3699-3ACF-8143-BED1-3129BC0C1F6C}"/>
              </a:ext>
            </a:extLst>
          </p:cNvPr>
          <p:cNvGraphicFramePr>
            <a:graphicFrameLocks noGrp="1"/>
          </p:cNvGraphicFramePr>
          <p:nvPr>
            <p:ph sz="half" idx="1"/>
          </p:nvPr>
        </p:nvGraphicFramePr>
        <p:xfrm>
          <a:off x="179512" y="1700808"/>
          <a:ext cx="3240360" cy="39194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26" name="Lotus SmartPics Image" r:id="rId4" imgW="29819600" imgH="35153600" progId="LotusSmartPicsImage">
                  <p:embed/>
                </p:oleObj>
              </mc:Choice>
              <mc:Fallback>
                <p:oleObj name="Lotus SmartPics Image" r:id="rId4" imgW="29819600" imgH="35153600" progId="LotusSmartPicsImage">
                  <p:embed/>
                  <p:pic>
                    <p:nvPicPr>
                      <p:cNvPr id="9" name="Object 3">
                        <a:extLst>
                          <a:ext uri="{FF2B5EF4-FFF2-40B4-BE49-F238E27FC236}">
                            <a16:creationId xmlns:a16="http://schemas.microsoft.com/office/drawing/2014/main" id="{601E3699-3ACF-8143-BED1-3129BC0C1F6C}"/>
                          </a:ext>
                        </a:extLst>
                      </p:cNvPr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1700808"/>
                        <a:ext cx="3240360" cy="3919422"/>
                      </a:xfrm>
                      <a:prstGeom prst="rect">
                        <a:avLst/>
                      </a:prstGeom>
                      <a:solidFill>
                        <a:schemeClr val="accent2"/>
                      </a:solidFill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728887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413792"/>
            <a:ext cx="8497192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session 9 – key points</a:t>
            </a:r>
          </a:p>
        </p:txBody>
      </p:sp>
      <p:sp>
        <p:nvSpPr>
          <p:cNvPr id="147459" name="Rectangle 3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3491880" y="1340768"/>
            <a:ext cx="5502186" cy="5000841"/>
          </a:xfrm>
        </p:spPr>
        <p:txBody>
          <a:bodyPr lIns="92075" tIns="46038" rIns="92075" bIns="46038"/>
          <a:lstStyle/>
          <a:p>
            <a:pPr marL="465138" indent="-457200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social identity theory &amp; 	group memberships</a:t>
            </a:r>
          </a:p>
          <a:p>
            <a:pPr marL="465138" indent="-457200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value of ‘weak’ social ties</a:t>
            </a:r>
          </a:p>
          <a:p>
            <a:pPr marL="465138" indent="-457200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Barbara Fredrickson, love 	2.0 &amp; interaction quality</a:t>
            </a:r>
          </a:p>
          <a:p>
            <a:pPr marL="465138" indent="-457200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	continuing to work with 	overall social networks &amp; 	the affect dyad exercise</a:t>
            </a:r>
          </a:p>
          <a:p>
            <a:pPr marL="465138" indent="-457200" eaLnBrk="1" hangingPunct="1">
              <a:lnSpc>
                <a:spcPct val="90000"/>
              </a:lnSpc>
              <a:buSzPct val="110000"/>
              <a:buFont typeface="Wingdings" pitchFamily="2" charset="2"/>
              <a:buChar char="ü"/>
              <a:tabLst>
                <a:tab pos="571500" algn="l"/>
              </a:tabLst>
              <a:defRPr/>
            </a:pP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remembering self-care, 	</a:t>
            </a:r>
            <a:r>
              <a:rPr lang="en-US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mindbus</a:t>
            </a:r>
            <a:r>
              <a:rPr lang="en-US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savouring, work </a:t>
            </a:r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1152190" y="6669360"/>
            <a:ext cx="683986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1BEB14-3670-A64F-995B-755BF4CBF92F}"/>
              </a:ext>
            </a:extLst>
          </p:cNvPr>
          <p:cNvSpPr/>
          <p:nvPr/>
        </p:nvSpPr>
        <p:spPr>
          <a:xfrm>
            <a:off x="323528" y="1752002"/>
            <a:ext cx="3066766" cy="390924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F6E4FE-195D-A04B-92B0-AC76F8667AC2}"/>
              </a:ext>
            </a:extLst>
          </p:cNvPr>
          <p:cNvSpPr txBox="1"/>
          <p:nvPr/>
        </p:nvSpPr>
        <p:spPr>
          <a:xfrm>
            <a:off x="35496" y="548680"/>
            <a:ext cx="3456384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2000" b="1" i="1" dirty="0">
                <a:solidFill>
                  <a:schemeClr val="bg1"/>
                </a:solidFill>
                <a:latin typeface="Book Antiqua" panose="02040602050305030304" pitchFamily="18" charset="0"/>
                <a:ea typeface="Batang" panose="02030600000101010101" pitchFamily="18" charset="-127"/>
                <a:cs typeface="Baghdad" pitchFamily="2" charset="-78"/>
              </a:rPr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5290883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23528" y="116632"/>
            <a:ext cx="8497192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sz="4000" dirty="0"/>
              <a:t>the six ‘rules’ of friendship </a:t>
            </a:r>
          </a:p>
        </p:txBody>
      </p:sp>
      <p:sp>
        <p:nvSpPr>
          <p:cNvPr id="147459" name="Rectangle 3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4716016" y="980728"/>
            <a:ext cx="4104456" cy="5544616"/>
          </a:xfrm>
        </p:spPr>
        <p:txBody>
          <a:bodyPr lIns="92075" tIns="46038" rIns="92075" bIns="46038"/>
          <a:lstStyle/>
          <a:p>
            <a:pPr eaLnBrk="1" hangingPunct="1">
              <a:lnSpc>
                <a:spcPct val="90000"/>
              </a:lnSpc>
              <a:buClr>
                <a:srgbClr val="FFCC00"/>
              </a:buClr>
              <a:buSzPct val="110000"/>
              <a:buFont typeface="Wingdings" charset="2"/>
              <a:buChar char="ü"/>
              <a:defRPr/>
            </a:pPr>
            <a:r>
              <a:rPr lang="en-US" sz="2800" dirty="0"/>
              <a:t>stand up for them when they’re absent      </a:t>
            </a:r>
          </a:p>
          <a:p>
            <a:pPr marL="0" indent="0" eaLnBrk="1" hangingPunct="1">
              <a:lnSpc>
                <a:spcPct val="90000"/>
              </a:lnSpc>
              <a:buClr>
                <a:srgbClr val="FFCC00"/>
              </a:buClr>
              <a:buSzPct val="110000"/>
              <a:buNone/>
              <a:defRPr/>
            </a:pPr>
            <a:endParaRPr lang="en-US" sz="400" i="1" dirty="0"/>
          </a:p>
          <a:p>
            <a:pPr eaLnBrk="1" hangingPunct="1">
              <a:lnSpc>
                <a:spcPct val="90000"/>
              </a:lnSpc>
              <a:buClr>
                <a:srgbClr val="FFCC00"/>
              </a:buClr>
              <a:buSzPct val="110000"/>
              <a:buFont typeface="Wingdings" charset="2"/>
              <a:buChar char="ü"/>
              <a:defRPr/>
            </a:pPr>
            <a:r>
              <a:rPr lang="en-US" sz="2800" dirty="0"/>
              <a:t>share important news with each other             </a:t>
            </a:r>
          </a:p>
          <a:p>
            <a:pPr marL="0" indent="0" eaLnBrk="1" hangingPunct="1">
              <a:lnSpc>
                <a:spcPct val="90000"/>
              </a:lnSpc>
              <a:buClr>
                <a:srgbClr val="FFCC00"/>
              </a:buClr>
              <a:buSzPct val="110000"/>
              <a:buNone/>
              <a:defRPr/>
            </a:pPr>
            <a:endParaRPr lang="en-US" sz="400" dirty="0"/>
          </a:p>
          <a:p>
            <a:pPr eaLnBrk="1" hangingPunct="1">
              <a:lnSpc>
                <a:spcPct val="90000"/>
              </a:lnSpc>
              <a:buClr>
                <a:srgbClr val="FFCC00"/>
              </a:buClr>
              <a:buSzPct val="110000"/>
              <a:buFont typeface="Wingdings" charset="2"/>
              <a:buChar char="ü"/>
              <a:defRPr/>
            </a:pPr>
            <a:r>
              <a:rPr lang="en-US" sz="2800" dirty="0"/>
              <a:t>trust and confide        in each other  </a:t>
            </a:r>
          </a:p>
          <a:p>
            <a:pPr marL="0" indent="0" eaLnBrk="1" hangingPunct="1">
              <a:lnSpc>
                <a:spcPct val="90000"/>
              </a:lnSpc>
              <a:buClr>
                <a:srgbClr val="FFCC00"/>
              </a:buClr>
              <a:buSzPct val="110000"/>
              <a:buNone/>
              <a:defRPr/>
            </a:pPr>
            <a:endParaRPr lang="en-US" sz="400" dirty="0"/>
          </a:p>
          <a:p>
            <a:pPr eaLnBrk="1" hangingPunct="1">
              <a:lnSpc>
                <a:spcPct val="90000"/>
              </a:lnSpc>
              <a:buClr>
                <a:srgbClr val="FFCC00"/>
              </a:buClr>
              <a:buSzPct val="110000"/>
              <a:buFont typeface="Wingdings" charset="2"/>
              <a:buChar char="ü"/>
              <a:defRPr/>
            </a:pPr>
            <a:r>
              <a:rPr lang="en-US" sz="2800" dirty="0"/>
              <a:t>volunteer help when   it would be useful</a:t>
            </a:r>
          </a:p>
          <a:p>
            <a:pPr marL="0" indent="0" eaLnBrk="1" hangingPunct="1">
              <a:lnSpc>
                <a:spcPct val="90000"/>
              </a:lnSpc>
              <a:buClr>
                <a:srgbClr val="FFCC00"/>
              </a:buClr>
              <a:buSzPct val="110000"/>
              <a:buNone/>
              <a:defRPr/>
            </a:pPr>
            <a:endParaRPr lang="en-US" sz="400" dirty="0"/>
          </a:p>
          <a:p>
            <a:pPr eaLnBrk="1" hangingPunct="1">
              <a:lnSpc>
                <a:spcPct val="90000"/>
              </a:lnSpc>
              <a:buClr>
                <a:srgbClr val="FFCC00"/>
              </a:buClr>
              <a:buSzPct val="110000"/>
              <a:buFont typeface="Wingdings" charset="2"/>
              <a:buChar char="ü"/>
              <a:defRPr/>
            </a:pPr>
            <a:r>
              <a:rPr lang="en-US" sz="2800" dirty="0"/>
              <a:t>provide emotional support for each other</a:t>
            </a:r>
          </a:p>
          <a:p>
            <a:pPr marL="0" indent="0" eaLnBrk="1" hangingPunct="1">
              <a:lnSpc>
                <a:spcPct val="90000"/>
              </a:lnSpc>
              <a:buClr>
                <a:srgbClr val="FFCC00"/>
              </a:buClr>
              <a:buSzPct val="110000"/>
              <a:buNone/>
              <a:defRPr/>
            </a:pPr>
            <a:endParaRPr lang="en-US" sz="400" dirty="0"/>
          </a:p>
          <a:p>
            <a:pPr eaLnBrk="1" hangingPunct="1">
              <a:lnSpc>
                <a:spcPct val="90000"/>
              </a:lnSpc>
              <a:buClr>
                <a:srgbClr val="FFCC00"/>
              </a:buClr>
              <a:buSzPct val="110000"/>
              <a:buFont typeface="Wingdings" charset="2"/>
              <a:buChar char="ü"/>
              <a:defRPr/>
            </a:pPr>
            <a:r>
              <a:rPr lang="en-US" sz="2800" dirty="0"/>
              <a:t>try to make each  other happy</a:t>
            </a:r>
          </a:p>
          <a:p>
            <a:pPr marL="0" indent="0" eaLnBrk="1" hangingPunct="1">
              <a:lnSpc>
                <a:spcPct val="90000"/>
              </a:lnSpc>
              <a:buSzPct val="110000"/>
              <a:buNone/>
              <a:defRPr/>
            </a:pPr>
            <a:endParaRPr lang="en-US" sz="600" dirty="0"/>
          </a:p>
          <a:p>
            <a:pPr marL="447675" indent="-447675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defRPr/>
            </a:pPr>
            <a:endParaRPr lang="en-US" sz="600" dirty="0"/>
          </a:p>
          <a:p>
            <a:pPr marL="0" indent="0" eaLnBrk="1" hangingPunct="1">
              <a:lnSpc>
                <a:spcPct val="90000"/>
              </a:lnSpc>
              <a:buSzPct val="110000"/>
              <a:buNone/>
              <a:defRPr/>
            </a:pPr>
            <a:endParaRPr lang="en-US" sz="600" dirty="0"/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612452" y="6813376"/>
            <a:ext cx="791998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107504" y="5661248"/>
            <a:ext cx="45365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Argyle, M. &amp; M. Henderson (1984). "The rules of friendship." </a:t>
            </a:r>
            <a:r>
              <a:rPr lang="en-US" sz="16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Journal of Social and Personal Relationships </a:t>
            </a:r>
            <a:r>
              <a:rPr lang="en-US" sz="1600" b="1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</a:t>
            </a:r>
            <a:r>
              <a:rPr lang="en-US" sz="16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(2): 211-237.</a:t>
            </a:r>
            <a:endParaRPr lang="en-US" sz="1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29561" y="4070682"/>
            <a:ext cx="349238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six rules were derived from 4 studies involving British, Italian, Hong Kong and Japanese participants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531" y="980728"/>
            <a:ext cx="4032448" cy="2849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5796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9" name="Rectangle 3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845078" y="2480992"/>
            <a:ext cx="7380820" cy="2160240"/>
          </a:xfrm>
        </p:spPr>
        <p:txBody>
          <a:bodyPr lIns="92075" tIns="46038" rIns="92075" bIns="46038"/>
          <a:lstStyle/>
          <a:p>
            <a:pPr marL="0" indent="0" eaLnBrk="1" hangingPunct="1">
              <a:lnSpc>
                <a:spcPct val="90000"/>
              </a:lnSpc>
              <a:buClr>
                <a:srgbClr val="FFCC00"/>
              </a:buClr>
              <a:buSzPct val="110000"/>
              <a:buNone/>
              <a:defRPr/>
            </a:pPr>
            <a:endParaRPr lang="en-US" sz="400" i="1" dirty="0"/>
          </a:p>
          <a:p>
            <a:pPr eaLnBrk="1" hangingPunct="1">
              <a:spcBef>
                <a:spcPts val="0"/>
              </a:spcBef>
              <a:buClr>
                <a:srgbClr val="FFCC00"/>
              </a:buClr>
              <a:buSzPct val="110000"/>
              <a:buFont typeface="Wingdings" charset="2"/>
              <a:buChar char="ü"/>
              <a:defRPr/>
            </a:pPr>
            <a:r>
              <a:rPr lang="en-US" sz="2800" u="sng" dirty="0"/>
              <a:t>knowledge of partner</a:t>
            </a:r>
            <a:r>
              <a:rPr lang="en-US" sz="2800" dirty="0"/>
              <a:t>: </a:t>
            </a:r>
            <a:r>
              <a:rPr lang="en-US" sz="2000" dirty="0"/>
              <a:t>knowing how to have fun with one’s partner, knowing about his/her preferences, caring about one’s partners hopes and dreams, </a:t>
            </a:r>
            <a:r>
              <a:rPr lang="en-US" sz="2000" dirty="0" err="1"/>
              <a:t>etc</a:t>
            </a:r>
            <a:endParaRPr lang="en-US" sz="2800" dirty="0"/>
          </a:p>
          <a:p>
            <a:pPr marL="0" indent="0" eaLnBrk="1" hangingPunct="1">
              <a:lnSpc>
                <a:spcPct val="90000"/>
              </a:lnSpc>
              <a:buClr>
                <a:srgbClr val="FFCC00"/>
              </a:buClr>
              <a:buSzPct val="110000"/>
              <a:buNone/>
              <a:defRPr/>
            </a:pPr>
            <a:endParaRPr lang="en-US" sz="400" dirty="0"/>
          </a:p>
          <a:p>
            <a:pPr eaLnBrk="1" hangingPunct="1">
              <a:lnSpc>
                <a:spcPct val="90000"/>
              </a:lnSpc>
              <a:buClr>
                <a:srgbClr val="FFCC00"/>
              </a:buClr>
              <a:buSzPct val="110000"/>
              <a:buFont typeface="Wingdings" charset="2"/>
              <a:buChar char="ü"/>
              <a:defRPr/>
            </a:pPr>
            <a:r>
              <a:rPr lang="en-US" sz="2800" u="sng" dirty="0">
                <a:solidFill>
                  <a:srgbClr val="FFFFFF"/>
                </a:solidFill>
              </a:rPr>
              <a:t>communication</a:t>
            </a:r>
            <a:r>
              <a:rPr lang="en-US" sz="2800" dirty="0">
                <a:solidFill>
                  <a:srgbClr val="FFFFFF"/>
                </a:solidFill>
              </a:rPr>
              <a:t>: </a:t>
            </a:r>
            <a:r>
              <a:rPr lang="en-US" sz="2000" dirty="0"/>
              <a:t>knowing how to listen, sharing one’s thoughts &amp; feelings honestly, refraining from criticizing, </a:t>
            </a:r>
            <a:r>
              <a:rPr lang="en-US" sz="2000" dirty="0" err="1"/>
              <a:t>etc</a:t>
            </a:r>
            <a:r>
              <a:rPr lang="en-US" sz="2000" dirty="0"/>
              <a:t>  </a:t>
            </a:r>
          </a:p>
          <a:p>
            <a:pPr marL="0" indent="0" eaLnBrk="1" hangingPunct="1">
              <a:lnSpc>
                <a:spcPct val="90000"/>
              </a:lnSpc>
              <a:buSzPct val="110000"/>
              <a:buNone/>
              <a:defRPr/>
            </a:pPr>
            <a:endParaRPr lang="en-US" sz="600" dirty="0"/>
          </a:p>
          <a:p>
            <a:pPr marL="447675" indent="-447675" eaLnBrk="1" hangingPunct="1">
              <a:lnSpc>
                <a:spcPct val="90000"/>
              </a:lnSpc>
              <a:buSzPct val="110000"/>
              <a:buFont typeface="Wingdings" pitchFamily="2" charset="2"/>
              <a:buChar char="Ø"/>
              <a:defRPr/>
            </a:pPr>
            <a:endParaRPr lang="en-US" sz="600" dirty="0"/>
          </a:p>
          <a:p>
            <a:pPr marL="0" indent="0" eaLnBrk="1" hangingPunct="1">
              <a:lnSpc>
                <a:spcPct val="90000"/>
              </a:lnSpc>
              <a:buSzPct val="110000"/>
              <a:buNone/>
              <a:defRPr/>
            </a:pPr>
            <a:endParaRPr lang="en-US" sz="600" dirty="0"/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612452" y="6669360"/>
            <a:ext cx="7919988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5496" y="116632"/>
            <a:ext cx="8999984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sz="4000" dirty="0"/>
              <a:t>some intriguing take-away points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78142" y="860520"/>
            <a:ext cx="8514692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knowledge and communication emerged as particularly helpful ways of nourishing close relationships </a:t>
            </a:r>
            <a:r>
              <a:rPr lang="mr-IN" sz="2400" dirty="0"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–</a:t>
            </a:r>
            <a:r>
              <a:rPr lang="en-US" sz="2400" dirty="0"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this is probably true for good friendships as well as for couples</a:t>
            </a: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>
            <a:off x="575494" y="2276872"/>
            <a:ext cx="7919988" cy="0"/>
          </a:xfrm>
          <a:prstGeom prst="line">
            <a:avLst/>
          </a:prstGeom>
          <a:noFill/>
          <a:ln w="47625">
            <a:solidFill>
              <a:schemeClr val="folHlink"/>
            </a:solidFill>
            <a:prstDash val="lg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>
            <a:off x="575494" y="4797152"/>
            <a:ext cx="7919988" cy="0"/>
          </a:xfrm>
          <a:prstGeom prst="line">
            <a:avLst/>
          </a:prstGeom>
          <a:noFill/>
          <a:ln w="47625">
            <a:solidFill>
              <a:schemeClr val="folHlink"/>
            </a:solidFill>
            <a:prstDash val="lgDash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467036" y="4941168"/>
            <a:ext cx="80654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u="sng" dirty="0"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knowledge</a:t>
            </a:r>
            <a:r>
              <a:rPr lang="en-US" sz="2400" dirty="0"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finding out about, remembering &amp; referring  to important aspects of the other’s life seems important  and learnable;  </a:t>
            </a:r>
            <a:r>
              <a:rPr lang="en-US" sz="2400" u="sng" dirty="0"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communication</a:t>
            </a:r>
            <a:r>
              <a:rPr lang="en-US" sz="2400" dirty="0">
                <a:solidFill>
                  <a:srgbClr val="FFCC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: crucial as well, although maybe we should be cautious on our self-assessment here </a:t>
            </a:r>
          </a:p>
        </p:txBody>
      </p:sp>
    </p:spTree>
    <p:extLst>
      <p:ext uri="{BB962C8B-B14F-4D97-AF65-F5344CB8AC3E}">
        <p14:creationId xmlns:p14="http://schemas.microsoft.com/office/powerpoint/2010/main" val="710294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116632"/>
            <a:ext cx="8540750" cy="720080"/>
          </a:xfrm>
        </p:spPr>
        <p:txBody>
          <a:bodyPr/>
          <a:lstStyle/>
          <a:p>
            <a:r>
              <a:rPr lang="en-US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interesting recent sex research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6263" y="764704"/>
            <a:ext cx="7991475" cy="5863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GB" sz="1500" dirty="0"/>
              <a:t>Muise, A., et al. (2019). "Broadening your horizons: Self-expanding activities promote desire and satisfaction in established romantic relationships." </a:t>
            </a:r>
            <a:r>
              <a:rPr lang="en-GB" sz="1500" u="sng" dirty="0"/>
              <a:t>Journal of Personality and Social Psychology</a:t>
            </a:r>
            <a:r>
              <a:rPr lang="en-GB" sz="1500" dirty="0"/>
              <a:t> </a:t>
            </a:r>
            <a:r>
              <a:rPr lang="en-GB" sz="1500" b="1" dirty="0"/>
              <a:t>116</a:t>
            </a:r>
            <a:r>
              <a:rPr lang="en-GB" sz="1500" dirty="0"/>
              <a:t>: 237-258.</a:t>
            </a:r>
          </a:p>
          <a:p>
            <a:pPr marL="285750" indent="-285750">
              <a:buFont typeface="Wingdings" charset="2"/>
              <a:buChar char="²"/>
            </a:pPr>
            <a:r>
              <a:rPr lang="en-GB" sz="1500" dirty="0"/>
              <a:t>Jackson, S. E., et al. (2019). "Decline in sexuality and wellbeing in older adults: A population-based study." </a:t>
            </a:r>
            <a:r>
              <a:rPr lang="en-GB" sz="1500" u="sng" dirty="0"/>
              <a:t>Journal of Affective Disorders</a:t>
            </a:r>
            <a:r>
              <a:rPr lang="en-GB" sz="1500" dirty="0"/>
              <a:t> </a:t>
            </a:r>
            <a:r>
              <a:rPr lang="en-GB" sz="1500" b="1" dirty="0"/>
              <a:t>245</a:t>
            </a:r>
            <a:r>
              <a:rPr lang="en-GB" sz="1500" dirty="0"/>
              <a:t>: 912-917.</a:t>
            </a:r>
          </a:p>
          <a:p>
            <a:pPr marL="285750" indent="-285750">
              <a:buFont typeface="Wingdings" charset="2"/>
              <a:buChar char="²"/>
            </a:pPr>
            <a:r>
              <a:rPr lang="en-GB" sz="1500" dirty="0"/>
              <a:t>Mark, K. P. and J. A. </a:t>
            </a:r>
            <a:r>
              <a:rPr lang="en-GB" sz="1500" dirty="0" err="1"/>
              <a:t>Lasslo</a:t>
            </a:r>
            <a:r>
              <a:rPr lang="en-GB" sz="1500" dirty="0"/>
              <a:t> (2018). "Maintaining sexual desire in long-term relationships: systematic review." </a:t>
            </a:r>
            <a:r>
              <a:rPr lang="en-GB" sz="1500" u="sng" dirty="0"/>
              <a:t>The Journal of Sex Research</a:t>
            </a:r>
            <a:r>
              <a:rPr lang="en-GB" sz="1500" dirty="0"/>
              <a:t> </a:t>
            </a:r>
            <a:r>
              <a:rPr lang="en-GB" sz="1500" b="1" dirty="0"/>
              <a:t>55</a:t>
            </a:r>
            <a:r>
              <a:rPr lang="en-GB" sz="1500" dirty="0"/>
              <a:t>(4-5): 563-581.</a:t>
            </a:r>
          </a:p>
          <a:p>
            <a:pPr marL="285750" indent="-285750">
              <a:buFont typeface="Wingdings" charset="2"/>
              <a:buChar char="²"/>
            </a:pPr>
            <a:r>
              <a:rPr lang="en-US" sz="1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Maxwell, J. A., et al. (2017). "How implicit theories of sexuality shape sexual and relationship well-being." </a:t>
            </a:r>
            <a:r>
              <a:rPr lang="en-US" sz="15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 </a:t>
            </a:r>
            <a:r>
              <a:rPr lang="en-US" sz="1500" u="sng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Pers</a:t>
            </a:r>
            <a:r>
              <a:rPr lang="en-US" sz="15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500" u="sng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Soc</a:t>
            </a:r>
            <a:r>
              <a:rPr lang="en-US" sz="15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500" u="sng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Psychol</a:t>
            </a:r>
            <a:r>
              <a:rPr lang="en-US" sz="15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500" b="1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112</a:t>
            </a:r>
            <a:r>
              <a:rPr lang="en-US" sz="15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(2): 238-279.</a:t>
            </a:r>
          </a:p>
          <a:p>
            <a:pPr marL="285750" indent="-285750">
              <a:buFont typeface="Wingdings" charset="2"/>
              <a:buChar char="²"/>
            </a:pPr>
            <a:r>
              <a:rPr lang="en-US" sz="15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Debrot</a:t>
            </a:r>
            <a:r>
              <a:rPr lang="en-US" sz="1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A., et al. (2017). "More than just sex: affection mediates the association between sexual activity and well-being." </a:t>
            </a:r>
            <a:r>
              <a:rPr lang="en-US" sz="1500" u="sng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Pers</a:t>
            </a:r>
            <a:r>
              <a:rPr lang="en-US" sz="15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500" u="sng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SocPsychol</a:t>
            </a:r>
            <a:r>
              <a:rPr lang="en-US" sz="15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Bulletin </a:t>
            </a:r>
            <a:r>
              <a:rPr lang="en-US" sz="1500" b="1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43</a:t>
            </a:r>
            <a:r>
              <a:rPr lang="en-US" sz="15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(3): 287-299.</a:t>
            </a:r>
          </a:p>
          <a:p>
            <a:pPr marL="285750" indent="-285750">
              <a:buFont typeface="Wingdings" charset="2"/>
              <a:buChar char="²"/>
            </a:pPr>
            <a:r>
              <a:rPr lang="en-US" sz="15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Arnocky</a:t>
            </a:r>
            <a:r>
              <a:rPr lang="en-US" sz="1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S., et al. (2017). "Altruism predicts mating success in humans." </a:t>
            </a:r>
            <a:r>
              <a:rPr lang="en-US" sz="15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British Journal of Psychology </a:t>
            </a:r>
            <a:r>
              <a:rPr lang="en-US" sz="1500" b="1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108</a:t>
            </a:r>
            <a:r>
              <a:rPr lang="en-US" sz="15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(2): 416-435.</a:t>
            </a:r>
          </a:p>
          <a:p>
            <a:pPr marL="285750" indent="-285750">
              <a:buFont typeface="Wingdings" charset="2"/>
              <a:buChar char="²"/>
            </a:pPr>
            <a:r>
              <a:rPr lang="en-US" sz="1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Twenge, J. M., et al. (2016). "Changes in American adults' reported same-sex sexual experiences and attitudes, 1973-2014." </a:t>
            </a:r>
            <a:r>
              <a:rPr lang="en-US" sz="15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Arch Sex </a:t>
            </a:r>
            <a:r>
              <a:rPr lang="en-US" sz="1500" u="sng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Behav</a:t>
            </a:r>
            <a:r>
              <a:rPr lang="en-US" sz="15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500" b="1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45</a:t>
            </a:r>
            <a:r>
              <a:rPr lang="en-US" sz="15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(7): 1713-1730.</a:t>
            </a:r>
          </a:p>
          <a:p>
            <a:pPr marL="285750" indent="-285750">
              <a:buFont typeface="Wingdings" charset="2"/>
              <a:buChar char="²"/>
            </a:pPr>
            <a:r>
              <a:rPr lang="en-US" sz="15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Lammers</a:t>
            </a:r>
            <a:r>
              <a:rPr lang="en-US" sz="1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J. and R. </a:t>
            </a:r>
            <a:r>
              <a:rPr lang="en-US" sz="15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Imhoff</a:t>
            </a:r>
            <a:r>
              <a:rPr lang="en-US" sz="1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(2016). "Power and sadomasochism: understanding the antecedents of a knotty relationship." </a:t>
            </a:r>
            <a:r>
              <a:rPr lang="en-US" sz="1500" u="sng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Soc</a:t>
            </a:r>
            <a:r>
              <a:rPr lang="en-US" sz="15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500" u="sng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Psychol</a:t>
            </a:r>
            <a:r>
              <a:rPr lang="en-US" sz="15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Personal Science </a:t>
            </a:r>
            <a:r>
              <a:rPr lang="en-US" sz="1500" b="1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7</a:t>
            </a:r>
            <a:r>
              <a:rPr lang="en-US" sz="15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(2): 142-148.</a:t>
            </a:r>
          </a:p>
          <a:p>
            <a:pPr marL="285750" indent="-285750">
              <a:buFont typeface="Wingdings" charset="2"/>
              <a:buChar char="²"/>
            </a:pPr>
            <a:r>
              <a:rPr lang="en-US" sz="1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Muise, A., et al. (2015). "Sexual frequency predicts greater well-being, but more is not always better." </a:t>
            </a:r>
            <a:r>
              <a:rPr lang="en-US" sz="15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Social psychological and personality </a:t>
            </a:r>
          </a:p>
          <a:p>
            <a:pPr marL="285750" indent="-285750">
              <a:buFont typeface="Wingdings" charset="2"/>
              <a:buChar char="²"/>
            </a:pPr>
            <a:r>
              <a:rPr lang="en-US" sz="15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Joyal</a:t>
            </a:r>
            <a:r>
              <a:rPr lang="en-US" sz="1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, C. C., et al. (2015). "What exactly Is an unusual sexual fantasy?" </a:t>
            </a:r>
            <a:r>
              <a:rPr lang="en-US" sz="15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Journal of Sexual Medicine </a:t>
            </a:r>
            <a:r>
              <a:rPr lang="en-US" sz="1500" b="1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12</a:t>
            </a:r>
            <a:r>
              <a:rPr lang="en-US" sz="15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(2): 328-340</a:t>
            </a:r>
          </a:p>
          <a:p>
            <a:pPr marL="285750" indent="-285750">
              <a:buFont typeface="Wingdings" charset="2"/>
              <a:buChar char="²"/>
            </a:pPr>
            <a:r>
              <a:rPr lang="en-US" sz="1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Johnson, M. D., et al. (2015). "Skip the dishes? Not so fast! Sex and housework revisited." </a:t>
            </a:r>
            <a:r>
              <a:rPr lang="en-US" sz="15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J </a:t>
            </a:r>
            <a:r>
              <a:rPr lang="en-US" sz="1500" u="sng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Fam</a:t>
            </a:r>
            <a:r>
              <a:rPr lang="en-US" sz="15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en-US" sz="1500" u="sng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Psychol</a:t>
            </a:r>
            <a:endParaRPr lang="en-US" sz="1500" u="sng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  <a:p>
            <a:pPr marL="285750" indent="-285750">
              <a:buFont typeface="Wingdings" charset="2"/>
              <a:buChar char="²"/>
            </a:pPr>
            <a:r>
              <a:rPr lang="en-US" sz="15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Adam, F., et al. (2015). "Mindfulness skills are associated with female orgasm?" </a:t>
            </a:r>
            <a:r>
              <a:rPr lang="en-US" sz="15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Sexual and Relationship Therapy </a:t>
            </a:r>
            <a:r>
              <a:rPr lang="en-US" sz="1500" b="1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30</a:t>
            </a:r>
            <a:r>
              <a:rPr lang="en-US" sz="1500" u="sng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(2): 256-267</a:t>
            </a: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576263" y="6813376"/>
            <a:ext cx="7991475" cy="0"/>
          </a:xfrm>
          <a:prstGeom prst="line">
            <a:avLst/>
          </a:prstGeom>
          <a:noFill/>
          <a:ln w="412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2933565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116632"/>
            <a:ext cx="8540750" cy="720080"/>
          </a:xfrm>
        </p:spPr>
        <p:txBody>
          <a:bodyPr/>
          <a:lstStyle/>
          <a:p>
            <a:r>
              <a:rPr lang="en-US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interesting recent touch research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8335" y="980728"/>
            <a:ext cx="826611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²"/>
            </a:pPr>
            <a:r>
              <a:rPr lang="en-GB" sz="1600" dirty="0" err="1"/>
              <a:t>Triscoli</a:t>
            </a:r>
            <a:r>
              <a:rPr lang="en-GB" sz="1600" dirty="0"/>
              <a:t>, C., et al. (2019). "Depression predicts interpersonal problems partially through the attitude towards social touch." </a:t>
            </a:r>
            <a:r>
              <a:rPr lang="en-GB" sz="1600" u="sng" dirty="0"/>
              <a:t>Journal of Affective Disorders</a:t>
            </a:r>
            <a:r>
              <a:rPr lang="en-GB" sz="1600" dirty="0"/>
              <a:t> </a:t>
            </a:r>
            <a:r>
              <a:rPr lang="en-GB" sz="1600" b="1" dirty="0"/>
              <a:t>246</a:t>
            </a:r>
            <a:r>
              <a:rPr lang="en-GB" sz="1600" dirty="0"/>
              <a:t>: 234-240.</a:t>
            </a:r>
          </a:p>
          <a:p>
            <a:pPr marL="285750" indent="-285750">
              <a:buFont typeface="Wingdings" charset="2"/>
              <a:buChar char="²"/>
            </a:pPr>
            <a:r>
              <a:rPr lang="en-GB" sz="1600" dirty="0" err="1"/>
              <a:t>Sekerdej</a:t>
            </a:r>
            <a:r>
              <a:rPr lang="en-GB" sz="1600" dirty="0"/>
              <a:t>, M., et al. (2018). "Keeping in touch with context: Non-verbal </a:t>
            </a:r>
            <a:r>
              <a:rPr lang="en-GB" sz="1600" dirty="0" err="1"/>
              <a:t>behavior</a:t>
            </a:r>
            <a:r>
              <a:rPr lang="en-GB" sz="1600" dirty="0"/>
              <a:t> as a manifestation of communality and dominance." </a:t>
            </a:r>
            <a:r>
              <a:rPr lang="en-GB" sz="1600" u="sng" dirty="0"/>
              <a:t>Journal of Nonverbal </a:t>
            </a:r>
            <a:r>
              <a:rPr lang="en-GB" sz="1600" u="sng" dirty="0" err="1"/>
              <a:t>Behavior</a:t>
            </a:r>
            <a:r>
              <a:rPr lang="en-GB" sz="1600" dirty="0"/>
              <a:t> </a:t>
            </a:r>
            <a:r>
              <a:rPr lang="en-GB" sz="1600" b="1" dirty="0"/>
              <a:t>42</a:t>
            </a:r>
            <a:r>
              <a:rPr lang="en-GB" sz="1600" dirty="0"/>
              <a:t>(3): 311-326.</a:t>
            </a:r>
          </a:p>
          <a:p>
            <a:pPr marL="285750" indent="-285750">
              <a:buFont typeface="Wingdings" charset="2"/>
              <a:buChar char="²"/>
            </a:pPr>
            <a:r>
              <a:rPr lang="en-GB" sz="1600" dirty="0" err="1"/>
              <a:t>Jakubiak</a:t>
            </a:r>
            <a:r>
              <a:rPr lang="en-GB" sz="1600" dirty="0"/>
              <a:t>, B. K. and B. C. Feeney (2017). "Affectionate touch to promote relational, psychological, and physical well-being in adulthood: A theoretical model and review of the research." </a:t>
            </a:r>
            <a:r>
              <a:rPr lang="en-GB" sz="1600" u="sng" dirty="0"/>
              <a:t>Personality and Social Psychology Review</a:t>
            </a:r>
            <a:r>
              <a:rPr lang="en-GB" sz="1600" dirty="0"/>
              <a:t> </a:t>
            </a:r>
            <a:r>
              <a:rPr lang="en-GB" sz="1600" b="1" dirty="0"/>
              <a:t>21</a:t>
            </a:r>
            <a:r>
              <a:rPr lang="en-GB" sz="1600" dirty="0"/>
              <a:t>(3): 228-252.</a:t>
            </a:r>
          </a:p>
          <a:p>
            <a:pPr marL="285750" indent="-285750">
              <a:buFont typeface="Wingdings" charset="2"/>
              <a:buChar char="²"/>
            </a:pPr>
            <a:r>
              <a:rPr lang="en-GB" sz="1600" dirty="0" err="1"/>
              <a:t>Nummenmaa</a:t>
            </a:r>
            <a:r>
              <a:rPr lang="en-GB" sz="1600" dirty="0"/>
              <a:t>, L., et al. (2016). "Social touch modulates endogenous mu-opioid system activity in humans." </a:t>
            </a:r>
            <a:r>
              <a:rPr lang="en-GB" sz="1600" u="sng" dirty="0"/>
              <a:t>Neuroimage</a:t>
            </a:r>
            <a:r>
              <a:rPr lang="en-GB" sz="1600" dirty="0"/>
              <a:t>.</a:t>
            </a:r>
          </a:p>
          <a:p>
            <a:pPr marL="285750" indent="-285750">
              <a:buFont typeface="Wingdings" charset="2"/>
              <a:buChar char="²"/>
            </a:pPr>
            <a:r>
              <a:rPr lang="en-GB" sz="1600" dirty="0" err="1"/>
              <a:t>Jakubiak</a:t>
            </a:r>
            <a:r>
              <a:rPr lang="en-GB" sz="1600" dirty="0"/>
              <a:t>, B. K. and B. C. Feeney (2016). "A sense of security: touch promotes state attachment security." </a:t>
            </a:r>
            <a:r>
              <a:rPr lang="en-GB" sz="1600" u="sng" dirty="0"/>
              <a:t>Social Psychological and Personality Science</a:t>
            </a:r>
            <a:r>
              <a:rPr lang="en-GB" sz="1600" dirty="0"/>
              <a:t> </a:t>
            </a:r>
            <a:r>
              <a:rPr lang="en-GB" sz="1600" b="1" dirty="0"/>
              <a:t>7</a:t>
            </a:r>
            <a:r>
              <a:rPr lang="en-GB" sz="1600" dirty="0"/>
              <a:t>(7): 745-753.</a:t>
            </a:r>
          </a:p>
          <a:p>
            <a:pPr marL="285750" indent="-285750">
              <a:buFont typeface="Wingdings" charset="2"/>
              <a:buChar char="²"/>
            </a:pPr>
            <a:r>
              <a:rPr lang="en-GB" sz="1600" dirty="0" err="1"/>
              <a:t>Jakubiak</a:t>
            </a:r>
            <a:r>
              <a:rPr lang="en-GB" sz="1600" dirty="0"/>
              <a:t>, B. K. and B. C. Feeney (2016). "Keep in touch: The effects of imagined touch support on stress and exploration." </a:t>
            </a:r>
            <a:r>
              <a:rPr lang="en-GB" sz="1600" u="sng" dirty="0"/>
              <a:t>Journal of Experimental Social Psychology</a:t>
            </a:r>
            <a:r>
              <a:rPr lang="en-GB" sz="1600" dirty="0"/>
              <a:t>.</a:t>
            </a:r>
          </a:p>
          <a:p>
            <a:pPr marL="285750" indent="-285750">
              <a:buFont typeface="Wingdings" charset="2"/>
              <a:buChar char="²"/>
            </a:pPr>
            <a:r>
              <a:rPr lang="en-GB" sz="1600" dirty="0" err="1"/>
              <a:t>Suvilehto</a:t>
            </a:r>
            <a:r>
              <a:rPr lang="en-GB" sz="1600" dirty="0"/>
              <a:t>, J. T., et al. (2015). "Topography of social touching depends on emotional bonds between humans." </a:t>
            </a:r>
            <a:r>
              <a:rPr lang="en-GB" sz="1600" u="sng" dirty="0"/>
              <a:t>Proceedings of the National Academy of Sciences</a:t>
            </a:r>
            <a:r>
              <a:rPr lang="en-GB" sz="1600" dirty="0"/>
              <a:t>.</a:t>
            </a:r>
          </a:p>
          <a:p>
            <a:pPr marL="285750" indent="-285750">
              <a:buFont typeface="Wingdings" charset="2"/>
              <a:buChar char="²"/>
            </a:pPr>
            <a:r>
              <a:rPr lang="en-GB" sz="1600" dirty="0"/>
              <a:t>Robinson, K. J., et al. (2015). "When in doubt, reach out: touch Is a covert but effective mode of soliciting and providing social support." </a:t>
            </a:r>
            <a:r>
              <a:rPr lang="en-GB" sz="1600" u="sng" dirty="0"/>
              <a:t>Social Psychological and Personality Science</a:t>
            </a:r>
            <a:r>
              <a:rPr lang="en-GB" sz="1600" dirty="0"/>
              <a:t> </a:t>
            </a:r>
            <a:r>
              <a:rPr lang="en-GB" sz="1600" b="1" dirty="0"/>
              <a:t>6</a:t>
            </a:r>
            <a:r>
              <a:rPr lang="en-GB" sz="1600" dirty="0"/>
              <a:t>(7): 831-839.</a:t>
            </a:r>
          </a:p>
          <a:p>
            <a:pPr marL="285750" indent="-285750">
              <a:buFont typeface="Wingdings" charset="2"/>
              <a:buChar char="²"/>
            </a:pPr>
            <a:r>
              <a:rPr lang="en-GB" sz="1600" dirty="0"/>
              <a:t>Cohen, S., et al. (2015). "Does hugging provide stress-buffering social support? A study of susceptibility to upper respiratory infection and illness." </a:t>
            </a:r>
            <a:r>
              <a:rPr lang="en-GB" sz="1600" u="sng" dirty="0"/>
              <a:t>Psychological Science</a:t>
            </a:r>
            <a:r>
              <a:rPr lang="en-GB" sz="1600" dirty="0"/>
              <a:t> </a:t>
            </a:r>
            <a:r>
              <a:rPr lang="en-GB" sz="1600" b="1" dirty="0"/>
              <a:t>26</a:t>
            </a:r>
            <a:r>
              <a:rPr lang="en-GB" sz="1600" dirty="0"/>
              <a:t>(2): 135-147.</a:t>
            </a: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576263" y="6813376"/>
            <a:ext cx="7991475" cy="0"/>
          </a:xfrm>
          <a:prstGeom prst="line">
            <a:avLst/>
          </a:prstGeom>
          <a:noFill/>
          <a:ln w="41275">
            <a:solidFill>
              <a:schemeClr val="folHlink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9591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51520" y="116632"/>
            <a:ext cx="8497192" cy="710952"/>
          </a:xfrm>
        </p:spPr>
        <p:txBody>
          <a:bodyPr lIns="92075" tIns="46038" rIns="92075" bIns="46038" anchor="b"/>
          <a:lstStyle/>
          <a:p>
            <a:pPr eaLnBrk="1" hangingPunct="1">
              <a:defRPr/>
            </a:pPr>
            <a:r>
              <a:rPr lang="en-US" sz="4000" dirty="0"/>
              <a:t>friendship &amp; conflict</a:t>
            </a:r>
          </a:p>
        </p:txBody>
      </p:sp>
      <p:sp>
        <p:nvSpPr>
          <p:cNvPr id="147459" name="Rectangle 3"/>
          <p:cNvSpPr>
            <a:spLocks noGrp="1" noRot="1" noChangeArrowheads="1"/>
          </p:cNvSpPr>
          <p:nvPr>
            <p:ph type="body" sz="half" idx="3"/>
          </p:nvPr>
        </p:nvSpPr>
        <p:spPr>
          <a:xfrm>
            <a:off x="4572000" y="1124744"/>
            <a:ext cx="4248472" cy="5256584"/>
          </a:xfrm>
        </p:spPr>
        <p:txBody>
          <a:bodyPr lIns="92075" tIns="46038" rIns="92075" bIns="46038"/>
          <a:lstStyle/>
          <a:p>
            <a:pPr marL="378000" indent="-378000" eaLnBrk="1" hangingPunct="1">
              <a:lnSpc>
                <a:spcPct val="90000"/>
              </a:lnSpc>
              <a:buClr>
                <a:srgbClr val="FFCC00"/>
              </a:buClr>
              <a:buSzPct val="100000"/>
              <a:buFont typeface="Wingdings" charset="2"/>
              <a:buChar char="v"/>
              <a:defRPr/>
            </a:pPr>
            <a:r>
              <a:rPr lang="en-US" sz="2400" dirty="0"/>
              <a:t>540 participants (only 112 were male)      </a:t>
            </a:r>
          </a:p>
          <a:p>
            <a:pPr marL="0" indent="0" eaLnBrk="1" hangingPunct="1">
              <a:lnSpc>
                <a:spcPct val="90000"/>
              </a:lnSpc>
              <a:buClr>
                <a:srgbClr val="FFCC00"/>
              </a:buClr>
              <a:buSzPct val="100000"/>
              <a:buNone/>
              <a:defRPr/>
            </a:pPr>
            <a:endParaRPr lang="en-US" sz="800" dirty="0"/>
          </a:p>
          <a:p>
            <a:pPr marL="378000" indent="-378000" eaLnBrk="1" hangingPunct="1">
              <a:lnSpc>
                <a:spcPct val="90000"/>
              </a:lnSpc>
              <a:buClr>
                <a:srgbClr val="FFCC00"/>
              </a:buClr>
              <a:buSzPct val="100000"/>
              <a:buFont typeface="Wingdings" charset="2"/>
              <a:buChar char="v"/>
              <a:defRPr/>
            </a:pPr>
            <a:r>
              <a:rPr lang="en-US" sz="2400" dirty="0"/>
              <a:t>all adults - 70% were aged between 18 &amp; 38            </a:t>
            </a:r>
          </a:p>
          <a:p>
            <a:pPr marL="378000" indent="-378000" eaLnBrk="1" hangingPunct="1">
              <a:lnSpc>
                <a:spcPct val="90000"/>
              </a:lnSpc>
              <a:buClr>
                <a:srgbClr val="FFCC00"/>
              </a:buClr>
              <a:buSzPct val="100000"/>
              <a:buFont typeface="Wingdings" charset="2"/>
              <a:buChar char="v"/>
              <a:defRPr/>
            </a:pPr>
            <a:endParaRPr lang="en-US" sz="800" dirty="0"/>
          </a:p>
          <a:p>
            <a:pPr marL="378000" indent="-378000" eaLnBrk="1" hangingPunct="1">
              <a:lnSpc>
                <a:spcPct val="90000"/>
              </a:lnSpc>
              <a:buClr>
                <a:srgbClr val="FFCC00"/>
              </a:buClr>
              <a:buSzPct val="100000"/>
              <a:buFont typeface="Wingdings" charset="2"/>
              <a:buChar char="v"/>
              <a:defRPr/>
            </a:pPr>
            <a:r>
              <a:rPr lang="en-US" sz="2400" dirty="0"/>
              <a:t>363 were currently in   a couple relationship  </a:t>
            </a:r>
            <a:endParaRPr lang="en-US" sz="600" dirty="0"/>
          </a:p>
          <a:p>
            <a:pPr marL="378000" indent="-378000" eaLnBrk="1" hangingPunct="1">
              <a:lnSpc>
                <a:spcPct val="90000"/>
              </a:lnSpc>
              <a:buClr>
                <a:srgbClr val="FFCC00"/>
              </a:buClr>
              <a:buSzPct val="100000"/>
              <a:buFont typeface="Wingdings" charset="2"/>
              <a:buChar char="v"/>
              <a:defRPr/>
            </a:pPr>
            <a:endParaRPr lang="en-US" sz="800" dirty="0"/>
          </a:p>
          <a:p>
            <a:pPr marL="378000" indent="-378000" eaLnBrk="1" hangingPunct="1">
              <a:lnSpc>
                <a:spcPct val="90000"/>
              </a:lnSpc>
              <a:buClr>
                <a:srgbClr val="FFCC00"/>
              </a:buClr>
              <a:buSzPct val="100000"/>
              <a:buFont typeface="Wingdings" charset="2"/>
              <a:buChar char="v"/>
              <a:defRPr/>
            </a:pPr>
            <a:r>
              <a:rPr lang="en-US" sz="2400" dirty="0"/>
              <a:t>asked about ‘severe fallings out’ with people in their social network</a:t>
            </a:r>
          </a:p>
          <a:p>
            <a:pPr marL="0" indent="0" eaLnBrk="1" hangingPunct="1">
              <a:lnSpc>
                <a:spcPct val="90000"/>
              </a:lnSpc>
              <a:buClr>
                <a:srgbClr val="FFCC00"/>
              </a:buClr>
              <a:buSzPct val="100000"/>
              <a:buNone/>
              <a:defRPr/>
            </a:pPr>
            <a:endParaRPr lang="en-US" sz="800" dirty="0"/>
          </a:p>
          <a:p>
            <a:pPr marL="378000" indent="-378000" eaLnBrk="1" hangingPunct="1">
              <a:lnSpc>
                <a:spcPct val="90000"/>
              </a:lnSpc>
              <a:buClr>
                <a:srgbClr val="FFCC00"/>
              </a:buClr>
              <a:buSzPct val="100000"/>
              <a:buFont typeface="Wingdings" charset="2"/>
              <a:buChar char="v"/>
              <a:defRPr/>
            </a:pPr>
            <a:r>
              <a:rPr lang="en-US" sz="2400" dirty="0"/>
              <a:t>last week/month/year</a:t>
            </a:r>
          </a:p>
          <a:p>
            <a:pPr marL="0" indent="0" eaLnBrk="1" hangingPunct="1">
              <a:lnSpc>
                <a:spcPct val="90000"/>
              </a:lnSpc>
              <a:buClr>
                <a:srgbClr val="FFCC00"/>
              </a:buClr>
              <a:buSzPct val="100000"/>
              <a:buNone/>
              <a:defRPr/>
            </a:pPr>
            <a:endParaRPr lang="en-US" sz="800" dirty="0"/>
          </a:p>
          <a:p>
            <a:pPr marL="378000" indent="-378000" eaLnBrk="1" hangingPunct="1">
              <a:lnSpc>
                <a:spcPct val="90000"/>
              </a:lnSpc>
              <a:buClr>
                <a:srgbClr val="FFCC00"/>
              </a:buClr>
              <a:buSzPct val="100000"/>
              <a:buFont typeface="Wingdings" charset="2"/>
              <a:buChar char="v"/>
              <a:defRPr/>
            </a:pPr>
            <a:r>
              <a:rPr lang="en-US" sz="2400" dirty="0"/>
              <a:t>40% still not reconciled a year afterwards</a:t>
            </a:r>
          </a:p>
          <a:p>
            <a:pPr marL="378000" indent="-378000" eaLnBrk="1" hangingPunct="1">
              <a:lnSpc>
                <a:spcPct val="90000"/>
              </a:lnSpc>
              <a:buClr>
                <a:srgbClr val="FFCC00"/>
              </a:buClr>
              <a:buSzPct val="100000"/>
              <a:buFont typeface="Wingdings" charset="2"/>
              <a:buChar char="v"/>
              <a:defRPr/>
            </a:pPr>
            <a:endParaRPr lang="en-US" sz="600" dirty="0"/>
          </a:p>
          <a:p>
            <a:pPr marL="378000" indent="-378000" eaLnBrk="1" hangingPunct="1">
              <a:lnSpc>
                <a:spcPct val="90000"/>
              </a:lnSpc>
              <a:buClr>
                <a:srgbClr val="FFCC00"/>
              </a:buClr>
              <a:buSzPct val="100000"/>
              <a:buFont typeface="Wingdings" charset="2"/>
              <a:buChar char="v"/>
              <a:defRPr/>
            </a:pPr>
            <a:endParaRPr lang="en-US" sz="600" dirty="0"/>
          </a:p>
          <a:p>
            <a:pPr marL="378000" indent="-378000" eaLnBrk="1" hangingPunct="1">
              <a:lnSpc>
                <a:spcPct val="90000"/>
              </a:lnSpc>
              <a:buClr>
                <a:srgbClr val="FFCC00"/>
              </a:buClr>
              <a:buSzPct val="100000"/>
              <a:buFont typeface="Wingdings" charset="2"/>
              <a:buChar char="v"/>
              <a:defRPr/>
            </a:pPr>
            <a:endParaRPr lang="en-US" sz="600" dirty="0"/>
          </a:p>
          <a:p>
            <a:pPr marL="378000" indent="-378000" eaLnBrk="1" hangingPunct="1">
              <a:lnSpc>
                <a:spcPct val="90000"/>
              </a:lnSpc>
              <a:buClr>
                <a:srgbClr val="FFCC00"/>
              </a:buClr>
              <a:buSzPct val="100000"/>
              <a:buFont typeface="Wingdings" charset="2"/>
              <a:buChar char="v"/>
              <a:defRPr/>
            </a:pPr>
            <a:endParaRPr lang="en-US" sz="600" dirty="0"/>
          </a:p>
        </p:txBody>
      </p:sp>
      <p:sp>
        <p:nvSpPr>
          <p:cNvPr id="7172" name="Line 4"/>
          <p:cNvSpPr>
            <a:spLocks noChangeShapeType="1"/>
          </p:cNvSpPr>
          <p:nvPr/>
        </p:nvSpPr>
        <p:spPr bwMode="auto">
          <a:xfrm>
            <a:off x="540444" y="6669360"/>
            <a:ext cx="7991996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251520" y="5376118"/>
            <a:ext cx="43204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Dunbar, R. &amp; A. </a:t>
            </a:r>
            <a:r>
              <a:rPr lang="en-US" sz="1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Machin</a:t>
            </a:r>
            <a:r>
              <a:rPr lang="en-US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(2014). "Sex differences in relationship conflict and reconciliation." Journal of Evolutionary Psychology 12(2-4): 109-133. 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31540" y="3789040"/>
            <a:ext cx="39604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dirty="0">
                <a:solidFill>
                  <a:schemeClr val="tx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conflicts with those who matter most to us in our personal social networks are surprisingly common  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544" y="978023"/>
            <a:ext cx="3987802" cy="266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536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67544" y="-27384"/>
            <a:ext cx="8280920" cy="1143000"/>
          </a:xfrm>
        </p:spPr>
        <p:txBody>
          <a:bodyPr lIns="92075" tIns="46038" rIns="92075" bIns="46038"/>
          <a:lstStyle/>
          <a:p>
            <a:pPr eaLnBrk="1" hangingPunct="1">
              <a:defRPr/>
            </a:pPr>
            <a:r>
              <a:rPr lang="en-US" sz="4000" dirty="0">
                <a:latin typeface="Tahoma" charset="0"/>
              </a:rPr>
              <a:t>attachment: care-seeking situations</a:t>
            </a:r>
            <a:endParaRPr lang="en-US" sz="4000" dirty="0">
              <a:latin typeface="Tahoma" charset="0"/>
              <a:cs typeface="+mj-cs"/>
            </a:endParaRPr>
          </a:p>
        </p:txBody>
      </p:sp>
      <p:sp>
        <p:nvSpPr>
          <p:cNvPr id="6" name="Line 4"/>
          <p:cNvSpPr>
            <a:spLocks noChangeShapeType="1"/>
          </p:cNvSpPr>
          <p:nvPr/>
        </p:nvSpPr>
        <p:spPr bwMode="auto">
          <a:xfrm flipV="1">
            <a:off x="251521" y="5589410"/>
            <a:ext cx="3960440" cy="0"/>
          </a:xfrm>
          <a:prstGeom prst="line">
            <a:avLst/>
          </a:prstGeom>
          <a:noFill/>
          <a:ln w="47625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>
              <a:cs typeface="+mn-cs"/>
            </a:endParaRPr>
          </a:p>
        </p:txBody>
      </p:sp>
      <p:pic>
        <p:nvPicPr>
          <p:cNvPr id="5" name="Picture 4" descr="A picture containing person, indoor, hand, holding&#10;&#10;Description automatically generated">
            <a:extLst>
              <a:ext uri="{FF2B5EF4-FFF2-40B4-BE49-F238E27FC236}">
                <a16:creationId xmlns:a16="http://schemas.microsoft.com/office/drawing/2014/main" id="{4D7CEFA1-A38A-AF48-A8CD-FB8F48961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51521" y="2132856"/>
            <a:ext cx="3960440" cy="264029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B7C5C1-D9E4-1A4E-BB03-11408BC546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5395" y="1018251"/>
            <a:ext cx="3960440" cy="5661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704678"/>
      </p:ext>
    </p:extLst>
  </p:cSld>
  <p:clrMapOvr>
    <a:masterClrMapping/>
  </p:clrMapOvr>
</p:sld>
</file>

<file path=ppt/theme/theme1.xml><?xml version="1.0" encoding="utf-8"?>
<a:theme xmlns:a="http://schemas.openxmlformats.org/drawingml/2006/main" name="Compass">
  <a:themeElements>
    <a:clrScheme name="Custom 4">
      <a:dk1>
        <a:srgbClr val="526133"/>
      </a:dk1>
      <a:lt1>
        <a:srgbClr val="FFFFFF"/>
      </a:lt1>
      <a:dk2>
        <a:srgbClr val="4E5D31"/>
      </a:dk2>
      <a:lt2>
        <a:srgbClr val="FFFFCC"/>
      </a:lt2>
      <a:accent1>
        <a:srgbClr val="F1CD50"/>
      </a:accent1>
      <a:accent2>
        <a:srgbClr val="A1C607"/>
      </a:accent2>
      <a:accent3>
        <a:srgbClr val="B2B6AD"/>
      </a:accent3>
      <a:accent4>
        <a:srgbClr val="DADADA"/>
      </a:accent4>
      <a:accent5>
        <a:srgbClr val="CAE2AA"/>
      </a:accent5>
      <a:accent6>
        <a:srgbClr val="95C422"/>
      </a:accent6>
      <a:hlink>
        <a:srgbClr val="FFCC00"/>
      </a:hlink>
      <a:folHlink>
        <a:srgbClr val="CCCC00"/>
      </a:folHlink>
    </a:clrScheme>
    <a:fontScheme name="Compass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ompass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ompass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ompass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Compass</Template>
  <TotalTime>20582</TotalTime>
  <Words>2731</Words>
  <Application>Microsoft Macintosh PowerPoint</Application>
  <PresentationFormat>On-screen Show (4:3)</PresentationFormat>
  <Paragraphs>313</Paragraphs>
  <Slides>30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Arial</vt:lpstr>
      <vt:lpstr>Book Antiqua</vt:lpstr>
      <vt:lpstr>CG Omega</vt:lpstr>
      <vt:lpstr>Tahoma</vt:lpstr>
      <vt:lpstr>Wingdings</vt:lpstr>
      <vt:lpstr>Zapf Dingbats</vt:lpstr>
      <vt:lpstr>Compass</vt:lpstr>
      <vt:lpstr>Lotus SmartPics Image</vt:lpstr>
      <vt:lpstr>session 9 – key points</vt:lpstr>
      <vt:lpstr>course outline/our journey </vt:lpstr>
      <vt:lpstr>session 8 – key points</vt:lpstr>
      <vt:lpstr>the six ‘rules’ of friendship </vt:lpstr>
      <vt:lpstr>some intriguing take-away points</vt:lpstr>
      <vt:lpstr>interesting recent sex research</vt:lpstr>
      <vt:lpstr>interesting recent touch research</vt:lpstr>
      <vt:lpstr>friendship &amp; conflict</vt:lpstr>
      <vt:lpstr>attachment: care-seeking situations</vt:lpstr>
      <vt:lpstr>other ‘intrinsic’ behavioural systems</vt:lpstr>
      <vt:lpstr>session 9 – key points</vt:lpstr>
      <vt:lpstr>social identity theory</vt:lpstr>
      <vt:lpstr>social identity mapping</vt:lpstr>
      <vt:lpstr>session 9 – key points</vt:lpstr>
      <vt:lpstr>research on ‘weak social ties’</vt:lpstr>
      <vt:lpstr>explore being more friendly</vt:lpstr>
      <vt:lpstr>session 9 – key points</vt:lpstr>
      <vt:lpstr>metaphors &amp; mechanisms</vt:lpstr>
      <vt:lpstr>barbara fredrickson’s “love 2.0: creating happiness &amp; health in moments of connection”</vt:lpstr>
      <vt:lpstr>practising ‘positivity resonance’</vt:lpstr>
      <vt:lpstr>meeting deeply</vt:lpstr>
      <vt:lpstr>charting depth of connection</vt:lpstr>
      <vt:lpstr>session 9 – key points</vt:lpstr>
      <vt:lpstr>support clique/closest relationships</vt:lpstr>
      <vt:lpstr>sympathy group/good relationships</vt:lpstr>
      <vt:lpstr>affinity groups &amp; active networks</vt:lpstr>
      <vt:lpstr>session 9 – key points</vt:lpstr>
      <vt:lpstr>course outline/our journey </vt:lpstr>
      <vt:lpstr>values, needs &amp; goals: how are you doing?</vt:lpstr>
      <vt:lpstr>session 9 – key points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is experience as a client important for being an effective cognitive therapist?</dc:title>
  <dc:creator>James Hawkins.</dc:creator>
  <cp:lastModifiedBy>James Hawkins</cp:lastModifiedBy>
  <cp:revision>1036</cp:revision>
  <cp:lastPrinted>2019-05-13T16:48:23Z</cp:lastPrinted>
  <dcterms:created xsi:type="dcterms:W3CDTF">2003-01-22T11:21:49Z</dcterms:created>
  <dcterms:modified xsi:type="dcterms:W3CDTF">2019-06-28T05:36:27Z</dcterms:modified>
</cp:coreProperties>
</file>