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3"/>
  </p:notesMasterIdLst>
  <p:handoutMasterIdLst>
    <p:handoutMasterId r:id="rId4"/>
  </p:handoutMasterIdLst>
  <p:sldIdLst>
    <p:sldId id="376" r:id="rId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3399FF"/>
    <a:srgbClr val="969696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15620"/>
    <p:restoredTop sz="94660"/>
  </p:normalViewPr>
  <p:slideViewPr>
    <p:cSldViewPr>
      <p:cViewPr>
        <p:scale>
          <a:sx n="80" d="100"/>
          <a:sy n="80" d="100"/>
        </p:scale>
        <p:origin x="-5096" y="-2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8740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1EB4083-7147-45B1-A757-D04CE1340E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563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 h 154"/>
                  <a:gd name="T2" fmla="*/ 0 w 144"/>
                  <a:gd name="T3" fmla="*/ 1 h 154"/>
                  <a:gd name="T4" fmla="*/ 1 w 144"/>
                  <a:gd name="T5" fmla="*/ 1 h 154"/>
                  <a:gd name="T6" fmla="*/ 0 w 144"/>
                  <a:gd name="T7" fmla="*/ 0 h 154"/>
                  <a:gd name="T8" fmla="*/ 1 w 144"/>
                  <a:gd name="T9" fmla="*/ 0 h 154"/>
                  <a:gd name="T10" fmla="*/ 1 w 144"/>
                  <a:gd name="T11" fmla="*/ 0 h 154"/>
                  <a:gd name="T12" fmla="*/ 1 w 144"/>
                  <a:gd name="T13" fmla="*/ 0 h 154"/>
                  <a:gd name="T14" fmla="*/ 1 w 144"/>
                  <a:gd name="T15" fmla="*/ 0 h 154"/>
                  <a:gd name="T16" fmla="*/ 0 w 144"/>
                  <a:gd name="T17" fmla="*/ 0 h 154"/>
                  <a:gd name="T18" fmla="*/ 1 w 144"/>
                  <a:gd name="T19" fmla="*/ 1 h 154"/>
                  <a:gd name="T20" fmla="*/ 0 w 144"/>
                  <a:gd name="T21" fmla="*/ 1 h 154"/>
                  <a:gd name="T22" fmla="*/ 0 w 144"/>
                  <a:gd name="T23" fmla="*/ 1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cs typeface="+mn-cs"/>
                </a:endParaRPr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cs typeface="+mn-cs"/>
                </a:endParaRPr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7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DE7586C6-C292-4780-929D-97999A772E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469456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30455-B9D5-4B3E-AB56-ACB74EE3D4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240653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9" y="228602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6" y="228602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A9D71-EEB7-42E0-BEE5-48041E59EC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05455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6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6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1626" y="3925890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7F5A5-EF70-47C5-8CD6-CE9A704AE6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019400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6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6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5890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4583CD-FED2-4BD9-9D45-FCAF8D73D7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799082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A230E-53F5-4A50-A9F7-86F9D10BA7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969642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10A64-EDCD-4DE7-BBC7-A0434C390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201527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6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57A54-D03E-4F52-A581-6A801AC2AD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464937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DD921-1105-4863-84FC-B1419330C4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046939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D072A-5B27-4B6F-9F0E-6D821EF526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478009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6AA65B-5C4C-4D25-B338-A9730359EC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197445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0B7C5C-7F7D-4E33-9534-69A8B34AEA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35499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3C464-B8D1-4C2A-A05C-99537FF60D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660007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90980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3" y="388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7" y="387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3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3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3" y="387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1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7" y="382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7" y="385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6" y="379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800" y="368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6" y="37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8" y="240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8" y="241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4" y="239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5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9" y="2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3" y="24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6" y="25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5" y="2516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mtClean="0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1 h 154"/>
                  <a:gd name="T2" fmla="*/ 0 w 144"/>
                  <a:gd name="T3" fmla="*/ 1 h 154"/>
                  <a:gd name="T4" fmla="*/ 1 w 144"/>
                  <a:gd name="T5" fmla="*/ 1 h 154"/>
                  <a:gd name="T6" fmla="*/ 0 w 144"/>
                  <a:gd name="T7" fmla="*/ 0 h 154"/>
                  <a:gd name="T8" fmla="*/ 1 w 144"/>
                  <a:gd name="T9" fmla="*/ 0 h 154"/>
                  <a:gd name="T10" fmla="*/ 1 w 144"/>
                  <a:gd name="T11" fmla="*/ 0 h 154"/>
                  <a:gd name="T12" fmla="*/ 1 w 144"/>
                  <a:gd name="T13" fmla="*/ 0 h 154"/>
                  <a:gd name="T14" fmla="*/ 1 w 144"/>
                  <a:gd name="T15" fmla="*/ 0 h 154"/>
                  <a:gd name="T16" fmla="*/ 0 w 144"/>
                  <a:gd name="T17" fmla="*/ 0 h 154"/>
                  <a:gd name="T18" fmla="*/ 1 w 144"/>
                  <a:gd name="T19" fmla="*/ 1 h 154"/>
                  <a:gd name="T20" fmla="*/ 0 w 144"/>
                  <a:gd name="T21" fmla="*/ 1 h 154"/>
                  <a:gd name="T22" fmla="*/ 0 w 144"/>
                  <a:gd name="T23" fmla="*/ 1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cs typeface="+mn-cs"/>
                </a:endParaRPr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>
                  <a:cs typeface="+mn-cs"/>
                </a:endParaRPr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6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6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F5F108F-FA47-479C-BD84-C83357D1CC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6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13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80" y="2132856"/>
            <a:ext cx="4464620" cy="3672679"/>
          </a:xfrm>
        </p:spPr>
        <p:txBody>
          <a:bodyPr/>
          <a:lstStyle/>
          <a:p>
            <a:pPr marL="355600" indent="-355600">
              <a:buSzPct val="110000"/>
              <a:buFont typeface="Wingdings" pitchFamily="2" charset="2"/>
              <a:buChar char="²"/>
              <a:defRPr/>
            </a:pPr>
            <a:r>
              <a:rPr lang="en-GB" sz="2200" dirty="0" smtClean="0"/>
              <a:t>study of 119 therapists treating 10,786 patients</a:t>
            </a:r>
          </a:p>
          <a:p>
            <a:pPr marL="355600" indent="-355600">
              <a:buSzPct val="110000"/>
              <a:buFont typeface="Wingdings" pitchFamily="2" charset="2"/>
              <a:buChar char="²"/>
              <a:defRPr/>
            </a:pPr>
            <a:r>
              <a:rPr lang="en-GB" sz="2200" dirty="0" smtClean="0"/>
              <a:t>recovery used the standard Jacobson &amp; </a:t>
            </a:r>
            <a:r>
              <a:rPr lang="en-GB" sz="2200" dirty="0" err="1"/>
              <a:t>T</a:t>
            </a:r>
            <a:r>
              <a:rPr lang="en-GB" sz="2200" dirty="0" err="1" smtClean="0"/>
              <a:t>ruax</a:t>
            </a:r>
            <a:r>
              <a:rPr lang="en-GB" sz="2200" dirty="0" smtClean="0"/>
              <a:t> criteria: reliable change to below the clinical cut-off</a:t>
            </a:r>
          </a:p>
          <a:p>
            <a:pPr marL="355600" indent="-355600">
              <a:buSzPct val="110000"/>
              <a:buFont typeface="Wingdings" pitchFamily="2" charset="2"/>
              <a:buChar char="²"/>
              <a:defRPr/>
            </a:pPr>
            <a:r>
              <a:rPr lang="en-GB" sz="2200" dirty="0" smtClean="0"/>
              <a:t>three groups of therapists found, comprising 19 poor (16%), 79 average (66%), and 21 excellent (18%)</a:t>
            </a:r>
          </a:p>
        </p:txBody>
      </p:sp>
      <p:sp>
        <p:nvSpPr>
          <p:cNvPr id="19459" name="Line 6"/>
          <p:cNvSpPr>
            <a:spLocks noChangeShapeType="1"/>
          </p:cNvSpPr>
          <p:nvPr/>
        </p:nvSpPr>
        <p:spPr bwMode="auto">
          <a:xfrm>
            <a:off x="576264" y="6165850"/>
            <a:ext cx="7991475" cy="0"/>
          </a:xfrm>
          <a:prstGeom prst="line">
            <a:avLst/>
          </a:prstGeom>
          <a:noFill/>
          <a:ln w="41275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51520" y="-26988"/>
            <a:ext cx="8568952" cy="873126"/>
          </a:xfrm>
        </p:spPr>
        <p:txBody>
          <a:bodyPr/>
          <a:lstStyle/>
          <a:p>
            <a:pPr algn="ctr">
              <a:defRPr/>
            </a:pPr>
            <a:r>
              <a:rPr lang="en-GB" sz="4400" b="0" dirty="0" smtClean="0"/>
              <a:t>differences in recovery rates</a:t>
            </a:r>
            <a:endParaRPr lang="en-GB" sz="4400" b="0" dirty="0"/>
          </a:p>
        </p:txBody>
      </p:sp>
      <p:graphicFrame>
        <p:nvGraphicFramePr>
          <p:cNvPr id="19461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952652"/>
              </p:ext>
            </p:extLst>
          </p:nvPr>
        </p:nvGraphicFramePr>
        <p:xfrm>
          <a:off x="4388866" y="1250950"/>
          <a:ext cx="4719638" cy="503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5" r:id="rId3" imgW="4724809" imgH="5029636" progId="Excel.Chart.8">
                  <p:embed/>
                </p:oleObj>
              </mc:Choice>
              <mc:Fallback>
                <p:oleObj r:id="rId3" imgW="4724809" imgH="5029636" progId="Excel.Chart.8">
                  <p:embed/>
                  <p:pic>
                    <p:nvPicPr>
                      <p:cNvPr id="0" name="Content Placeholder 2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8866" y="1250950"/>
                        <a:ext cx="4719638" cy="5030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2" name="TextBox 9"/>
          <p:cNvSpPr txBox="1">
            <a:spLocks noChangeArrowheads="1"/>
          </p:cNvSpPr>
          <p:nvPr/>
        </p:nvSpPr>
        <p:spPr bwMode="auto">
          <a:xfrm>
            <a:off x="-36512" y="6238876"/>
            <a:ext cx="91440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 dirty="0"/>
              <a:t>Saxon, D. &amp; M. </a:t>
            </a:r>
            <a:r>
              <a:rPr lang="en-GB" altLang="en-US" sz="1600" dirty="0" err="1"/>
              <a:t>Barkham</a:t>
            </a:r>
            <a:r>
              <a:rPr lang="en-GB" altLang="en-US" sz="1600" dirty="0"/>
              <a:t> (2012). </a:t>
            </a:r>
            <a:r>
              <a:rPr lang="en-GB" altLang="en-US" sz="1600" i="1" dirty="0"/>
              <a:t>"Patterns of therapist variability: Therapist effects &amp; the contribution of patient severity and risk."</a:t>
            </a:r>
            <a:r>
              <a:rPr lang="en-GB" altLang="en-US" sz="1600" dirty="0"/>
              <a:t> J Consult </a:t>
            </a:r>
            <a:r>
              <a:rPr lang="en-GB" altLang="en-US" sz="1600" dirty="0" err="1"/>
              <a:t>Clin</a:t>
            </a:r>
            <a:r>
              <a:rPr lang="en-GB" altLang="en-US" sz="1600" dirty="0"/>
              <a:t> </a:t>
            </a:r>
            <a:r>
              <a:rPr lang="en-GB" altLang="en-US" sz="1600" dirty="0" err="1"/>
              <a:t>Psychol</a:t>
            </a:r>
            <a:r>
              <a:rPr lang="en-GB" altLang="en-US" sz="1600" dirty="0"/>
              <a:t> 80(4): 535-546.</a:t>
            </a:r>
            <a:r>
              <a:rPr lang="en-GB" altLang="en-US" sz="1600" u="sng" dirty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008" y="880844"/>
            <a:ext cx="4572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2200" dirty="0">
                <a:solidFill>
                  <a:schemeClr val="tx2">
                    <a:lumMod val="90000"/>
                  </a:schemeClr>
                </a:solidFill>
                <a:cs typeface="+mn-cs"/>
              </a:rPr>
              <a:t>research in UK NHS adult primary care </a:t>
            </a:r>
            <a:r>
              <a:rPr lang="en-GB" sz="2200" dirty="0" err="1">
                <a:solidFill>
                  <a:schemeClr val="tx2">
                    <a:lumMod val="90000"/>
                  </a:schemeClr>
                </a:solidFill>
                <a:cs typeface="+mn-cs"/>
              </a:rPr>
              <a:t>counseling</a:t>
            </a:r>
            <a:r>
              <a:rPr lang="en-GB" sz="2200" dirty="0">
                <a:solidFill>
                  <a:schemeClr val="tx2">
                    <a:lumMod val="90000"/>
                  </a:schemeClr>
                </a:solidFill>
                <a:cs typeface="+mn-cs"/>
              </a:rPr>
              <a:t> &amp; psychological therapy services</a:t>
            </a:r>
          </a:p>
        </p:txBody>
      </p:sp>
      <p:sp>
        <p:nvSpPr>
          <p:cNvPr id="19464" name="TextBox 1"/>
          <p:cNvSpPr txBox="1">
            <a:spLocks noChangeArrowheads="1"/>
          </p:cNvSpPr>
          <p:nvPr/>
        </p:nvSpPr>
        <p:spPr bwMode="auto">
          <a:xfrm>
            <a:off x="5537201" y="908051"/>
            <a:ext cx="287994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folHlink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charset="0"/>
              <a:buChar char="►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800" i="1"/>
              <a:t>recovery rates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">
  <a:themeElements>
    <a:clrScheme name="Compass 6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99CC00"/>
      </a:accent1>
      <a:accent2>
        <a:srgbClr val="7A9505"/>
      </a:accent2>
      <a:accent3>
        <a:srgbClr val="B2B6AD"/>
      </a:accent3>
      <a:accent4>
        <a:srgbClr val="DADADA"/>
      </a:accent4>
      <a:accent5>
        <a:srgbClr val="CAE2AA"/>
      </a:accent5>
      <a:accent6>
        <a:srgbClr val="6E8704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5764</TotalTime>
  <Words>114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Compass</vt:lpstr>
      <vt:lpstr>Excel.Chart.8</vt:lpstr>
      <vt:lpstr>differences in recovery rates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experience as a client important for being an effective cognitive therapist?</dc:title>
  <dc:creator>James Hawkins.</dc:creator>
  <cp:lastModifiedBy>James Hawkins</cp:lastModifiedBy>
  <cp:revision>399</cp:revision>
  <dcterms:created xsi:type="dcterms:W3CDTF">2003-01-22T11:21:49Z</dcterms:created>
  <dcterms:modified xsi:type="dcterms:W3CDTF">2015-01-22T12:48:26Z</dcterms:modified>
</cp:coreProperties>
</file>