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8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 h 154"/>
                  <a:gd name="T2" fmla="*/ 0 w 144"/>
                  <a:gd name="T3" fmla="*/ 1 h 154"/>
                  <a:gd name="T4" fmla="*/ 1 w 144"/>
                  <a:gd name="T5" fmla="*/ 1 h 154"/>
                  <a:gd name="T6" fmla="*/ 0 w 144"/>
                  <a:gd name="T7" fmla="*/ 0 h 154"/>
                  <a:gd name="T8" fmla="*/ 1 w 144"/>
                  <a:gd name="T9" fmla="*/ 0 h 154"/>
                  <a:gd name="T10" fmla="*/ 1 w 144"/>
                  <a:gd name="T11" fmla="*/ 0 h 154"/>
                  <a:gd name="T12" fmla="*/ 1 w 144"/>
                  <a:gd name="T13" fmla="*/ 0 h 154"/>
                  <a:gd name="T14" fmla="*/ 1 w 144"/>
                  <a:gd name="T15" fmla="*/ 0 h 154"/>
                  <a:gd name="T16" fmla="*/ 0 w 144"/>
                  <a:gd name="T17" fmla="*/ 0 h 154"/>
                  <a:gd name="T18" fmla="*/ 1 w 144"/>
                  <a:gd name="T19" fmla="*/ 1 h 154"/>
                  <a:gd name="T20" fmla="*/ 0 w 144"/>
                  <a:gd name="T21" fmla="*/ 1 h 154"/>
                  <a:gd name="T22" fmla="*/ 0 w 144"/>
                  <a:gd name="T23" fmla="*/ 1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</p:grpSp>
      </p:grpSp>
      <p:sp>
        <p:nvSpPr>
          <p:cNvPr id="861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7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861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DE7586C6-C292-4780-929D-97999A772E37}" type="slidenum">
              <a:rPr lang="en-GB">
                <a:solidFill>
                  <a:srgbClr val="FFFFFF"/>
                </a:solidFill>
                <a:latin typeface="Tahoma"/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274611477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30455-B9D5-4B3E-AB56-ACB74EE3D49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958711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28602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6" y="228602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A9D71-EEB7-42E0-BEE5-48041E59EC0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987284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6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6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1626" y="3925890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7F5A5-EF70-47C5-8CD6-CE9A704AE6A6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413490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6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6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5890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583CD-FED2-4BD9-9D45-FCAF8D73D73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95696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328" y="228600"/>
            <a:ext cx="77943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55077" y="1828800"/>
            <a:ext cx="3878874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74628" y="1828800"/>
            <a:ext cx="3880338" cy="4648200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18550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A230E-53F5-4A50-A9F7-86F9D10BA7B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554630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10A64-EDCD-4DE7-BBC7-A0434C390952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569924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6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57A54-D03E-4F52-A581-6A801AC2AD9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786421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DD921-1105-4863-84FC-B1419330C497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170617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D072A-5B27-4B6F-9F0E-6D821EF5262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328784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AA65B-5C4C-4D25-B338-A9730359EC6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867416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B7C5C-7F7D-4E33-9534-69A8B34AEAED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264519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3C464-B8D1-4C2A-A05C-99537FF60DEC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87203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 h 154"/>
                  <a:gd name="T2" fmla="*/ 0 w 144"/>
                  <a:gd name="T3" fmla="*/ 1 h 154"/>
                  <a:gd name="T4" fmla="*/ 1 w 144"/>
                  <a:gd name="T5" fmla="*/ 1 h 154"/>
                  <a:gd name="T6" fmla="*/ 0 w 144"/>
                  <a:gd name="T7" fmla="*/ 0 h 154"/>
                  <a:gd name="T8" fmla="*/ 1 w 144"/>
                  <a:gd name="T9" fmla="*/ 0 h 154"/>
                  <a:gd name="T10" fmla="*/ 1 w 144"/>
                  <a:gd name="T11" fmla="*/ 0 h 154"/>
                  <a:gd name="T12" fmla="*/ 1 w 144"/>
                  <a:gd name="T13" fmla="*/ 0 h 154"/>
                  <a:gd name="T14" fmla="*/ 1 w 144"/>
                  <a:gd name="T15" fmla="*/ 0 h 154"/>
                  <a:gd name="T16" fmla="*/ 0 w 144"/>
                  <a:gd name="T17" fmla="*/ 0 h 154"/>
                  <a:gd name="T18" fmla="*/ 1 w 144"/>
                  <a:gd name="T19" fmla="*/ 1 h 154"/>
                  <a:gd name="T20" fmla="*/ 0 w 144"/>
                  <a:gd name="T21" fmla="*/ 1 h 154"/>
                  <a:gd name="T22" fmla="*/ 0 w 144"/>
                  <a:gd name="T23" fmla="*/ 1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851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851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</p:grpSp>
      </p:grpSp>
      <p:sp>
        <p:nvSpPr>
          <p:cNvPr id="851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6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6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51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51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0F5F108F-FA47-479C-BD84-C83357D1CC7B}" type="slidenum">
              <a:rPr lang="en-GB">
                <a:solidFill>
                  <a:srgbClr val="FFFFFF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851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6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49290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98438"/>
            <a:ext cx="9180513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/>
              <a:t>self-assessment isn’t accurate</a:t>
            </a:r>
          </a:p>
        </p:txBody>
      </p:sp>
      <p:sp>
        <p:nvSpPr>
          <p:cNvPr id="21507" name="Line 6"/>
          <p:cNvSpPr>
            <a:spLocks noChangeShapeType="1"/>
          </p:cNvSpPr>
          <p:nvPr/>
        </p:nvSpPr>
        <p:spPr bwMode="auto">
          <a:xfrm>
            <a:off x="594519" y="5445224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1508" name="TextBox 1"/>
          <p:cNvSpPr txBox="1">
            <a:spLocks noChangeArrowheads="1"/>
          </p:cNvSpPr>
          <p:nvPr/>
        </p:nvSpPr>
        <p:spPr bwMode="auto">
          <a:xfrm>
            <a:off x="171166" y="5592142"/>
            <a:ext cx="883818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 dirty="0" err="1">
                <a:solidFill>
                  <a:srgbClr val="FFFFFF"/>
                </a:solidFill>
                <a:cs typeface="Arial" charset="0"/>
              </a:rPr>
              <a:t>Walfish</a:t>
            </a:r>
            <a:r>
              <a:rPr lang="en-GB" altLang="en-US" sz="1600" dirty="0">
                <a:solidFill>
                  <a:srgbClr val="FFFFFF"/>
                </a:solidFill>
                <a:cs typeface="Arial" charset="0"/>
              </a:rPr>
              <a:t>, S., B. McAlister, et al. (2012</a:t>
            </a:r>
            <a:r>
              <a:rPr lang="en-GB" altLang="en-US" sz="1600" i="1" dirty="0">
                <a:solidFill>
                  <a:srgbClr val="FFFFFF"/>
                </a:solidFill>
                <a:cs typeface="Arial" charset="0"/>
              </a:rPr>
              <a:t>). "An investigation of self-assessment 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 i="1" dirty="0">
                <a:solidFill>
                  <a:srgbClr val="FFFFFF"/>
                </a:solidFill>
                <a:cs typeface="Arial" charset="0"/>
              </a:rPr>
              <a:t>bias in mental health providers." </a:t>
            </a:r>
            <a:r>
              <a:rPr lang="en-GB" altLang="en-US" sz="1600" dirty="0" err="1">
                <a:solidFill>
                  <a:srgbClr val="FFFFFF"/>
                </a:solidFill>
                <a:cs typeface="Arial" charset="0"/>
              </a:rPr>
              <a:t>Psychol</a:t>
            </a:r>
            <a:r>
              <a:rPr lang="en-GB" altLang="en-US" sz="1600" dirty="0">
                <a:solidFill>
                  <a:srgbClr val="FFFFFF"/>
                </a:solidFill>
                <a:cs typeface="Arial" charset="0"/>
              </a:rPr>
              <a:t> Rep 110(2): 639-644.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 dirty="0">
                <a:solidFill>
                  <a:srgbClr val="FFFFFF"/>
                </a:solidFill>
                <a:cs typeface="Arial" charset="0"/>
              </a:rPr>
              <a:t>Davis, D., et al. (2006). </a:t>
            </a:r>
            <a:r>
              <a:rPr lang="en-GB" altLang="en-US" sz="1600" i="1" dirty="0">
                <a:solidFill>
                  <a:srgbClr val="FFFFFF"/>
                </a:solidFill>
                <a:cs typeface="Arial" charset="0"/>
              </a:rPr>
              <a:t>"Accuracy of physician self-assessment compared with observed measures of competence: A systematic review."</a:t>
            </a:r>
            <a:r>
              <a:rPr lang="en-GB" altLang="en-US" sz="1600" dirty="0">
                <a:solidFill>
                  <a:srgbClr val="FFFFFF"/>
                </a:solidFill>
                <a:cs typeface="Arial" charset="0"/>
              </a:rPr>
              <a:t> JAMA 296: 1094-1102</a:t>
            </a:r>
          </a:p>
        </p:txBody>
      </p:sp>
      <p:sp>
        <p:nvSpPr>
          <p:cNvPr id="21509" name="TextBox 2"/>
          <p:cNvSpPr txBox="1">
            <a:spLocks noChangeArrowheads="1"/>
          </p:cNvSpPr>
          <p:nvPr/>
        </p:nvSpPr>
        <p:spPr bwMode="auto">
          <a:xfrm>
            <a:off x="-36512" y="1657831"/>
            <a:ext cx="4788025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5125" indent="-365125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CC00"/>
              </a:buClr>
              <a:buSzPct val="110000"/>
              <a:buFont typeface="Wingdings" pitchFamily="2" charset="2"/>
              <a:buChar char="²"/>
            </a:pPr>
            <a:r>
              <a:rPr lang="en-GB" altLang="en-US" sz="2200" dirty="0">
                <a:solidFill>
                  <a:srgbClr val="FFFFFF"/>
                </a:solidFill>
                <a:cs typeface="Arial" charset="0"/>
              </a:rPr>
              <a:t>multidisciplinary sample of mental health professionals  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CC00"/>
              </a:buClr>
              <a:buSzPct val="110000"/>
              <a:buFont typeface="Wingdings" pitchFamily="2" charset="2"/>
              <a:buChar char="²"/>
            </a:pPr>
            <a:r>
              <a:rPr lang="en-GB" altLang="en-US" sz="2200" dirty="0">
                <a:solidFill>
                  <a:srgbClr val="FFFFFF"/>
                </a:solidFill>
                <a:cs typeface="Arial" charset="0"/>
              </a:rPr>
              <a:t>compare their own overall clinical skills &amp; performance to others in their profession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CC00"/>
              </a:buClr>
              <a:buSzPct val="110000"/>
              <a:buFont typeface="Wingdings" pitchFamily="2" charset="2"/>
              <a:buChar char="²"/>
            </a:pPr>
            <a:r>
              <a:rPr lang="en-GB" altLang="en-US" sz="2200" dirty="0">
                <a:solidFill>
                  <a:srgbClr val="FFFFFF"/>
                </a:solidFill>
                <a:cs typeface="Arial" charset="0"/>
              </a:rPr>
              <a:t>25% assessed themselves to be in the top 10% of skills &amp; performance &amp; none viewed themselves as below average</a:t>
            </a:r>
          </a:p>
        </p:txBody>
      </p:sp>
      <p:graphicFrame>
        <p:nvGraphicFramePr>
          <p:cNvPr id="21510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9461106"/>
              </p:ext>
            </p:extLst>
          </p:nvPr>
        </p:nvGraphicFramePr>
        <p:xfrm>
          <a:off x="4427984" y="1238250"/>
          <a:ext cx="4716463" cy="398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Worksheet" r:id="rId3" imgW="4718713" imgH="3993226" progId="Excel.Sheet.8">
                  <p:embed/>
                </p:oleObj>
              </mc:Choice>
              <mc:Fallback>
                <p:oleObj name="Worksheet" r:id="rId3" imgW="4718713" imgH="3993226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1238250"/>
                        <a:ext cx="4716463" cy="3989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Box 5"/>
          <p:cNvSpPr txBox="1">
            <a:spLocks noChangeArrowheads="1"/>
          </p:cNvSpPr>
          <p:nvPr/>
        </p:nvSpPr>
        <p:spPr bwMode="auto">
          <a:xfrm>
            <a:off x="5652120" y="4941168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800" dirty="0">
                <a:solidFill>
                  <a:srgbClr val="FFFFFF"/>
                </a:solidFill>
                <a:cs typeface="Arial" charset="0"/>
              </a:rPr>
              <a:t>assessment</a:t>
            </a:r>
          </a:p>
        </p:txBody>
      </p:sp>
    </p:spTree>
    <p:extLst>
      <p:ext uri="{BB962C8B-B14F-4D97-AF65-F5344CB8AC3E}">
        <p14:creationId xmlns:p14="http://schemas.microsoft.com/office/powerpoint/2010/main" val="24035558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ass">
  <a:themeElements>
    <a:clrScheme name="Compass 6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99CC00"/>
      </a:accent1>
      <a:accent2>
        <a:srgbClr val="7A9505"/>
      </a:accent2>
      <a:accent3>
        <a:srgbClr val="B2B6AD"/>
      </a:accent3>
      <a:accent4>
        <a:srgbClr val="DADADA"/>
      </a:accent4>
      <a:accent5>
        <a:srgbClr val="CAE2AA"/>
      </a:accent5>
      <a:accent6>
        <a:srgbClr val="6E8704"/>
      </a:accent6>
      <a:hlink>
        <a:srgbClr val="FFCC00"/>
      </a:hlink>
      <a:folHlink>
        <a:srgbClr val="CCCC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Compass</vt:lpstr>
      <vt:lpstr>Microsoft Excel 97 - 2004 Worksheet</vt:lpstr>
      <vt:lpstr>self-assessment isn’t accurate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self-assessment isn’t accurate</dc:title>
  <dc:creator>James Hawkins</dc:creator>
  <cp:lastModifiedBy>James Hawkins</cp:lastModifiedBy>
  <cp:revision>1</cp:revision>
  <dcterms:created xsi:type="dcterms:W3CDTF">2016-03-19T05:44:02Z</dcterms:created>
  <dcterms:modified xsi:type="dcterms:W3CDTF">2016-03-19T05:44:45Z</dcterms:modified>
</cp:coreProperties>
</file>