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" ContentType="application/vnd.ms-exce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8595" autoAdjust="0"/>
  </p:normalViewPr>
  <p:slideViewPr>
    <p:cSldViewPr snapToGrid="0" snapToObjects="1">
      <p:cViewPr varScale="1">
        <p:scale>
          <a:sx n="140" d="100"/>
          <a:sy n="140" d="100"/>
        </p:scale>
        <p:origin x="-10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2438403"/>
            <a:ext cx="9009185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4" y="1604"/>
              <a:ext cx="450" cy="299"/>
              <a:chOff x="719" y="336"/>
              <a:chExt cx="626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19" y="336"/>
                <a:ext cx="385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 sz="2400">
                  <a:solidFill>
                    <a:srgbClr val="000000"/>
                  </a:solidFill>
                  <a:latin typeface="Tahoma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9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 sz="2400">
                  <a:solidFill>
                    <a:srgbClr val="000000"/>
                  </a:solidFill>
                  <a:latin typeface="Tahoma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5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 sz="2400">
                  <a:solidFill>
                    <a:srgbClr val="000000"/>
                  </a:solidFill>
                  <a:latin typeface="Tahoma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 sz="2400">
                  <a:solidFill>
                    <a:srgbClr val="000000"/>
                  </a:solidFill>
                  <a:latin typeface="Tahoma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rgbClr val="000000"/>
                </a:solidFill>
                <a:latin typeface="Tahoma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19559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559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2"/>
                </a:solidFill>
                <a:latin typeface="Tahoma" pitchFamily="34" charset="0"/>
                <a:ea typeface="+mn-ea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2"/>
                </a:solidFill>
                <a:latin typeface="Tahoma" pitchFamily="34" charset="0"/>
                <a:ea typeface="+mn-ea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41932DD9-76B3-1A40-B7FC-AF1D1CEDB001}" type="slidenum">
              <a:rPr lang="en-GB">
                <a:solidFill>
                  <a:srgbClr val="1C1C1C"/>
                </a:solidFill>
                <a:latin typeface="Tahoma" charset="0"/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srgbClr val="1C1C1C"/>
              </a:solidFill>
              <a:latin typeface="Tahom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632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519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81093" y="228600"/>
            <a:ext cx="1973874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5077" y="228600"/>
            <a:ext cx="5785338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32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328" y="228600"/>
            <a:ext cx="779438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5077" y="1828800"/>
            <a:ext cx="3878874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628" y="1828800"/>
            <a:ext cx="3880338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633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328" y="228600"/>
            <a:ext cx="779438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55077" y="1828800"/>
            <a:ext cx="3878874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628" y="1828800"/>
            <a:ext cx="3880338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014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328" y="228600"/>
            <a:ext cx="779438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055077" y="1828800"/>
            <a:ext cx="3878874" cy="46482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628" y="1828800"/>
            <a:ext cx="3880338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9501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328" y="228600"/>
            <a:ext cx="779438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55077" y="1828800"/>
            <a:ext cx="3878874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074628" y="1828800"/>
            <a:ext cx="3880338" cy="4648200"/>
          </a:xfrm>
        </p:spPr>
        <p:txBody>
          <a:bodyPr/>
          <a:lstStyle/>
          <a:p>
            <a:pPr lvl="0"/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057398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391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4220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5077" y="1828800"/>
            <a:ext cx="3878874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628" y="1828800"/>
            <a:ext cx="3880338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080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1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1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124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782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5152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435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53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3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29821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4351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636" y="7096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kumimoji="1" lang="en-GB" sz="2400">
              <a:solidFill>
                <a:srgbClr val="000000"/>
              </a:solidFill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3"/>
            <a:ext cx="328246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kumimoji="1" lang="en-GB" sz="2400">
              <a:solidFill>
                <a:srgbClr val="000000"/>
              </a:solidFill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0729" y="1292228"/>
            <a:ext cx="423496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kumimoji="1" lang="en-GB" sz="2400">
              <a:solidFill>
                <a:srgbClr val="000000"/>
              </a:solidFill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471" y="1131888"/>
            <a:ext cx="367812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kumimoji="1" lang="en-GB" sz="2400">
              <a:solidFill>
                <a:srgbClr val="000000"/>
              </a:solidFill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490" y="1058866"/>
            <a:ext cx="55977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kumimoji="1" lang="en-GB" sz="2400">
              <a:solidFill>
                <a:srgbClr val="000000"/>
              </a:solidFill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2" y="601663"/>
            <a:ext cx="32238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kumimoji="1" lang="en-GB" sz="2400">
              <a:solidFill>
                <a:srgbClr val="000000"/>
              </a:solidFill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548" y="1392238"/>
            <a:ext cx="8226669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kumimoji="1" lang="en-GB" sz="2400">
              <a:solidFill>
                <a:srgbClr val="000000"/>
              </a:solidFill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328" y="228600"/>
            <a:ext cx="779438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55078" y="1828800"/>
            <a:ext cx="7899889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8116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G Omega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G Omega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G Omega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G Omega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G Omeg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G Omeg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G Omeg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G Omeg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n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charset="0"/>
        <a:buChar char="n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charset="0"/>
        <a:buChar char="n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Chart1.xls"/><Relationship Id="rId4" Type="http://schemas.openxmlformats.org/officeDocument/2006/relationships/image" Target="../media/image1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>
          <a:xfrm>
            <a:off x="1043207" y="228600"/>
            <a:ext cx="7837368" cy="1143000"/>
          </a:xfrm>
        </p:spPr>
        <p:txBody>
          <a:bodyPr/>
          <a:lstStyle/>
          <a:p>
            <a:r>
              <a:rPr lang="en-GB" sz="3400" dirty="0">
                <a:latin typeface="Tahoma" charset="0"/>
                <a:cs typeface="Tahoma" charset="0"/>
              </a:rPr>
              <a:t>do you want to be 14 </a:t>
            </a:r>
            <a:r>
              <a:rPr lang="en-GB" sz="3400" dirty="0" err="1">
                <a:latin typeface="Tahoma" charset="0"/>
                <a:cs typeface="Tahoma" charset="0"/>
              </a:rPr>
              <a:t>yrs</a:t>
            </a:r>
            <a:r>
              <a:rPr lang="en-GB" sz="3400" dirty="0">
                <a:latin typeface="Tahoma" charset="0"/>
                <a:cs typeface="Tahoma" charset="0"/>
              </a:rPr>
              <a:t> younger?</a:t>
            </a:r>
          </a:p>
        </p:txBody>
      </p:sp>
      <p:sp>
        <p:nvSpPr>
          <p:cNvPr id="11266" name="Text Placeholder 2"/>
          <p:cNvSpPr>
            <a:spLocks noGrp="1"/>
          </p:cNvSpPr>
          <p:nvPr>
            <p:ph type="body" sz="half" idx="1"/>
          </p:nvPr>
        </p:nvSpPr>
        <p:spPr>
          <a:xfrm>
            <a:off x="184637" y="1916113"/>
            <a:ext cx="4840933" cy="3948112"/>
          </a:xfrm>
        </p:spPr>
        <p:txBody>
          <a:bodyPr/>
          <a:lstStyle/>
          <a:p>
            <a:pPr marL="449263" indent="-449263">
              <a:buSzPct val="100000"/>
              <a:buFont typeface="Wingdings" charset="0"/>
              <a:buChar char=""/>
            </a:pPr>
            <a:r>
              <a:rPr lang="en-GB" sz="2600" dirty="0">
                <a:latin typeface="Tahoma" charset="0"/>
                <a:cs typeface="Tahoma" charset="0"/>
              </a:rPr>
              <a:t>20,224 UK adults</a:t>
            </a:r>
          </a:p>
          <a:p>
            <a:pPr marL="449263" indent="-449263">
              <a:buSzPct val="100000"/>
              <a:buFont typeface="Wingdings" charset="0"/>
              <a:buChar char=""/>
            </a:pPr>
            <a:r>
              <a:rPr lang="en-GB" sz="2600" dirty="0">
                <a:latin typeface="Tahoma" charset="0"/>
                <a:cs typeface="Tahoma" charset="0"/>
              </a:rPr>
              <a:t>aged 45 to 79 </a:t>
            </a:r>
          </a:p>
          <a:p>
            <a:pPr marL="449263" indent="-449263">
              <a:buSzPct val="100000"/>
              <a:buFont typeface="Wingdings" charset="0"/>
              <a:buChar char=""/>
            </a:pPr>
            <a:r>
              <a:rPr lang="en-GB" sz="2600" dirty="0">
                <a:latin typeface="Tahoma" charset="0"/>
                <a:cs typeface="Tahoma" charset="0"/>
              </a:rPr>
              <a:t>no initial cancer/CHD</a:t>
            </a:r>
          </a:p>
          <a:p>
            <a:pPr marL="449263" indent="-449263">
              <a:buSzPct val="100000"/>
              <a:buFont typeface="Wingdings" charset="0"/>
              <a:buChar char=""/>
            </a:pPr>
            <a:r>
              <a:rPr lang="en-GB" sz="2600" dirty="0">
                <a:latin typeface="Tahoma" charset="0"/>
                <a:cs typeface="Tahoma" charset="0"/>
              </a:rPr>
              <a:t>health behaviours rated</a:t>
            </a:r>
          </a:p>
          <a:p>
            <a:pPr marL="633600" lvl="2" indent="-327600">
              <a:buSzPct val="100000"/>
              <a:buFont typeface="Wingdings" charset="0"/>
              <a:buChar char="Ø"/>
            </a:pPr>
            <a:r>
              <a:rPr lang="en-GB" sz="2200" dirty="0">
                <a:latin typeface="Tahoma" charset="0"/>
                <a:cs typeface="Tahoma" charset="0"/>
              </a:rPr>
              <a:t>not smoking</a:t>
            </a:r>
          </a:p>
          <a:p>
            <a:pPr marL="633600" lvl="2" indent="-327600">
              <a:buSzPct val="100000"/>
              <a:buFont typeface="Wingdings" charset="0"/>
              <a:buChar char="Ø"/>
            </a:pPr>
            <a:r>
              <a:rPr lang="en-GB" sz="2200" dirty="0">
                <a:latin typeface="Tahoma" charset="0"/>
                <a:cs typeface="Tahoma" charset="0"/>
              </a:rPr>
              <a:t>physically active</a:t>
            </a:r>
          </a:p>
          <a:p>
            <a:pPr marL="633600" lvl="2" indent="-327600">
              <a:buSzPct val="100000"/>
              <a:buFont typeface="Wingdings" charset="0"/>
              <a:buChar char="Ø"/>
            </a:pPr>
            <a:r>
              <a:rPr lang="en-GB" sz="2200" dirty="0">
                <a:latin typeface="Tahoma" charset="0"/>
                <a:cs typeface="Tahoma" charset="0"/>
              </a:rPr>
              <a:t>at least 5 fruit &amp; veg daily</a:t>
            </a:r>
          </a:p>
          <a:p>
            <a:pPr marL="633600" lvl="2" indent="-327600">
              <a:buSzPct val="100000"/>
              <a:buFont typeface="Wingdings" charset="0"/>
              <a:buChar char="Ø"/>
            </a:pPr>
            <a:r>
              <a:rPr lang="en-GB" sz="2200" dirty="0">
                <a:latin typeface="Tahoma" charset="0"/>
                <a:cs typeface="Tahoma" charset="0"/>
              </a:rPr>
              <a:t>1-14 alcohol units weekly</a:t>
            </a:r>
          </a:p>
        </p:txBody>
      </p:sp>
      <p:graphicFrame>
        <p:nvGraphicFramePr>
          <p:cNvPr id="11267" name="Content Placeholder 4"/>
          <p:cNvGraphicFramePr>
            <a:graphicFrameLocks noGrp="1"/>
          </p:cNvGraphicFramePr>
          <p:nvPr>
            <p:ph sz="half" idx="2"/>
          </p:nvPr>
        </p:nvGraphicFramePr>
        <p:xfrm>
          <a:off x="4637945" y="1571625"/>
          <a:ext cx="4088423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Chart" r:id="rId3" imgW="4426080" imgH="4645555" progId="Excel.Chart.8">
                  <p:embed/>
                </p:oleObj>
              </mc:Choice>
              <mc:Fallback>
                <p:oleObj name="Chart" r:id="rId3" imgW="4426080" imgH="4645555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7945" y="1571625"/>
                        <a:ext cx="4088423" cy="464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8" name="TextBox 5"/>
          <p:cNvSpPr txBox="1">
            <a:spLocks noChangeArrowheads="1"/>
          </p:cNvSpPr>
          <p:nvPr/>
        </p:nvSpPr>
        <p:spPr bwMode="auto">
          <a:xfrm>
            <a:off x="67105" y="6388105"/>
            <a:ext cx="903324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600" dirty="0" err="1">
                <a:solidFill>
                  <a:srgbClr val="000000"/>
                </a:solidFill>
              </a:rPr>
              <a:t>Khaw</a:t>
            </a:r>
            <a:r>
              <a:rPr lang="en-GB" sz="1600" dirty="0">
                <a:solidFill>
                  <a:srgbClr val="000000"/>
                </a:solidFill>
              </a:rPr>
              <a:t> K-T, et al. </a:t>
            </a:r>
            <a:r>
              <a:rPr lang="en-GB" sz="1600" i="1" dirty="0">
                <a:solidFill>
                  <a:srgbClr val="000000"/>
                </a:solidFill>
              </a:rPr>
              <a:t>“Combined impact of health behaviours …”  </a:t>
            </a:r>
            <a:r>
              <a:rPr lang="en-GB" sz="1600" dirty="0" err="1">
                <a:solidFill>
                  <a:srgbClr val="000000"/>
                </a:solidFill>
              </a:rPr>
              <a:t>PLoS</a:t>
            </a:r>
            <a:r>
              <a:rPr lang="en-GB" sz="1600" dirty="0">
                <a:solidFill>
                  <a:srgbClr val="000000"/>
                </a:solidFill>
              </a:rPr>
              <a:t> Med 2008;5(1):e12 </a:t>
            </a:r>
          </a:p>
        </p:txBody>
      </p:sp>
      <p:sp>
        <p:nvSpPr>
          <p:cNvPr id="11269" name="Line 4"/>
          <p:cNvSpPr>
            <a:spLocks noChangeShapeType="1"/>
          </p:cNvSpPr>
          <p:nvPr/>
        </p:nvSpPr>
        <p:spPr bwMode="auto">
          <a:xfrm>
            <a:off x="1230926" y="6237288"/>
            <a:ext cx="6705600" cy="0"/>
          </a:xfrm>
          <a:prstGeom prst="line">
            <a:avLst/>
          </a:prstGeom>
          <a:noFill/>
          <a:ln w="47625">
            <a:solidFill>
              <a:schemeClr val="folHlink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291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CG Omega"/>
        <a:ea typeface=""/>
        <a:cs typeface=""/>
      </a:majorFont>
      <a:minorFont>
        <a:latin typeface="CG Omeg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65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Blends</vt:lpstr>
      <vt:lpstr>Microsoft Excel Chart</vt:lpstr>
      <vt:lpstr>do you want to be 14 yrs younger?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 you want to be 14 yrs younger?</dc:title>
  <dc:creator>James Hawkins</dc:creator>
  <cp:lastModifiedBy>James Hawkins</cp:lastModifiedBy>
  <cp:revision>1</cp:revision>
  <dcterms:created xsi:type="dcterms:W3CDTF">2017-01-14T06:31:33Z</dcterms:created>
  <dcterms:modified xsi:type="dcterms:W3CDTF">2017-01-14T06:36:49Z</dcterms:modified>
</cp:coreProperties>
</file>