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xlsx" ContentType="application/vnd.openxmlformats-officedocument.spreadsheetml.sheet"/>
  <Default Extension="vml" ContentType="application/vnd.openxmlformats-officedocument.vmlDrawing"/>
  <Default Extension="xls" ContentType="application/vnd.ms-exce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embeddings/oleObject1.bin" ContentType="application/vnd.openxmlformats-officedocument.oleObject"/>
  <Override PartName="/ppt/charts/chart1.xml" ContentType="application/vnd.openxmlformats-officedocument.drawingml.chart+xml"/>
  <Override PartName="/ppt/embeddings/oleObject2.bin" ContentType="application/vnd.openxmlformats-officedocument.oleObject"/>
  <Override PartName="/ppt/embeddings/oleObject3.bin" ContentType="application/vnd.openxmlformats-officedocument.oleObject"/>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23"/>
  </p:notesMasterIdLst>
  <p:handoutMasterIdLst>
    <p:handoutMasterId r:id="rId24"/>
  </p:handoutMasterIdLst>
  <p:sldIdLst>
    <p:sldId id="406" r:id="rId2"/>
    <p:sldId id="594" r:id="rId3"/>
    <p:sldId id="596" r:id="rId4"/>
    <p:sldId id="598" r:id="rId5"/>
    <p:sldId id="599" r:id="rId6"/>
    <p:sldId id="604" r:id="rId7"/>
    <p:sldId id="606" r:id="rId8"/>
    <p:sldId id="607" r:id="rId9"/>
    <p:sldId id="600" r:id="rId10"/>
    <p:sldId id="608" r:id="rId11"/>
    <p:sldId id="609" r:id="rId12"/>
    <p:sldId id="610" r:id="rId13"/>
    <p:sldId id="611" r:id="rId14"/>
    <p:sldId id="601" r:id="rId15"/>
    <p:sldId id="612" r:id="rId16"/>
    <p:sldId id="613" r:id="rId17"/>
    <p:sldId id="614" r:id="rId18"/>
    <p:sldId id="605" r:id="rId19"/>
    <p:sldId id="602" r:id="rId20"/>
    <p:sldId id="615" r:id="rId21"/>
    <p:sldId id="603" r:id="rId22"/>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969696"/>
    <a:srgbClr val="3399FF"/>
    <a:srgbClr val="FF0000"/>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ferSingleView="1">
    <p:restoredLeft sz="15620"/>
    <p:restoredTop sz="94660"/>
  </p:normalViewPr>
  <p:slideViewPr>
    <p:cSldViewPr>
      <p:cViewPr>
        <p:scale>
          <a:sx n="100" d="100"/>
          <a:sy n="100" d="100"/>
        </p:scale>
        <p:origin x="-1216" y="-232"/>
      </p:cViewPr>
      <p:guideLst>
        <p:guide orient="horz" pos="2160"/>
        <p:guide pos="2880"/>
      </p:guideLst>
    </p:cSldViewPr>
  </p:slideViewPr>
  <p:sorterViewPr>
    <p:cViewPr>
      <p:scale>
        <a:sx n="80" d="100"/>
        <a:sy n="80" d="100"/>
      </p:scale>
      <p:origin x="0" y="0"/>
    </p:cViewPr>
  </p:sorterViewPr>
  <p:notesViewPr>
    <p:cSldViewPr>
      <p:cViewPr varScale="1">
        <p:scale>
          <a:sx n="83" d="100"/>
          <a:sy n="83" d="100"/>
        </p:scale>
        <p:origin x="-204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handoutMaster" Target="handoutMasters/handoutMaster1.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view3D>
      <c:rotX val="15"/>
      <c:rotY val="20"/>
      <c:rAngAx val="1"/>
    </c:view3D>
    <c:floor>
      <c:thickness val="0"/>
    </c:floor>
    <c:sideWall>
      <c:thickness val="0"/>
    </c:sideWall>
    <c:backWall>
      <c:thickness val="0"/>
    </c:backWall>
    <c:plotArea>
      <c:layout>
        <c:manualLayout>
          <c:layoutTarget val="inner"/>
          <c:xMode val="edge"/>
          <c:yMode val="edge"/>
          <c:x val="0.336328732571381"/>
          <c:y val="0.157821358267717"/>
          <c:w val="0.610243827074769"/>
          <c:h val="0.730918307086614"/>
        </c:manualLayout>
      </c:layout>
      <c:bar3DChart>
        <c:barDir val="bar"/>
        <c:grouping val="clustered"/>
        <c:varyColors val="0"/>
        <c:ser>
          <c:idx val="0"/>
          <c:order val="0"/>
          <c:tx>
            <c:strRef>
              <c:f>Sheet1!$B$1</c:f>
              <c:strCache>
                <c:ptCount val="1"/>
                <c:pt idx="0">
                  <c:v>psychoeducation</c:v>
                </c:pt>
              </c:strCache>
            </c:strRef>
          </c:tx>
          <c:invertIfNegative val="0"/>
          <c:cat>
            <c:strRef>
              <c:f>Sheet1!$A$2:$A$4</c:f>
              <c:strCache>
                <c:ptCount val="3"/>
                <c:pt idx="0">
                  <c:v>any bipolar episode</c:v>
                </c:pt>
                <c:pt idx="1">
                  <c:v>mania or hypomania</c:v>
                </c:pt>
                <c:pt idx="2">
                  <c:v>depression</c:v>
                </c:pt>
              </c:strCache>
            </c:strRef>
          </c:cat>
          <c:val>
            <c:numRef>
              <c:f>Sheet1!$B$2:$B$4</c:f>
              <c:numCache>
                <c:formatCode>General</c:formatCode>
                <c:ptCount val="3"/>
                <c:pt idx="0">
                  <c:v>42.0</c:v>
                </c:pt>
                <c:pt idx="1">
                  <c:v>31.0</c:v>
                </c:pt>
                <c:pt idx="2">
                  <c:v>21.0</c:v>
                </c:pt>
              </c:numCache>
            </c:numRef>
          </c:val>
        </c:ser>
        <c:ser>
          <c:idx val="1"/>
          <c:order val="1"/>
          <c:tx>
            <c:strRef>
              <c:f>Sheet1!$C$1</c:f>
              <c:strCache>
                <c:ptCount val="1"/>
                <c:pt idx="0">
                  <c:v>cbti-bp</c:v>
                </c:pt>
              </c:strCache>
            </c:strRef>
          </c:tx>
          <c:invertIfNegative val="0"/>
          <c:cat>
            <c:strRef>
              <c:f>Sheet1!$A$2:$A$4</c:f>
              <c:strCache>
                <c:ptCount val="3"/>
                <c:pt idx="0">
                  <c:v>any bipolar episode</c:v>
                </c:pt>
                <c:pt idx="1">
                  <c:v>mania or hypomania</c:v>
                </c:pt>
                <c:pt idx="2">
                  <c:v>depression</c:v>
                </c:pt>
              </c:strCache>
            </c:strRef>
          </c:cat>
          <c:val>
            <c:numRef>
              <c:f>Sheet1!$C$2:$C$4</c:f>
              <c:numCache>
                <c:formatCode>General</c:formatCode>
                <c:ptCount val="3"/>
                <c:pt idx="0">
                  <c:v>14.0</c:v>
                </c:pt>
                <c:pt idx="1">
                  <c:v>4.0</c:v>
                </c:pt>
                <c:pt idx="2">
                  <c:v>9.0</c:v>
                </c:pt>
              </c:numCache>
            </c:numRef>
          </c:val>
        </c:ser>
        <c:dLbls>
          <c:showLegendKey val="0"/>
          <c:showVal val="0"/>
          <c:showCatName val="0"/>
          <c:showSerName val="0"/>
          <c:showPercent val="0"/>
          <c:showBubbleSize val="0"/>
        </c:dLbls>
        <c:gapWidth val="150"/>
        <c:shape val="box"/>
        <c:axId val="2136231160"/>
        <c:axId val="2136259672"/>
        <c:axId val="0"/>
      </c:bar3DChart>
      <c:catAx>
        <c:axId val="2136231160"/>
        <c:scaling>
          <c:orientation val="minMax"/>
        </c:scaling>
        <c:delete val="0"/>
        <c:axPos val="l"/>
        <c:majorTickMark val="out"/>
        <c:minorTickMark val="none"/>
        <c:tickLblPos val="nextTo"/>
        <c:txPr>
          <a:bodyPr/>
          <a:lstStyle/>
          <a:p>
            <a:pPr>
              <a:defRPr>
                <a:solidFill>
                  <a:schemeClr val="accent5"/>
                </a:solidFill>
              </a:defRPr>
            </a:pPr>
            <a:endParaRPr lang="en-US"/>
          </a:p>
        </c:txPr>
        <c:crossAx val="2136259672"/>
        <c:crosses val="autoZero"/>
        <c:auto val="1"/>
        <c:lblAlgn val="ctr"/>
        <c:lblOffset val="100"/>
        <c:noMultiLvlLbl val="0"/>
      </c:catAx>
      <c:valAx>
        <c:axId val="2136259672"/>
        <c:scaling>
          <c:orientation val="minMax"/>
          <c:max val="50.0"/>
          <c:min val="0.0"/>
        </c:scaling>
        <c:delete val="0"/>
        <c:axPos val="b"/>
        <c:majorGridlines/>
        <c:numFmt formatCode="General" sourceLinked="1"/>
        <c:majorTickMark val="out"/>
        <c:minorTickMark val="none"/>
        <c:tickLblPos val="nextTo"/>
        <c:crossAx val="2136231160"/>
        <c:crosses val="autoZero"/>
        <c:crossBetween val="between"/>
        <c:majorUnit val="10.0"/>
      </c:valAx>
    </c:plotArea>
    <c:legend>
      <c:legendPos val="t"/>
      <c:layout/>
      <c:overlay val="0"/>
    </c:legend>
    <c:plotVisOnly val="1"/>
    <c:dispBlanksAs val="gap"/>
    <c:showDLblsOverMax val="0"/>
  </c:chart>
  <c:txPr>
    <a:bodyPr/>
    <a:lstStyle/>
    <a:p>
      <a:pPr>
        <a:defRPr sz="1800"/>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Text Box 7"/>
          <p:cNvSpPr txBox="1">
            <a:spLocks noChangeArrowheads="1"/>
          </p:cNvSpPr>
          <p:nvPr/>
        </p:nvSpPr>
        <p:spPr bwMode="auto">
          <a:xfrm>
            <a:off x="1557338" y="8523288"/>
            <a:ext cx="39798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r>
              <a:rPr lang="en-GB" sz="1400" i="1" smtClean="0"/>
              <a:t>James Hawkins, 78 Polwarth Terrace, Edinburgh</a:t>
            </a:r>
          </a:p>
        </p:txBody>
      </p:sp>
      <p:sp>
        <p:nvSpPr>
          <p:cNvPr id="31747" name="Text Box 8"/>
          <p:cNvSpPr txBox="1">
            <a:spLocks noChangeArrowheads="1"/>
          </p:cNvSpPr>
          <p:nvPr/>
        </p:nvSpPr>
        <p:spPr bwMode="auto">
          <a:xfrm>
            <a:off x="1779588" y="263525"/>
            <a:ext cx="3162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defRPr/>
            </a:pPr>
            <a:r>
              <a:rPr lang="en-GB" sz="2400" b="1" i="1" u="sng" smtClean="0"/>
              <a:t>experiential groups</a:t>
            </a:r>
            <a:endParaRPr lang="en-GB" sz="2400" b="1" i="1" smtClean="0"/>
          </a:p>
        </p:txBody>
      </p:sp>
    </p:spTree>
    <p:extLst>
      <p:ext uri="{BB962C8B-B14F-4D97-AF65-F5344CB8AC3E}">
        <p14:creationId xmlns:p14="http://schemas.microsoft.com/office/powerpoint/2010/main" val="1666476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81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11981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307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981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11981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11981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AA7E701F-A92E-40A4-A34F-E6BB03AFC251}" type="slidenum">
              <a:rPr lang="en-GB"/>
              <a:pPr>
                <a:defRPr/>
              </a:pPr>
              <a:t>‹#›</a:t>
            </a:fld>
            <a:endParaRPr lang="en-GB"/>
          </a:p>
        </p:txBody>
      </p:sp>
    </p:spTree>
    <p:extLst>
      <p:ext uri="{BB962C8B-B14F-4D97-AF65-F5344CB8AC3E}">
        <p14:creationId xmlns:p14="http://schemas.microsoft.com/office/powerpoint/2010/main" val="3236525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5"/>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a:solidFill>
                  <a:schemeClr val="tx1"/>
                </a:solidFill>
                <a:latin typeface="Tahoma" charset="0"/>
                <a:ea typeface="ＭＳ Ｐゴシック" charset="0"/>
              </a:defRPr>
            </a:lvl1pPr>
            <a:lvl2pPr marL="742950" indent="-285750" eaLnBrk="0" hangingPunct="0">
              <a:defRPr>
                <a:solidFill>
                  <a:schemeClr val="tx1"/>
                </a:solidFill>
                <a:latin typeface="Tahoma" charset="0"/>
                <a:ea typeface="ＭＳ Ｐゴシック" charset="0"/>
              </a:defRPr>
            </a:lvl2pPr>
            <a:lvl3pPr marL="1143000" indent="-228600" eaLnBrk="0" hangingPunct="0">
              <a:defRPr>
                <a:solidFill>
                  <a:schemeClr val="tx1"/>
                </a:solidFill>
                <a:latin typeface="Tahoma" charset="0"/>
                <a:ea typeface="ＭＳ Ｐゴシック" charset="0"/>
              </a:defRPr>
            </a:lvl3pPr>
            <a:lvl4pPr marL="1600200" indent="-228600" eaLnBrk="0" hangingPunct="0">
              <a:defRPr>
                <a:solidFill>
                  <a:schemeClr val="tx1"/>
                </a:solidFill>
                <a:latin typeface="Tahoma" charset="0"/>
                <a:ea typeface="ＭＳ Ｐゴシック" charset="0"/>
              </a:defRPr>
            </a:lvl4pPr>
            <a:lvl5pPr marL="2057400" indent="-228600" eaLnBrk="0" hangingPunct="0">
              <a:defRPr>
                <a:solidFill>
                  <a:schemeClr val="tx1"/>
                </a:solidFill>
                <a:latin typeface="Tahoma" charset="0"/>
                <a:ea typeface="ＭＳ Ｐゴシック" charset="0"/>
              </a:defRPr>
            </a:lvl5pPr>
            <a:lvl6pPr marL="2514600" indent="-228600" eaLnBrk="0" fontAlgn="base" hangingPunct="0">
              <a:spcBef>
                <a:spcPct val="0"/>
              </a:spcBef>
              <a:spcAft>
                <a:spcPct val="0"/>
              </a:spcAft>
              <a:defRPr>
                <a:solidFill>
                  <a:schemeClr val="tx1"/>
                </a:solidFill>
                <a:latin typeface="Tahoma" charset="0"/>
                <a:ea typeface="ＭＳ Ｐゴシック" charset="0"/>
              </a:defRPr>
            </a:lvl6pPr>
            <a:lvl7pPr marL="2971800" indent="-228600" eaLnBrk="0" fontAlgn="base" hangingPunct="0">
              <a:spcBef>
                <a:spcPct val="0"/>
              </a:spcBef>
              <a:spcAft>
                <a:spcPct val="0"/>
              </a:spcAft>
              <a:defRPr>
                <a:solidFill>
                  <a:schemeClr val="tx1"/>
                </a:solidFill>
                <a:latin typeface="Tahoma" charset="0"/>
                <a:ea typeface="ＭＳ Ｐゴシック" charset="0"/>
              </a:defRPr>
            </a:lvl7pPr>
            <a:lvl8pPr marL="3429000" indent="-228600" eaLnBrk="0" fontAlgn="base" hangingPunct="0">
              <a:spcBef>
                <a:spcPct val="0"/>
              </a:spcBef>
              <a:spcAft>
                <a:spcPct val="0"/>
              </a:spcAft>
              <a:defRPr>
                <a:solidFill>
                  <a:schemeClr val="tx1"/>
                </a:solidFill>
                <a:latin typeface="Tahoma" charset="0"/>
                <a:ea typeface="ＭＳ Ｐゴシック" charset="0"/>
              </a:defRPr>
            </a:lvl8pPr>
            <a:lvl9pPr marL="3886200" indent="-228600" eaLnBrk="0" fontAlgn="base" hangingPunct="0">
              <a:spcBef>
                <a:spcPct val="0"/>
              </a:spcBef>
              <a:spcAft>
                <a:spcPct val="0"/>
              </a:spcAft>
              <a:defRPr>
                <a:solidFill>
                  <a:schemeClr val="tx1"/>
                </a:solidFill>
                <a:latin typeface="Tahoma" charset="0"/>
                <a:ea typeface="ＭＳ Ｐゴシック" charset="0"/>
              </a:defRPr>
            </a:lvl9pPr>
          </a:lstStyle>
          <a:p>
            <a:pPr eaLnBrk="1" hangingPunct="1">
              <a:defRPr/>
            </a:pPr>
            <a:fld id="{B2C1D3E2-DF7A-DE4C-B408-60A645E7A38E}" type="slidenum">
              <a:rPr lang="en-US" smtClean="0">
                <a:latin typeface="Arial" charset="0"/>
              </a:rPr>
              <a:pPr eaLnBrk="1" hangingPunct="1">
                <a:defRPr/>
              </a:pPr>
              <a:t>2</a:t>
            </a:fld>
            <a:endParaRPr lang="en-US" smtClean="0">
              <a:latin typeface="Arial" charset="0"/>
            </a:endParaRPr>
          </a:p>
        </p:txBody>
      </p:sp>
      <p:sp>
        <p:nvSpPr>
          <p:cNvPr id="52227" name="Rectangle 2"/>
          <p:cNvSpPr>
            <a:spLocks noGrp="1" noRot="1" noChangeAspect="1" noChangeArrowheads="1" noTextEdit="1"/>
          </p:cNvSpPr>
          <p:nvPr>
            <p:ph type="sldImg"/>
          </p:nvPr>
        </p:nvSpPr>
        <p:spPr>
          <a:xfrm>
            <a:off x="1289050" y="795338"/>
            <a:ext cx="4279900" cy="3209925"/>
          </a:xfrm>
          <a:ln cap="flat"/>
        </p:spPr>
      </p:sp>
      <p:sp>
        <p:nvSpPr>
          <p:cNvPr id="52228" name="Rectangle 3"/>
          <p:cNvSpPr>
            <a:spLocks noGrp="1" noChangeArrowheads="1"/>
          </p:cNvSpPr>
          <p:nvPr>
            <p:ph type="body" idx="1"/>
          </p:nvPr>
        </p:nvSpPr>
        <p:spPr>
          <a:xfrm>
            <a:off x="914400" y="4346575"/>
            <a:ext cx="5029200" cy="3848100"/>
          </a:xfrm>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3749" tIns="46875" rIns="93749" bIns="46875"/>
          <a:lstStyle/>
          <a:p>
            <a:pPr>
              <a:defRPr/>
            </a:pPr>
            <a:r>
              <a:rPr lang="en-GB">
                <a:cs typeface="+mn-cs"/>
              </a:rPr>
              <a:t>Carlson et al - 3573</a:t>
            </a:r>
          </a:p>
          <a:p>
            <a:pPr>
              <a:defRPr/>
            </a:pPr>
            <a:r>
              <a:rPr lang="en-GB">
                <a:cs typeface="+mn-cs"/>
              </a:rPr>
              <a:t>29 studies involving 1206 patients reviewed.  results were encouraging and tended to increase between end of treatment and follow-up assessments about 3 months later.  more sessions (about 12 sessions over 12 weeks) and the use of tapes are beneficial.  individual a bit better than group if similar time.  psychological and physical symptoms respond approximately equally well.</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1422400"/>
            <a:ext cx="9147175" cy="5435600"/>
            <a:chOff x="0" y="896"/>
            <a:chExt cx="5762" cy="3424"/>
          </a:xfrm>
        </p:grpSpPr>
        <p:grpSp>
          <p:nvGrpSpPr>
            <p:cNvPr id="5" name="Group 3"/>
            <p:cNvGrpSpPr>
              <a:grpSpLocks/>
            </p:cNvGrpSpPr>
            <p:nvPr userDrawn="1"/>
          </p:nvGrpSpPr>
          <p:grpSpPr bwMode="auto">
            <a:xfrm>
              <a:off x="20" y="896"/>
              <a:ext cx="5742" cy="3424"/>
              <a:chOff x="20" y="896"/>
              <a:chExt cx="5742" cy="3424"/>
            </a:xfrm>
          </p:grpSpPr>
          <p:sp>
            <p:nvSpPr>
              <p:cNvPr id="142"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43"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44"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45"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46"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47"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48"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49"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50"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51"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52"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53"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54"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grpSp>
          <p:nvGrpSpPr>
            <p:cNvPr id="6" name="Group 17"/>
            <p:cNvGrpSpPr>
              <a:grpSpLocks/>
            </p:cNvGrpSpPr>
            <p:nvPr userDrawn="1"/>
          </p:nvGrpSpPr>
          <p:grpSpPr bwMode="auto">
            <a:xfrm>
              <a:off x="0" y="2291"/>
              <a:ext cx="1385" cy="1702"/>
              <a:chOff x="0" y="2291"/>
              <a:chExt cx="1385" cy="1702"/>
            </a:xfrm>
          </p:grpSpPr>
          <p:sp>
            <p:nvSpPr>
              <p:cNvPr id="7" name="Rectangle 18"/>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 name="Rectangle 19"/>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Rectangle 20"/>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 name="Rectangle 21"/>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 name="Rectangle 22"/>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 name="Rectangle 23"/>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 name="Rectangle 24"/>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 name="Rectangle 25"/>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5" name="Rectangle 26"/>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 name="Rectangle 27"/>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7" name="Rectangle 28"/>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8" name="Rectangle 29"/>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 name="Rectangle 30"/>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0" name="Rectangle 31"/>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1" name="Rectangle 32"/>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2" name="Rectangle 33"/>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3" name="Rectangle 34"/>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4" name="Rectangle 35"/>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5" name="Rectangle 36"/>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 name="Rectangle 37"/>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 name="Rectangle 38"/>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 name="Rectangle 39"/>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Rectangle 40"/>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 name="Rectangle 41"/>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 name="Rectangle 42"/>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 name="Rectangle 43"/>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 name="Rectangle 44"/>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 name="Rectangle 45"/>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 name="Rectangle 46"/>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 name="Rectangle 47"/>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Rectangle 48"/>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 name="Rectangle 49"/>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 name="Rectangle 50"/>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 name="Rectangle 51"/>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 name="Rectangle 52"/>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 name="Rectangle 53"/>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 name="Rectangle 54"/>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 name="Rectangle 55"/>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 name="Rectangle 56"/>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 name="Rectangle 57"/>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 name="Rectangle 58"/>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 name="Rectangle 59"/>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9" name="Rectangle 60"/>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 name="Rectangle 61"/>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 name="Rectangle 62"/>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 name="Rectangle 63"/>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3" name="Rectangle 64"/>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4" name="Rectangle 65"/>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5" name="Rectangle 66"/>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6" name="Rectangle 67"/>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7" name="Rectangle 68"/>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8" name="Rectangle 69"/>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9" name="Rectangle 70"/>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0" name="Rectangle 71"/>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 name="Rectangle 72"/>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2" name="Rectangle 73"/>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3" name="Rectangle 74"/>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4" name="Rectangle 75"/>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5" name="Rectangle 76"/>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6" name="Rectangle 77"/>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 name="Rectangle 78"/>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 name="Rectangle 79"/>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9" name="Rectangle 80"/>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0"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1" name="Rectangle 82"/>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2" name="Rectangle 83"/>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3" name="Rectangle 84"/>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4" name="Rectangle 85"/>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5" name="Rectangle 86"/>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6" name="Rectangle 87"/>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7" name="Rectangle 88"/>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8" name="Rectangle 89"/>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9" name="Rectangle 90"/>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0" name="Rectangle 91"/>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 name="Rectangle 92"/>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 name="Rectangle 93"/>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3" name="Rectangle 94"/>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4" name="Rectangle 95"/>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5" name="Rectangle 96"/>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6" name="Rectangle 97"/>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7" name="Rectangle 98"/>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8" name="Rectangle 99"/>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9" name="Rectangle 100"/>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0" name="Rectangle 101"/>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1" name="Rectangle 102"/>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 name="Rectangle 103"/>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3" name="Rectangle 104"/>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4" name="Rectangle 105"/>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5" name="Rectangle 106"/>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6" name="Rectangle 107"/>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7" name="Rectangle 108"/>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8" name="Rectangle 109"/>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 name="Rectangle 110"/>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0" name="Rectangle 111"/>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1" name="Rectangle 112"/>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 name="Rectangle 113"/>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 name="Rectangle 114"/>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 name="Rectangle 115"/>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 name="Rectangle 116"/>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 name="Rectangle 117"/>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 name="Rectangle 118"/>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 name="Rectangle 119"/>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 name="Rectangle 120"/>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 name="Rectangle 121"/>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 name="Rectangle 122"/>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 name="Rectangle 123"/>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 name="Rectangle 124"/>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 name="Rectangle 125"/>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5" name="Rectangle 126"/>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6" name="Rectangle 127"/>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7" name="Rectangle 128"/>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8" name="Rectangle 129"/>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 name="Rectangle 130"/>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 name="Rectangle 131"/>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1" name="Rectangle 132"/>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2" name="Rectangle 133"/>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3" name="Rectangle 134"/>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4" name="Rectangle 135"/>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5" name="Rectangle 136"/>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6" name="Rectangle 137"/>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7"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28"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29"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0"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1"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2"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3"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12">
                    <a:moveTo>
                      <a:pt x="6" y="0"/>
                    </a:moveTo>
                    <a:lnTo>
                      <a:pt x="6" y="0"/>
                    </a:lnTo>
                    <a:lnTo>
                      <a:pt x="0" y="0"/>
                    </a:lnTo>
                    <a:lnTo>
                      <a:pt x="0" y="12"/>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4"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8">
                    <a:moveTo>
                      <a:pt x="18" y="48"/>
                    </a:moveTo>
                    <a:lnTo>
                      <a:pt x="18" y="48"/>
                    </a:lnTo>
                    <a:lnTo>
                      <a:pt x="30" y="42"/>
                    </a:lnTo>
                    <a:lnTo>
                      <a:pt x="0" y="0"/>
                    </a:lnTo>
                    <a:lnTo>
                      <a:pt x="0" y="24"/>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5"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66">
                    <a:moveTo>
                      <a:pt x="36" y="0"/>
                    </a:moveTo>
                    <a:lnTo>
                      <a:pt x="24" y="0"/>
                    </a:lnTo>
                    <a:lnTo>
                      <a:pt x="0" y="36"/>
                    </a:lnTo>
                    <a:lnTo>
                      <a:pt x="0" y="66"/>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36" name="Rectangle 147"/>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7" name="Rectangle 148"/>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8"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39" name="Freeform 150"/>
              <p:cNvSpPr>
                <a:spLocks/>
              </p:cNvSpPr>
              <p:nvPr userDrawn="1"/>
            </p:nvSpPr>
            <p:spPr bwMode="ltGray">
              <a:xfrm rot="-2857037">
                <a:off x="619" y="3550"/>
                <a:ext cx="68" cy="69"/>
              </a:xfrm>
              <a:custGeom>
                <a:avLst/>
                <a:gdLst>
                  <a:gd name="T0" fmla="*/ 0 w 144"/>
                  <a:gd name="T1" fmla="*/ 4 h 154"/>
                  <a:gd name="T2" fmla="*/ 3 w 144"/>
                  <a:gd name="T3" fmla="*/ 6 h 154"/>
                  <a:gd name="T4" fmla="*/ 6 w 144"/>
                  <a:gd name="T5" fmla="*/ 5 h 154"/>
                  <a:gd name="T6" fmla="*/ 3 w 144"/>
                  <a:gd name="T7" fmla="*/ 2 h 154"/>
                  <a:gd name="T8" fmla="*/ 5 w 144"/>
                  <a:gd name="T9" fmla="*/ 1 h 154"/>
                  <a:gd name="T10" fmla="*/ 6 w 144"/>
                  <a:gd name="T11" fmla="*/ 2 h 154"/>
                  <a:gd name="T12" fmla="*/ 7 w 144"/>
                  <a:gd name="T13" fmla="*/ 2 h 154"/>
                  <a:gd name="T14" fmla="*/ 5 w 144"/>
                  <a:gd name="T15" fmla="*/ 0 h 154"/>
                  <a:gd name="T16" fmla="*/ 2 w 144"/>
                  <a:gd name="T17" fmla="*/ 1 h 154"/>
                  <a:gd name="T18" fmla="*/ 4 w 144"/>
                  <a:gd name="T19" fmla="*/ 4 h 154"/>
                  <a:gd name="T20" fmla="*/ 1 w 144"/>
                  <a:gd name="T21" fmla="*/ 4 h 154"/>
                  <a:gd name="T22" fmla="*/ 0 w 144"/>
                  <a:gd name="T23" fmla="*/ 4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40"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GB"/>
              </a:p>
            </p:txBody>
          </p:sp>
          <p:sp>
            <p:nvSpPr>
              <p:cNvPr id="141"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GB"/>
              </a:p>
            </p:txBody>
          </p:sp>
        </p:grpSp>
      </p:grpSp>
      <p:sp>
        <p:nvSpPr>
          <p:cNvPr id="86169" name="Rectangle 153"/>
          <p:cNvSpPr>
            <a:spLocks noGrp="1" noChangeArrowheads="1"/>
          </p:cNvSpPr>
          <p:nvPr>
            <p:ph type="ctrTitle" sz="quarter"/>
          </p:nvPr>
        </p:nvSpPr>
        <p:spPr>
          <a:xfrm>
            <a:off x="685800" y="1768475"/>
            <a:ext cx="7772400" cy="1736725"/>
          </a:xfrm>
        </p:spPr>
        <p:txBody>
          <a:bodyPr anchor="b" anchorCtr="1"/>
          <a:lstStyle>
            <a:lvl1pPr>
              <a:defRPr sz="5400"/>
            </a:lvl1pPr>
          </a:lstStyle>
          <a:p>
            <a:pPr lvl="0"/>
            <a:r>
              <a:rPr lang="en-GB" noProof="0" smtClean="0"/>
              <a:t>Click to edit Master title style</a:t>
            </a:r>
          </a:p>
        </p:txBody>
      </p:sp>
      <p:sp>
        <p:nvSpPr>
          <p:cNvPr id="86170" name="Rectangle 154"/>
          <p:cNvSpPr>
            <a:spLocks noGrp="1" noChangeArrowheads="1"/>
          </p:cNvSpPr>
          <p:nvPr>
            <p:ph type="subTitle" sz="quarter" idx="1"/>
          </p:nvPr>
        </p:nvSpPr>
        <p:spPr>
          <a:xfrm>
            <a:off x="1371600" y="3886200"/>
            <a:ext cx="6400800" cy="1752600"/>
          </a:xfrm>
        </p:spPr>
        <p:txBody>
          <a:bodyPr/>
          <a:lstStyle>
            <a:lvl1pPr marL="0" indent="0" algn="ctr">
              <a:buFont typeface="Arial" charset="0"/>
              <a:buNone/>
              <a:defRPr/>
            </a:lvl1pPr>
          </a:lstStyle>
          <a:p>
            <a:pPr lvl="0"/>
            <a:r>
              <a:rPr lang="en-GB" noProof="0" smtClean="0"/>
              <a:t>Click to edit Master subtitle style</a:t>
            </a:r>
          </a:p>
        </p:txBody>
      </p:sp>
      <p:sp>
        <p:nvSpPr>
          <p:cNvPr id="155" name="Rectangle 155"/>
          <p:cNvSpPr>
            <a:spLocks noGrp="1" noChangeArrowheads="1"/>
          </p:cNvSpPr>
          <p:nvPr>
            <p:ph type="dt" sz="quarter" idx="10"/>
          </p:nvPr>
        </p:nvSpPr>
        <p:spPr>
          <a:xfrm>
            <a:off x="304800" y="6248400"/>
            <a:ext cx="2286000" cy="457200"/>
          </a:xfrm>
        </p:spPr>
        <p:txBody>
          <a:bodyPr/>
          <a:lstStyle>
            <a:lvl1pPr>
              <a:defRPr>
                <a:effectLst>
                  <a:outerShdw blurRad="38100" dist="38100" dir="2700000" algn="tl">
                    <a:srgbClr val="000000"/>
                  </a:outerShdw>
                </a:effectLst>
                <a:latin typeface="+mn-lt"/>
              </a:defRPr>
            </a:lvl1pPr>
          </a:lstStyle>
          <a:p>
            <a:pPr>
              <a:defRPr/>
            </a:pPr>
            <a:endParaRPr lang="en-GB"/>
          </a:p>
        </p:txBody>
      </p:sp>
      <p:sp>
        <p:nvSpPr>
          <p:cNvPr id="156" name="Rectangle 156"/>
          <p:cNvSpPr>
            <a:spLocks noGrp="1" noChangeArrowheads="1"/>
          </p:cNvSpPr>
          <p:nvPr>
            <p:ph type="ftr" sz="quarter" idx="11"/>
          </p:nvPr>
        </p:nvSpPr>
        <p:spPr>
          <a:xfrm>
            <a:off x="3124200" y="6248400"/>
            <a:ext cx="2895600" cy="457200"/>
          </a:xfrm>
        </p:spPr>
        <p:txBody>
          <a:bodyPr/>
          <a:lstStyle>
            <a:lvl1pPr>
              <a:defRPr>
                <a:effectLst>
                  <a:outerShdw blurRad="38100" dist="38100" dir="2700000" algn="tl">
                    <a:srgbClr val="000000"/>
                  </a:outerShdw>
                </a:effectLst>
                <a:latin typeface="+mn-lt"/>
              </a:defRPr>
            </a:lvl1pPr>
          </a:lstStyle>
          <a:p>
            <a:pPr>
              <a:defRPr/>
            </a:pPr>
            <a:endParaRPr lang="en-GB"/>
          </a:p>
        </p:txBody>
      </p:sp>
      <p:sp>
        <p:nvSpPr>
          <p:cNvPr id="157" name="Rectangle 157"/>
          <p:cNvSpPr>
            <a:spLocks noGrp="1" noChangeArrowheads="1"/>
          </p:cNvSpPr>
          <p:nvPr>
            <p:ph type="sldNum" sz="quarter" idx="12"/>
          </p:nvPr>
        </p:nvSpPr>
        <p:spPr>
          <a:xfrm>
            <a:off x="6553200" y="6248400"/>
            <a:ext cx="2286000" cy="457200"/>
          </a:xfrm>
        </p:spPr>
        <p:txBody>
          <a:bodyPr/>
          <a:lstStyle>
            <a:lvl1pPr>
              <a:defRPr>
                <a:effectLst>
                  <a:outerShdw blurRad="38100" dist="38100" dir="2700000" algn="tl">
                    <a:srgbClr val="000000"/>
                  </a:outerShdw>
                </a:effectLst>
                <a:latin typeface="+mn-lt"/>
              </a:defRPr>
            </a:lvl1pPr>
          </a:lstStyle>
          <a:p>
            <a:pPr>
              <a:defRPr/>
            </a:pPr>
            <a:fld id="{F919785A-2F85-41A0-89A1-04898DFD1904}" type="slidenum">
              <a:rPr lang="en-GB"/>
              <a:pPr>
                <a:defRPr/>
              </a:pPr>
              <a:t>‹#›</a:t>
            </a:fld>
            <a:endParaRPr lang="en-GB"/>
          </a:p>
        </p:txBody>
      </p:sp>
    </p:spTree>
    <p:extLst>
      <p:ext uri="{BB962C8B-B14F-4D97-AF65-F5344CB8AC3E}">
        <p14:creationId xmlns:p14="http://schemas.microsoft.com/office/powerpoint/2010/main" val="4294650602"/>
      </p:ext>
    </p:extLst>
  </p:cSld>
  <p:clrMapOvr>
    <a:masterClrMapping/>
  </p:clrMapOvr>
  <p:transition xmlns:p14="http://schemas.microsoft.com/office/powerpoint/2010/mai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54"/>
          <p:cNvSpPr>
            <a:spLocks noGrp="1" noChangeArrowheads="1"/>
          </p:cNvSpPr>
          <p:nvPr>
            <p:ph type="dt" sz="half" idx="10"/>
          </p:nvPr>
        </p:nvSpPr>
        <p:spPr>
          <a:ln/>
        </p:spPr>
        <p:txBody>
          <a:bodyPr/>
          <a:lstStyle>
            <a:lvl1pPr>
              <a:defRPr/>
            </a:lvl1pPr>
          </a:lstStyle>
          <a:p>
            <a:pPr>
              <a:defRPr/>
            </a:pPr>
            <a:endParaRPr lang="en-GB"/>
          </a:p>
        </p:txBody>
      </p:sp>
      <p:sp>
        <p:nvSpPr>
          <p:cNvPr id="5" name="Rectangle 155"/>
          <p:cNvSpPr>
            <a:spLocks noGrp="1" noChangeArrowheads="1"/>
          </p:cNvSpPr>
          <p:nvPr>
            <p:ph type="ftr" sz="quarter" idx="11"/>
          </p:nvPr>
        </p:nvSpPr>
        <p:spPr>
          <a:ln/>
        </p:spPr>
        <p:txBody>
          <a:bodyPr/>
          <a:lstStyle>
            <a:lvl1pPr>
              <a:defRPr/>
            </a:lvl1pPr>
          </a:lstStyle>
          <a:p>
            <a:pPr>
              <a:defRPr/>
            </a:pPr>
            <a:endParaRPr lang="en-GB"/>
          </a:p>
        </p:txBody>
      </p:sp>
      <p:sp>
        <p:nvSpPr>
          <p:cNvPr id="6" name="Rectangle 156"/>
          <p:cNvSpPr>
            <a:spLocks noGrp="1" noChangeArrowheads="1"/>
          </p:cNvSpPr>
          <p:nvPr>
            <p:ph type="sldNum" sz="quarter" idx="12"/>
          </p:nvPr>
        </p:nvSpPr>
        <p:spPr>
          <a:ln/>
        </p:spPr>
        <p:txBody>
          <a:bodyPr/>
          <a:lstStyle>
            <a:lvl1pPr>
              <a:defRPr/>
            </a:lvl1pPr>
          </a:lstStyle>
          <a:p>
            <a:pPr>
              <a:defRPr/>
            </a:pPr>
            <a:fld id="{16512493-A22B-4EA1-9D96-6A6CB788BA14}" type="slidenum">
              <a:rPr lang="en-GB"/>
              <a:pPr>
                <a:defRPr/>
              </a:pPr>
              <a:t>‹#›</a:t>
            </a:fld>
            <a:endParaRPr lang="en-GB"/>
          </a:p>
        </p:txBody>
      </p:sp>
    </p:spTree>
    <p:extLst>
      <p:ext uri="{BB962C8B-B14F-4D97-AF65-F5344CB8AC3E}">
        <p14:creationId xmlns:p14="http://schemas.microsoft.com/office/powerpoint/2010/main" val="4127502223"/>
      </p:ext>
    </p:extLst>
  </p:cSld>
  <p:clrMapOvr>
    <a:masterClrMapping/>
  </p:clrMapOvr>
  <p:transition xmlns:p14="http://schemas.microsoft.com/office/powerpoint/2010/mai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54"/>
          <p:cNvSpPr>
            <a:spLocks noGrp="1" noChangeArrowheads="1"/>
          </p:cNvSpPr>
          <p:nvPr>
            <p:ph type="dt" sz="half" idx="10"/>
          </p:nvPr>
        </p:nvSpPr>
        <p:spPr>
          <a:ln/>
        </p:spPr>
        <p:txBody>
          <a:bodyPr/>
          <a:lstStyle>
            <a:lvl1pPr>
              <a:defRPr/>
            </a:lvl1pPr>
          </a:lstStyle>
          <a:p>
            <a:pPr>
              <a:defRPr/>
            </a:pPr>
            <a:endParaRPr lang="en-GB"/>
          </a:p>
        </p:txBody>
      </p:sp>
      <p:sp>
        <p:nvSpPr>
          <p:cNvPr id="5" name="Rectangle 155"/>
          <p:cNvSpPr>
            <a:spLocks noGrp="1" noChangeArrowheads="1"/>
          </p:cNvSpPr>
          <p:nvPr>
            <p:ph type="ftr" sz="quarter" idx="11"/>
          </p:nvPr>
        </p:nvSpPr>
        <p:spPr>
          <a:ln/>
        </p:spPr>
        <p:txBody>
          <a:bodyPr/>
          <a:lstStyle>
            <a:lvl1pPr>
              <a:defRPr/>
            </a:lvl1pPr>
          </a:lstStyle>
          <a:p>
            <a:pPr>
              <a:defRPr/>
            </a:pPr>
            <a:endParaRPr lang="en-GB"/>
          </a:p>
        </p:txBody>
      </p:sp>
      <p:sp>
        <p:nvSpPr>
          <p:cNvPr id="6" name="Rectangle 156"/>
          <p:cNvSpPr>
            <a:spLocks noGrp="1" noChangeArrowheads="1"/>
          </p:cNvSpPr>
          <p:nvPr>
            <p:ph type="sldNum" sz="quarter" idx="12"/>
          </p:nvPr>
        </p:nvSpPr>
        <p:spPr>
          <a:ln/>
        </p:spPr>
        <p:txBody>
          <a:bodyPr/>
          <a:lstStyle>
            <a:lvl1pPr>
              <a:defRPr/>
            </a:lvl1pPr>
          </a:lstStyle>
          <a:p>
            <a:pPr>
              <a:defRPr/>
            </a:pPr>
            <a:fld id="{126CD3EC-4590-4BA8-8C63-24C237B12496}" type="slidenum">
              <a:rPr lang="en-GB"/>
              <a:pPr>
                <a:defRPr/>
              </a:pPr>
              <a:t>‹#›</a:t>
            </a:fld>
            <a:endParaRPr lang="en-GB"/>
          </a:p>
        </p:txBody>
      </p:sp>
    </p:spTree>
    <p:extLst>
      <p:ext uri="{BB962C8B-B14F-4D97-AF65-F5344CB8AC3E}">
        <p14:creationId xmlns:p14="http://schemas.microsoft.com/office/powerpoint/2010/main" val="458568048"/>
      </p:ext>
    </p:extLst>
  </p:cSld>
  <p:clrMapOvr>
    <a:masterClrMapping/>
  </p:clrMapOvr>
  <p:transition xmlns:p14="http://schemas.microsoft.com/office/powerpoint/2010/main"/>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1143000"/>
          </a:xfrm>
        </p:spPr>
        <p:txBody>
          <a:bodyPr/>
          <a:lstStyle/>
          <a:p>
            <a:r>
              <a:rPr lang="en-US" smtClean="0"/>
              <a:t>Click to edit Master title style</a:t>
            </a:r>
            <a:endParaRPr lang="en-GB"/>
          </a:p>
        </p:txBody>
      </p:sp>
      <p:sp>
        <p:nvSpPr>
          <p:cNvPr id="3" name="Content Placeholder 2"/>
          <p:cNvSpPr>
            <a:spLocks noGrp="1"/>
          </p:cNvSpPr>
          <p:nvPr>
            <p:ph sz="quarter" idx="1"/>
          </p:nvPr>
        </p:nvSpPr>
        <p:spPr>
          <a:xfrm>
            <a:off x="301625" y="1600200"/>
            <a:ext cx="4194175" cy="2173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301625" y="3925888"/>
            <a:ext cx="4194175" cy="2173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half" idx="3"/>
          </p:nvPr>
        </p:nvSpPr>
        <p:spPr>
          <a:xfrm>
            <a:off x="4648200" y="1600200"/>
            <a:ext cx="4194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154"/>
          <p:cNvSpPr>
            <a:spLocks noGrp="1" noChangeArrowheads="1"/>
          </p:cNvSpPr>
          <p:nvPr>
            <p:ph type="dt" sz="half" idx="10"/>
          </p:nvPr>
        </p:nvSpPr>
        <p:spPr>
          <a:ln/>
        </p:spPr>
        <p:txBody>
          <a:bodyPr/>
          <a:lstStyle>
            <a:lvl1pPr>
              <a:defRPr/>
            </a:lvl1pPr>
          </a:lstStyle>
          <a:p>
            <a:pPr>
              <a:defRPr/>
            </a:pPr>
            <a:endParaRPr lang="en-GB"/>
          </a:p>
        </p:txBody>
      </p:sp>
      <p:sp>
        <p:nvSpPr>
          <p:cNvPr id="7" name="Rectangle 155"/>
          <p:cNvSpPr>
            <a:spLocks noGrp="1" noChangeArrowheads="1"/>
          </p:cNvSpPr>
          <p:nvPr>
            <p:ph type="ftr" sz="quarter" idx="11"/>
          </p:nvPr>
        </p:nvSpPr>
        <p:spPr>
          <a:ln/>
        </p:spPr>
        <p:txBody>
          <a:bodyPr/>
          <a:lstStyle>
            <a:lvl1pPr>
              <a:defRPr/>
            </a:lvl1pPr>
          </a:lstStyle>
          <a:p>
            <a:pPr>
              <a:defRPr/>
            </a:pPr>
            <a:endParaRPr lang="en-GB"/>
          </a:p>
        </p:txBody>
      </p:sp>
      <p:sp>
        <p:nvSpPr>
          <p:cNvPr id="8" name="Rectangle 156"/>
          <p:cNvSpPr>
            <a:spLocks noGrp="1" noChangeArrowheads="1"/>
          </p:cNvSpPr>
          <p:nvPr>
            <p:ph type="sldNum" sz="quarter" idx="12"/>
          </p:nvPr>
        </p:nvSpPr>
        <p:spPr>
          <a:ln/>
        </p:spPr>
        <p:txBody>
          <a:bodyPr/>
          <a:lstStyle>
            <a:lvl1pPr>
              <a:defRPr/>
            </a:lvl1pPr>
          </a:lstStyle>
          <a:p>
            <a:pPr>
              <a:defRPr/>
            </a:pPr>
            <a:fld id="{BD34A112-4C98-458D-B188-C47FC1B108E8}" type="slidenum">
              <a:rPr lang="en-GB"/>
              <a:pPr>
                <a:defRPr/>
              </a:pPr>
              <a:t>‹#›</a:t>
            </a:fld>
            <a:endParaRPr lang="en-GB"/>
          </a:p>
        </p:txBody>
      </p:sp>
    </p:spTree>
    <p:extLst>
      <p:ext uri="{BB962C8B-B14F-4D97-AF65-F5344CB8AC3E}">
        <p14:creationId xmlns:p14="http://schemas.microsoft.com/office/powerpoint/2010/main" val="3640350696"/>
      </p:ext>
    </p:extLst>
  </p:cSld>
  <p:clrMapOvr>
    <a:masterClrMapping/>
  </p:clrMapOvr>
  <p:transition xmlns:p14="http://schemas.microsoft.com/office/powerpoint/2010/mai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301625" y="1600200"/>
            <a:ext cx="4194175" cy="44989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quarter" idx="2"/>
          </p:nvPr>
        </p:nvSpPr>
        <p:spPr>
          <a:xfrm>
            <a:off x="4648200" y="1600200"/>
            <a:ext cx="4194175" cy="2173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Content Placeholder 4"/>
          <p:cNvSpPr>
            <a:spLocks noGrp="1"/>
          </p:cNvSpPr>
          <p:nvPr>
            <p:ph sz="quarter" idx="3"/>
          </p:nvPr>
        </p:nvSpPr>
        <p:spPr>
          <a:xfrm>
            <a:off x="4648200" y="3925888"/>
            <a:ext cx="4194175" cy="2173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154"/>
          <p:cNvSpPr>
            <a:spLocks noGrp="1" noChangeArrowheads="1"/>
          </p:cNvSpPr>
          <p:nvPr>
            <p:ph type="dt" sz="half" idx="10"/>
          </p:nvPr>
        </p:nvSpPr>
        <p:spPr>
          <a:ln/>
        </p:spPr>
        <p:txBody>
          <a:bodyPr/>
          <a:lstStyle>
            <a:lvl1pPr>
              <a:defRPr/>
            </a:lvl1pPr>
          </a:lstStyle>
          <a:p>
            <a:pPr>
              <a:defRPr/>
            </a:pPr>
            <a:endParaRPr lang="en-GB"/>
          </a:p>
        </p:txBody>
      </p:sp>
      <p:sp>
        <p:nvSpPr>
          <p:cNvPr id="7" name="Rectangle 155"/>
          <p:cNvSpPr>
            <a:spLocks noGrp="1" noChangeArrowheads="1"/>
          </p:cNvSpPr>
          <p:nvPr>
            <p:ph type="ftr" sz="quarter" idx="11"/>
          </p:nvPr>
        </p:nvSpPr>
        <p:spPr>
          <a:ln/>
        </p:spPr>
        <p:txBody>
          <a:bodyPr/>
          <a:lstStyle>
            <a:lvl1pPr>
              <a:defRPr/>
            </a:lvl1pPr>
          </a:lstStyle>
          <a:p>
            <a:pPr>
              <a:defRPr/>
            </a:pPr>
            <a:endParaRPr lang="en-GB"/>
          </a:p>
        </p:txBody>
      </p:sp>
      <p:sp>
        <p:nvSpPr>
          <p:cNvPr id="8" name="Rectangle 156"/>
          <p:cNvSpPr>
            <a:spLocks noGrp="1" noChangeArrowheads="1"/>
          </p:cNvSpPr>
          <p:nvPr>
            <p:ph type="sldNum" sz="quarter" idx="12"/>
          </p:nvPr>
        </p:nvSpPr>
        <p:spPr>
          <a:ln/>
        </p:spPr>
        <p:txBody>
          <a:bodyPr/>
          <a:lstStyle>
            <a:lvl1pPr>
              <a:defRPr/>
            </a:lvl1pPr>
          </a:lstStyle>
          <a:p>
            <a:pPr>
              <a:defRPr/>
            </a:pPr>
            <a:fld id="{AFCE8F52-FCD6-4DDA-B8A8-0DCA04255D80}" type="slidenum">
              <a:rPr lang="en-GB"/>
              <a:pPr>
                <a:defRPr/>
              </a:pPr>
              <a:t>‹#›</a:t>
            </a:fld>
            <a:endParaRPr lang="en-GB"/>
          </a:p>
        </p:txBody>
      </p:sp>
    </p:spTree>
    <p:extLst>
      <p:ext uri="{BB962C8B-B14F-4D97-AF65-F5344CB8AC3E}">
        <p14:creationId xmlns:p14="http://schemas.microsoft.com/office/powerpoint/2010/main" val="4014599152"/>
      </p:ext>
    </p:extLst>
  </p:cSld>
  <p:clrMapOvr>
    <a:masterClrMapping/>
  </p:clrMapOvr>
  <p:transition xmlns:p14="http://schemas.microsoft.com/office/powerpoint/2010/mai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328" y="228600"/>
            <a:ext cx="779438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1055077" y="1828800"/>
            <a:ext cx="3878874"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074628" y="1828800"/>
            <a:ext cx="3880338"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val="502110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54"/>
          <p:cNvSpPr>
            <a:spLocks noGrp="1" noChangeArrowheads="1"/>
          </p:cNvSpPr>
          <p:nvPr>
            <p:ph type="dt" sz="half" idx="10"/>
          </p:nvPr>
        </p:nvSpPr>
        <p:spPr>
          <a:ln/>
        </p:spPr>
        <p:txBody>
          <a:bodyPr/>
          <a:lstStyle>
            <a:lvl1pPr>
              <a:defRPr/>
            </a:lvl1pPr>
          </a:lstStyle>
          <a:p>
            <a:pPr>
              <a:defRPr/>
            </a:pPr>
            <a:endParaRPr lang="en-GB"/>
          </a:p>
        </p:txBody>
      </p:sp>
      <p:sp>
        <p:nvSpPr>
          <p:cNvPr id="5" name="Rectangle 155"/>
          <p:cNvSpPr>
            <a:spLocks noGrp="1" noChangeArrowheads="1"/>
          </p:cNvSpPr>
          <p:nvPr>
            <p:ph type="ftr" sz="quarter" idx="11"/>
          </p:nvPr>
        </p:nvSpPr>
        <p:spPr>
          <a:ln/>
        </p:spPr>
        <p:txBody>
          <a:bodyPr/>
          <a:lstStyle>
            <a:lvl1pPr>
              <a:defRPr/>
            </a:lvl1pPr>
          </a:lstStyle>
          <a:p>
            <a:pPr>
              <a:defRPr/>
            </a:pPr>
            <a:endParaRPr lang="en-GB"/>
          </a:p>
        </p:txBody>
      </p:sp>
      <p:sp>
        <p:nvSpPr>
          <p:cNvPr id="6" name="Rectangle 156"/>
          <p:cNvSpPr>
            <a:spLocks noGrp="1" noChangeArrowheads="1"/>
          </p:cNvSpPr>
          <p:nvPr>
            <p:ph type="sldNum" sz="quarter" idx="12"/>
          </p:nvPr>
        </p:nvSpPr>
        <p:spPr>
          <a:ln/>
        </p:spPr>
        <p:txBody>
          <a:bodyPr/>
          <a:lstStyle>
            <a:lvl1pPr>
              <a:defRPr/>
            </a:lvl1pPr>
          </a:lstStyle>
          <a:p>
            <a:pPr>
              <a:defRPr/>
            </a:pPr>
            <a:fld id="{A3233654-7D12-4773-8B22-B6B2D4751F55}" type="slidenum">
              <a:rPr lang="en-GB"/>
              <a:pPr>
                <a:defRPr/>
              </a:pPr>
              <a:t>‹#›</a:t>
            </a:fld>
            <a:endParaRPr lang="en-GB"/>
          </a:p>
        </p:txBody>
      </p:sp>
    </p:spTree>
    <p:extLst>
      <p:ext uri="{BB962C8B-B14F-4D97-AF65-F5344CB8AC3E}">
        <p14:creationId xmlns:p14="http://schemas.microsoft.com/office/powerpoint/2010/main" val="222661981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54"/>
          <p:cNvSpPr>
            <a:spLocks noGrp="1" noChangeArrowheads="1"/>
          </p:cNvSpPr>
          <p:nvPr>
            <p:ph type="dt" sz="half" idx="10"/>
          </p:nvPr>
        </p:nvSpPr>
        <p:spPr>
          <a:ln/>
        </p:spPr>
        <p:txBody>
          <a:bodyPr/>
          <a:lstStyle>
            <a:lvl1pPr>
              <a:defRPr/>
            </a:lvl1pPr>
          </a:lstStyle>
          <a:p>
            <a:pPr>
              <a:defRPr/>
            </a:pPr>
            <a:endParaRPr lang="en-GB"/>
          </a:p>
        </p:txBody>
      </p:sp>
      <p:sp>
        <p:nvSpPr>
          <p:cNvPr id="5" name="Rectangle 155"/>
          <p:cNvSpPr>
            <a:spLocks noGrp="1" noChangeArrowheads="1"/>
          </p:cNvSpPr>
          <p:nvPr>
            <p:ph type="ftr" sz="quarter" idx="11"/>
          </p:nvPr>
        </p:nvSpPr>
        <p:spPr>
          <a:ln/>
        </p:spPr>
        <p:txBody>
          <a:bodyPr/>
          <a:lstStyle>
            <a:lvl1pPr>
              <a:defRPr/>
            </a:lvl1pPr>
          </a:lstStyle>
          <a:p>
            <a:pPr>
              <a:defRPr/>
            </a:pPr>
            <a:endParaRPr lang="en-GB"/>
          </a:p>
        </p:txBody>
      </p:sp>
      <p:sp>
        <p:nvSpPr>
          <p:cNvPr id="6" name="Rectangle 156"/>
          <p:cNvSpPr>
            <a:spLocks noGrp="1" noChangeArrowheads="1"/>
          </p:cNvSpPr>
          <p:nvPr>
            <p:ph type="sldNum" sz="quarter" idx="12"/>
          </p:nvPr>
        </p:nvSpPr>
        <p:spPr>
          <a:ln/>
        </p:spPr>
        <p:txBody>
          <a:bodyPr/>
          <a:lstStyle>
            <a:lvl1pPr>
              <a:defRPr/>
            </a:lvl1pPr>
          </a:lstStyle>
          <a:p>
            <a:pPr>
              <a:defRPr/>
            </a:pPr>
            <a:fld id="{4131737F-3A87-4CED-AE2A-C25D40C08F48}" type="slidenum">
              <a:rPr lang="en-GB"/>
              <a:pPr>
                <a:defRPr/>
              </a:pPr>
              <a:t>‹#›</a:t>
            </a:fld>
            <a:endParaRPr lang="en-GB"/>
          </a:p>
        </p:txBody>
      </p:sp>
    </p:spTree>
    <p:extLst>
      <p:ext uri="{BB962C8B-B14F-4D97-AF65-F5344CB8AC3E}">
        <p14:creationId xmlns:p14="http://schemas.microsoft.com/office/powerpoint/2010/main" val="3321543967"/>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01625"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54"/>
          <p:cNvSpPr>
            <a:spLocks noGrp="1" noChangeArrowheads="1"/>
          </p:cNvSpPr>
          <p:nvPr>
            <p:ph type="dt" sz="half" idx="10"/>
          </p:nvPr>
        </p:nvSpPr>
        <p:spPr>
          <a:ln/>
        </p:spPr>
        <p:txBody>
          <a:bodyPr/>
          <a:lstStyle>
            <a:lvl1pPr>
              <a:defRPr/>
            </a:lvl1pPr>
          </a:lstStyle>
          <a:p>
            <a:pPr>
              <a:defRPr/>
            </a:pPr>
            <a:endParaRPr lang="en-GB"/>
          </a:p>
        </p:txBody>
      </p:sp>
      <p:sp>
        <p:nvSpPr>
          <p:cNvPr id="6" name="Rectangle 155"/>
          <p:cNvSpPr>
            <a:spLocks noGrp="1" noChangeArrowheads="1"/>
          </p:cNvSpPr>
          <p:nvPr>
            <p:ph type="ftr" sz="quarter" idx="11"/>
          </p:nvPr>
        </p:nvSpPr>
        <p:spPr>
          <a:ln/>
        </p:spPr>
        <p:txBody>
          <a:bodyPr/>
          <a:lstStyle>
            <a:lvl1pPr>
              <a:defRPr/>
            </a:lvl1pPr>
          </a:lstStyle>
          <a:p>
            <a:pPr>
              <a:defRPr/>
            </a:pPr>
            <a:endParaRPr lang="en-GB"/>
          </a:p>
        </p:txBody>
      </p:sp>
      <p:sp>
        <p:nvSpPr>
          <p:cNvPr id="7" name="Rectangle 156"/>
          <p:cNvSpPr>
            <a:spLocks noGrp="1" noChangeArrowheads="1"/>
          </p:cNvSpPr>
          <p:nvPr>
            <p:ph type="sldNum" sz="quarter" idx="12"/>
          </p:nvPr>
        </p:nvSpPr>
        <p:spPr>
          <a:ln/>
        </p:spPr>
        <p:txBody>
          <a:bodyPr/>
          <a:lstStyle>
            <a:lvl1pPr>
              <a:defRPr/>
            </a:lvl1pPr>
          </a:lstStyle>
          <a:p>
            <a:pPr>
              <a:defRPr/>
            </a:pPr>
            <a:fld id="{E224ADB7-018F-4D26-B865-F557CB621CC0}" type="slidenum">
              <a:rPr lang="en-GB"/>
              <a:pPr>
                <a:defRPr/>
              </a:pPr>
              <a:t>‹#›</a:t>
            </a:fld>
            <a:endParaRPr lang="en-GB"/>
          </a:p>
        </p:txBody>
      </p:sp>
    </p:spTree>
    <p:extLst>
      <p:ext uri="{BB962C8B-B14F-4D97-AF65-F5344CB8AC3E}">
        <p14:creationId xmlns:p14="http://schemas.microsoft.com/office/powerpoint/2010/main" val="1413982521"/>
      </p:ext>
    </p:extLst>
  </p:cSld>
  <p:clrMapOvr>
    <a:masterClrMapping/>
  </p:clrMapOvr>
  <p:transition xmlns:p14="http://schemas.microsoft.com/office/powerpoint/2010/mai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154"/>
          <p:cNvSpPr>
            <a:spLocks noGrp="1" noChangeArrowheads="1"/>
          </p:cNvSpPr>
          <p:nvPr>
            <p:ph type="dt" sz="half" idx="10"/>
          </p:nvPr>
        </p:nvSpPr>
        <p:spPr>
          <a:ln/>
        </p:spPr>
        <p:txBody>
          <a:bodyPr/>
          <a:lstStyle>
            <a:lvl1pPr>
              <a:defRPr/>
            </a:lvl1pPr>
          </a:lstStyle>
          <a:p>
            <a:pPr>
              <a:defRPr/>
            </a:pPr>
            <a:endParaRPr lang="en-GB"/>
          </a:p>
        </p:txBody>
      </p:sp>
      <p:sp>
        <p:nvSpPr>
          <p:cNvPr id="8" name="Rectangle 155"/>
          <p:cNvSpPr>
            <a:spLocks noGrp="1" noChangeArrowheads="1"/>
          </p:cNvSpPr>
          <p:nvPr>
            <p:ph type="ftr" sz="quarter" idx="11"/>
          </p:nvPr>
        </p:nvSpPr>
        <p:spPr>
          <a:ln/>
        </p:spPr>
        <p:txBody>
          <a:bodyPr/>
          <a:lstStyle>
            <a:lvl1pPr>
              <a:defRPr/>
            </a:lvl1pPr>
          </a:lstStyle>
          <a:p>
            <a:pPr>
              <a:defRPr/>
            </a:pPr>
            <a:endParaRPr lang="en-GB"/>
          </a:p>
        </p:txBody>
      </p:sp>
      <p:sp>
        <p:nvSpPr>
          <p:cNvPr id="9" name="Rectangle 156"/>
          <p:cNvSpPr>
            <a:spLocks noGrp="1" noChangeArrowheads="1"/>
          </p:cNvSpPr>
          <p:nvPr>
            <p:ph type="sldNum" sz="quarter" idx="12"/>
          </p:nvPr>
        </p:nvSpPr>
        <p:spPr>
          <a:ln/>
        </p:spPr>
        <p:txBody>
          <a:bodyPr/>
          <a:lstStyle>
            <a:lvl1pPr>
              <a:defRPr/>
            </a:lvl1pPr>
          </a:lstStyle>
          <a:p>
            <a:pPr>
              <a:defRPr/>
            </a:pPr>
            <a:fld id="{A70DE118-3393-4F5B-9ECB-C0C1C8DFE61A}" type="slidenum">
              <a:rPr lang="en-GB"/>
              <a:pPr>
                <a:defRPr/>
              </a:pPr>
              <a:t>‹#›</a:t>
            </a:fld>
            <a:endParaRPr lang="en-GB"/>
          </a:p>
        </p:txBody>
      </p:sp>
    </p:spTree>
    <p:extLst>
      <p:ext uri="{BB962C8B-B14F-4D97-AF65-F5344CB8AC3E}">
        <p14:creationId xmlns:p14="http://schemas.microsoft.com/office/powerpoint/2010/main" val="1376995120"/>
      </p:ext>
    </p:extLst>
  </p:cSld>
  <p:clrMapOvr>
    <a:masterClrMapping/>
  </p:clrMapOvr>
  <p:transition xmlns:p14="http://schemas.microsoft.com/office/powerpoint/2010/mai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154"/>
          <p:cNvSpPr>
            <a:spLocks noGrp="1" noChangeArrowheads="1"/>
          </p:cNvSpPr>
          <p:nvPr>
            <p:ph type="dt" sz="half" idx="10"/>
          </p:nvPr>
        </p:nvSpPr>
        <p:spPr>
          <a:ln/>
        </p:spPr>
        <p:txBody>
          <a:bodyPr/>
          <a:lstStyle>
            <a:lvl1pPr>
              <a:defRPr/>
            </a:lvl1pPr>
          </a:lstStyle>
          <a:p>
            <a:pPr>
              <a:defRPr/>
            </a:pPr>
            <a:endParaRPr lang="en-GB"/>
          </a:p>
        </p:txBody>
      </p:sp>
      <p:sp>
        <p:nvSpPr>
          <p:cNvPr id="4" name="Rectangle 155"/>
          <p:cNvSpPr>
            <a:spLocks noGrp="1" noChangeArrowheads="1"/>
          </p:cNvSpPr>
          <p:nvPr>
            <p:ph type="ftr" sz="quarter" idx="11"/>
          </p:nvPr>
        </p:nvSpPr>
        <p:spPr>
          <a:ln/>
        </p:spPr>
        <p:txBody>
          <a:bodyPr/>
          <a:lstStyle>
            <a:lvl1pPr>
              <a:defRPr/>
            </a:lvl1pPr>
          </a:lstStyle>
          <a:p>
            <a:pPr>
              <a:defRPr/>
            </a:pPr>
            <a:endParaRPr lang="en-GB"/>
          </a:p>
        </p:txBody>
      </p:sp>
      <p:sp>
        <p:nvSpPr>
          <p:cNvPr id="5" name="Rectangle 156"/>
          <p:cNvSpPr>
            <a:spLocks noGrp="1" noChangeArrowheads="1"/>
          </p:cNvSpPr>
          <p:nvPr>
            <p:ph type="sldNum" sz="quarter" idx="12"/>
          </p:nvPr>
        </p:nvSpPr>
        <p:spPr>
          <a:ln/>
        </p:spPr>
        <p:txBody>
          <a:bodyPr/>
          <a:lstStyle>
            <a:lvl1pPr>
              <a:defRPr/>
            </a:lvl1pPr>
          </a:lstStyle>
          <a:p>
            <a:pPr>
              <a:defRPr/>
            </a:pPr>
            <a:fld id="{1A287D3D-1893-4EA3-8FCF-4188F60A31A1}" type="slidenum">
              <a:rPr lang="en-GB"/>
              <a:pPr>
                <a:defRPr/>
              </a:pPr>
              <a:t>‹#›</a:t>
            </a:fld>
            <a:endParaRPr lang="en-GB"/>
          </a:p>
        </p:txBody>
      </p:sp>
    </p:spTree>
    <p:extLst>
      <p:ext uri="{BB962C8B-B14F-4D97-AF65-F5344CB8AC3E}">
        <p14:creationId xmlns:p14="http://schemas.microsoft.com/office/powerpoint/2010/main" val="489432977"/>
      </p:ext>
    </p:extLst>
  </p:cSld>
  <p:clrMapOvr>
    <a:masterClrMapping/>
  </p:clrMapOvr>
  <p:transition xmlns:p14="http://schemas.microsoft.com/office/powerpoint/2010/mai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54"/>
          <p:cNvSpPr>
            <a:spLocks noGrp="1" noChangeArrowheads="1"/>
          </p:cNvSpPr>
          <p:nvPr>
            <p:ph type="dt" sz="half" idx="10"/>
          </p:nvPr>
        </p:nvSpPr>
        <p:spPr>
          <a:ln/>
        </p:spPr>
        <p:txBody>
          <a:bodyPr/>
          <a:lstStyle>
            <a:lvl1pPr>
              <a:defRPr/>
            </a:lvl1pPr>
          </a:lstStyle>
          <a:p>
            <a:pPr>
              <a:defRPr/>
            </a:pPr>
            <a:endParaRPr lang="en-GB"/>
          </a:p>
        </p:txBody>
      </p:sp>
      <p:sp>
        <p:nvSpPr>
          <p:cNvPr id="3" name="Rectangle 155"/>
          <p:cNvSpPr>
            <a:spLocks noGrp="1" noChangeArrowheads="1"/>
          </p:cNvSpPr>
          <p:nvPr>
            <p:ph type="ftr" sz="quarter" idx="11"/>
          </p:nvPr>
        </p:nvSpPr>
        <p:spPr>
          <a:ln/>
        </p:spPr>
        <p:txBody>
          <a:bodyPr/>
          <a:lstStyle>
            <a:lvl1pPr>
              <a:defRPr/>
            </a:lvl1pPr>
          </a:lstStyle>
          <a:p>
            <a:pPr>
              <a:defRPr/>
            </a:pPr>
            <a:endParaRPr lang="en-GB"/>
          </a:p>
        </p:txBody>
      </p:sp>
      <p:sp>
        <p:nvSpPr>
          <p:cNvPr id="4" name="Rectangle 156"/>
          <p:cNvSpPr>
            <a:spLocks noGrp="1" noChangeArrowheads="1"/>
          </p:cNvSpPr>
          <p:nvPr>
            <p:ph type="sldNum" sz="quarter" idx="12"/>
          </p:nvPr>
        </p:nvSpPr>
        <p:spPr>
          <a:ln/>
        </p:spPr>
        <p:txBody>
          <a:bodyPr/>
          <a:lstStyle>
            <a:lvl1pPr>
              <a:defRPr/>
            </a:lvl1pPr>
          </a:lstStyle>
          <a:p>
            <a:pPr>
              <a:defRPr/>
            </a:pPr>
            <a:fld id="{59CD3F17-CC74-46B4-9262-FA19EC612F27}" type="slidenum">
              <a:rPr lang="en-GB"/>
              <a:pPr>
                <a:defRPr/>
              </a:pPr>
              <a:t>‹#›</a:t>
            </a:fld>
            <a:endParaRPr lang="en-GB"/>
          </a:p>
        </p:txBody>
      </p:sp>
    </p:spTree>
    <p:extLst>
      <p:ext uri="{BB962C8B-B14F-4D97-AF65-F5344CB8AC3E}">
        <p14:creationId xmlns:p14="http://schemas.microsoft.com/office/powerpoint/2010/main" val="3736922891"/>
      </p:ext>
    </p:extLst>
  </p:cSld>
  <p:clrMapOvr>
    <a:masterClrMapping/>
  </p:clrMapOvr>
  <p:transition xmlns:p14="http://schemas.microsoft.com/office/powerpoint/2010/mai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54"/>
          <p:cNvSpPr>
            <a:spLocks noGrp="1" noChangeArrowheads="1"/>
          </p:cNvSpPr>
          <p:nvPr>
            <p:ph type="dt" sz="half" idx="10"/>
          </p:nvPr>
        </p:nvSpPr>
        <p:spPr>
          <a:ln/>
        </p:spPr>
        <p:txBody>
          <a:bodyPr/>
          <a:lstStyle>
            <a:lvl1pPr>
              <a:defRPr/>
            </a:lvl1pPr>
          </a:lstStyle>
          <a:p>
            <a:pPr>
              <a:defRPr/>
            </a:pPr>
            <a:endParaRPr lang="en-GB"/>
          </a:p>
        </p:txBody>
      </p:sp>
      <p:sp>
        <p:nvSpPr>
          <p:cNvPr id="6" name="Rectangle 155"/>
          <p:cNvSpPr>
            <a:spLocks noGrp="1" noChangeArrowheads="1"/>
          </p:cNvSpPr>
          <p:nvPr>
            <p:ph type="ftr" sz="quarter" idx="11"/>
          </p:nvPr>
        </p:nvSpPr>
        <p:spPr>
          <a:ln/>
        </p:spPr>
        <p:txBody>
          <a:bodyPr/>
          <a:lstStyle>
            <a:lvl1pPr>
              <a:defRPr/>
            </a:lvl1pPr>
          </a:lstStyle>
          <a:p>
            <a:pPr>
              <a:defRPr/>
            </a:pPr>
            <a:endParaRPr lang="en-GB"/>
          </a:p>
        </p:txBody>
      </p:sp>
      <p:sp>
        <p:nvSpPr>
          <p:cNvPr id="7" name="Rectangle 156"/>
          <p:cNvSpPr>
            <a:spLocks noGrp="1" noChangeArrowheads="1"/>
          </p:cNvSpPr>
          <p:nvPr>
            <p:ph type="sldNum" sz="quarter" idx="12"/>
          </p:nvPr>
        </p:nvSpPr>
        <p:spPr>
          <a:ln/>
        </p:spPr>
        <p:txBody>
          <a:bodyPr/>
          <a:lstStyle>
            <a:lvl1pPr>
              <a:defRPr/>
            </a:lvl1pPr>
          </a:lstStyle>
          <a:p>
            <a:pPr>
              <a:defRPr/>
            </a:pPr>
            <a:fld id="{D33A3257-2213-4C30-9238-7BB91032A898}" type="slidenum">
              <a:rPr lang="en-GB"/>
              <a:pPr>
                <a:defRPr/>
              </a:pPr>
              <a:t>‹#›</a:t>
            </a:fld>
            <a:endParaRPr lang="en-GB"/>
          </a:p>
        </p:txBody>
      </p:sp>
    </p:spTree>
    <p:extLst>
      <p:ext uri="{BB962C8B-B14F-4D97-AF65-F5344CB8AC3E}">
        <p14:creationId xmlns:p14="http://schemas.microsoft.com/office/powerpoint/2010/main" val="2980205693"/>
      </p:ext>
    </p:extLst>
  </p:cSld>
  <p:clrMapOvr>
    <a:masterClrMapping/>
  </p:clrMapOvr>
  <p:transition xmlns:p14="http://schemas.microsoft.com/office/powerpoint/2010/mai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54"/>
          <p:cNvSpPr>
            <a:spLocks noGrp="1" noChangeArrowheads="1"/>
          </p:cNvSpPr>
          <p:nvPr>
            <p:ph type="dt" sz="half" idx="10"/>
          </p:nvPr>
        </p:nvSpPr>
        <p:spPr>
          <a:ln/>
        </p:spPr>
        <p:txBody>
          <a:bodyPr/>
          <a:lstStyle>
            <a:lvl1pPr>
              <a:defRPr/>
            </a:lvl1pPr>
          </a:lstStyle>
          <a:p>
            <a:pPr>
              <a:defRPr/>
            </a:pPr>
            <a:endParaRPr lang="en-GB"/>
          </a:p>
        </p:txBody>
      </p:sp>
      <p:sp>
        <p:nvSpPr>
          <p:cNvPr id="6" name="Rectangle 155"/>
          <p:cNvSpPr>
            <a:spLocks noGrp="1" noChangeArrowheads="1"/>
          </p:cNvSpPr>
          <p:nvPr>
            <p:ph type="ftr" sz="quarter" idx="11"/>
          </p:nvPr>
        </p:nvSpPr>
        <p:spPr>
          <a:ln/>
        </p:spPr>
        <p:txBody>
          <a:bodyPr/>
          <a:lstStyle>
            <a:lvl1pPr>
              <a:defRPr/>
            </a:lvl1pPr>
          </a:lstStyle>
          <a:p>
            <a:pPr>
              <a:defRPr/>
            </a:pPr>
            <a:endParaRPr lang="en-GB"/>
          </a:p>
        </p:txBody>
      </p:sp>
      <p:sp>
        <p:nvSpPr>
          <p:cNvPr id="7" name="Rectangle 156"/>
          <p:cNvSpPr>
            <a:spLocks noGrp="1" noChangeArrowheads="1"/>
          </p:cNvSpPr>
          <p:nvPr>
            <p:ph type="sldNum" sz="quarter" idx="12"/>
          </p:nvPr>
        </p:nvSpPr>
        <p:spPr>
          <a:ln/>
        </p:spPr>
        <p:txBody>
          <a:bodyPr/>
          <a:lstStyle>
            <a:lvl1pPr>
              <a:defRPr/>
            </a:lvl1pPr>
          </a:lstStyle>
          <a:p>
            <a:pPr>
              <a:defRPr/>
            </a:pPr>
            <a:fld id="{52747589-10A0-457B-A449-20DBDE0CECAE}" type="slidenum">
              <a:rPr lang="en-GB"/>
              <a:pPr>
                <a:defRPr/>
              </a:pPr>
              <a:t>‹#›</a:t>
            </a:fld>
            <a:endParaRPr lang="en-GB"/>
          </a:p>
        </p:txBody>
      </p:sp>
    </p:spTree>
    <p:extLst>
      <p:ext uri="{BB962C8B-B14F-4D97-AF65-F5344CB8AC3E}">
        <p14:creationId xmlns:p14="http://schemas.microsoft.com/office/powerpoint/2010/main" val="3433728808"/>
      </p:ext>
    </p:extLst>
  </p:cSld>
  <p:clrMapOvr>
    <a:masterClrMapping/>
  </p:clrMapOvr>
  <p:transition xmlns:p14="http://schemas.microsoft.com/office/powerpoint/2010/mai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90980"/>
                <a:invGamma/>
              </a:schemeClr>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1422400"/>
            <a:ext cx="9147175" cy="5435600"/>
            <a:chOff x="0" y="896"/>
            <a:chExt cx="5762" cy="3424"/>
          </a:xfrm>
        </p:grpSpPr>
        <p:grpSp>
          <p:nvGrpSpPr>
            <p:cNvPr id="1032" name="Group 3"/>
            <p:cNvGrpSpPr>
              <a:grpSpLocks/>
            </p:cNvGrpSpPr>
            <p:nvPr userDrawn="1"/>
          </p:nvGrpSpPr>
          <p:grpSpPr bwMode="auto">
            <a:xfrm>
              <a:off x="20" y="896"/>
              <a:ext cx="5742" cy="3424"/>
              <a:chOff x="20" y="896"/>
              <a:chExt cx="5742" cy="3424"/>
            </a:xfrm>
          </p:grpSpPr>
          <p:sp>
            <p:nvSpPr>
              <p:cNvPr id="1169"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0"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1"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2"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3"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4"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5"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6"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7"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8"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79"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80"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sp>
            <p:nvSpPr>
              <p:cNvPr id="1181"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GB"/>
              </a:p>
            </p:txBody>
          </p:sp>
        </p:grpSp>
        <p:grpSp>
          <p:nvGrpSpPr>
            <p:cNvPr id="1033" name="Group 17"/>
            <p:cNvGrpSpPr>
              <a:grpSpLocks/>
            </p:cNvGrpSpPr>
            <p:nvPr userDrawn="1"/>
          </p:nvGrpSpPr>
          <p:grpSpPr bwMode="auto">
            <a:xfrm>
              <a:off x="0" y="2291"/>
              <a:ext cx="1385" cy="1702"/>
              <a:chOff x="0" y="2291"/>
              <a:chExt cx="1385" cy="1702"/>
            </a:xfrm>
          </p:grpSpPr>
          <p:sp>
            <p:nvSpPr>
              <p:cNvPr id="1034" name="Rectangle 18"/>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5" name="Rectangle 19"/>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6" name="Rectangle 20"/>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7" name="Rectangle 21"/>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8" name="Rectangle 22"/>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9" name="Rectangle 23"/>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0" name="Rectangle 24"/>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1" name="Rectangle 25"/>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2" name="Rectangle 26"/>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3" name="Rectangle 27"/>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 name="Rectangle 28"/>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5" name="Rectangle 29"/>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6" name="Rectangle 30"/>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7" name="Rectangle 31"/>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8" name="Rectangle 32"/>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9" name="Rectangle 33"/>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0" name="Rectangle 34"/>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1" name="Rectangle 35"/>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2" name="Rectangle 36"/>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3" name="Rectangle 37"/>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4" name="Rectangle 38"/>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5" name="Rectangle 39"/>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6" name="Rectangle 40"/>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7" name="Rectangle 41"/>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8" name="Rectangle 42"/>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9" name="Rectangle 43"/>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0" name="Rectangle 44"/>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1" name="Rectangle 45"/>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2" name="Rectangle 46"/>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3" name="Rectangle 47"/>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4" name="Rectangle 48"/>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5" name="Rectangle 49"/>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6" name="Rectangle 50"/>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7" name="Rectangle 51"/>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8" name="Rectangle 52"/>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9" name="Rectangle 53"/>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0" name="Rectangle 54"/>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1" name="Rectangle 55"/>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2" name="Rectangle 56"/>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3" name="Rectangle 57"/>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4" name="Rectangle 58"/>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5" name="Rectangle 59"/>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6" name="Rectangle 60"/>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7" name="Rectangle 61"/>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8" name="Rectangle 62"/>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79" name="Rectangle 63"/>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0" name="Rectangle 64"/>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1" name="Rectangle 65"/>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2" name="Rectangle 66"/>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3" name="Rectangle 67"/>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4" name="Rectangle 68"/>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5" name="Rectangle 69"/>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6" name="Rectangle 70"/>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7" name="Rectangle 71"/>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8" name="Rectangle 72"/>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89" name="Rectangle 73"/>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0" name="Rectangle 74"/>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1" name="Rectangle 75"/>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2" name="Rectangle 76"/>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3" name="Rectangle 77"/>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4" name="Rectangle 78"/>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5" name="Rectangle 79"/>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6" name="Rectangle 80"/>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7"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098" name="Rectangle 82"/>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99" name="Rectangle 83"/>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0" name="Rectangle 84"/>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1" name="Rectangle 85"/>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2" name="Rectangle 86"/>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3" name="Rectangle 87"/>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4" name="Rectangle 88"/>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5" name="Rectangle 89"/>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6" name="Rectangle 90"/>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7" name="Rectangle 91"/>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8" name="Rectangle 92"/>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09" name="Rectangle 93"/>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0" name="Rectangle 94"/>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1" name="Rectangle 95"/>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2" name="Rectangle 96"/>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3" name="Rectangle 97"/>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4" name="Rectangle 98"/>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5" name="Rectangle 99"/>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6" name="Rectangle 100"/>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7" name="Rectangle 101"/>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8" name="Rectangle 102"/>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19" name="Rectangle 103"/>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0" name="Rectangle 104"/>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1" name="Rectangle 105"/>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2" name="Rectangle 106"/>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3" name="Rectangle 107"/>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4" name="Rectangle 108"/>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5" name="Rectangle 109"/>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6" name="Rectangle 110"/>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7" name="Rectangle 111"/>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8" name="Rectangle 112"/>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29" name="Rectangle 113"/>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0" name="Rectangle 114"/>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1" name="Rectangle 115"/>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2" name="Rectangle 116"/>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3" name="Rectangle 117"/>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4" name="Rectangle 118"/>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5" name="Rectangle 119"/>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6" name="Rectangle 120"/>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7" name="Rectangle 121"/>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8" name="Rectangle 122"/>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39" name="Rectangle 123"/>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0" name="Rectangle 124"/>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1" name="Rectangle 125"/>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2" name="Rectangle 126"/>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3" name="Rectangle 127"/>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4" name="Rectangle 128"/>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5" name="Rectangle 129"/>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6" name="Rectangle 130"/>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7" name="Rectangle 131"/>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8" name="Rectangle 132"/>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49" name="Rectangle 133"/>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50" name="Rectangle 134"/>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51" name="Rectangle 135"/>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52" name="Rectangle 136"/>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53" name="Rectangle 137"/>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54"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55"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8">
                    <a:moveTo>
                      <a:pt x="66" y="36"/>
                    </a:moveTo>
                    <a:lnTo>
                      <a:pt x="66" y="36"/>
                    </a:lnTo>
                    <a:lnTo>
                      <a:pt x="18" y="24"/>
                    </a:lnTo>
                    <a:lnTo>
                      <a:pt x="0" y="30"/>
                    </a:lnTo>
                    <a:lnTo>
                      <a:pt x="36" y="78"/>
                    </a:lnTo>
                    <a:lnTo>
                      <a:pt x="48" y="72"/>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56"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57"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58"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59"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84">
                    <a:moveTo>
                      <a:pt x="42" y="60"/>
                    </a:moveTo>
                    <a:lnTo>
                      <a:pt x="42" y="60"/>
                    </a:lnTo>
                    <a:lnTo>
                      <a:pt x="72" y="12"/>
                    </a:lnTo>
                    <a:lnTo>
                      <a:pt x="66" y="0"/>
                    </a:lnTo>
                    <a:lnTo>
                      <a:pt x="0" y="42"/>
                    </a:lnTo>
                    <a:lnTo>
                      <a:pt x="6" y="5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60"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 h="12">
                    <a:moveTo>
                      <a:pt x="6" y="0"/>
                    </a:moveTo>
                    <a:lnTo>
                      <a:pt x="6" y="0"/>
                    </a:lnTo>
                    <a:lnTo>
                      <a:pt x="0" y="0"/>
                    </a:lnTo>
                    <a:lnTo>
                      <a:pt x="0" y="12"/>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61"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0" h="48">
                    <a:moveTo>
                      <a:pt x="18" y="48"/>
                    </a:moveTo>
                    <a:lnTo>
                      <a:pt x="18" y="48"/>
                    </a:lnTo>
                    <a:lnTo>
                      <a:pt x="30" y="42"/>
                    </a:lnTo>
                    <a:lnTo>
                      <a:pt x="0" y="0"/>
                    </a:lnTo>
                    <a:lnTo>
                      <a:pt x="0" y="24"/>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62"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6" h="66">
                    <a:moveTo>
                      <a:pt x="36" y="0"/>
                    </a:moveTo>
                    <a:lnTo>
                      <a:pt x="24" y="0"/>
                    </a:lnTo>
                    <a:lnTo>
                      <a:pt x="0" y="36"/>
                    </a:lnTo>
                    <a:lnTo>
                      <a:pt x="0" y="66"/>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1163" name="Rectangle 147"/>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64" name="Rectangle 148"/>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65"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1166" name="Freeform 150"/>
              <p:cNvSpPr>
                <a:spLocks/>
              </p:cNvSpPr>
              <p:nvPr userDrawn="1"/>
            </p:nvSpPr>
            <p:spPr bwMode="ltGray">
              <a:xfrm rot="-2857037">
                <a:off x="619" y="3550"/>
                <a:ext cx="68" cy="69"/>
              </a:xfrm>
              <a:custGeom>
                <a:avLst/>
                <a:gdLst>
                  <a:gd name="T0" fmla="*/ 0 w 144"/>
                  <a:gd name="T1" fmla="*/ 4 h 154"/>
                  <a:gd name="T2" fmla="*/ 3 w 144"/>
                  <a:gd name="T3" fmla="*/ 6 h 154"/>
                  <a:gd name="T4" fmla="*/ 6 w 144"/>
                  <a:gd name="T5" fmla="*/ 5 h 154"/>
                  <a:gd name="T6" fmla="*/ 3 w 144"/>
                  <a:gd name="T7" fmla="*/ 2 h 154"/>
                  <a:gd name="T8" fmla="*/ 5 w 144"/>
                  <a:gd name="T9" fmla="*/ 1 h 154"/>
                  <a:gd name="T10" fmla="*/ 6 w 144"/>
                  <a:gd name="T11" fmla="*/ 2 h 154"/>
                  <a:gd name="T12" fmla="*/ 7 w 144"/>
                  <a:gd name="T13" fmla="*/ 2 h 154"/>
                  <a:gd name="T14" fmla="*/ 5 w 144"/>
                  <a:gd name="T15" fmla="*/ 0 h 154"/>
                  <a:gd name="T16" fmla="*/ 2 w 144"/>
                  <a:gd name="T17" fmla="*/ 1 h 154"/>
                  <a:gd name="T18" fmla="*/ 4 w 144"/>
                  <a:gd name="T19" fmla="*/ 4 h 154"/>
                  <a:gd name="T20" fmla="*/ 1 w 144"/>
                  <a:gd name="T21" fmla="*/ 4 h 154"/>
                  <a:gd name="T22" fmla="*/ 0 w 144"/>
                  <a:gd name="T23" fmla="*/ 4 h 15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5143"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GB"/>
              </a:p>
            </p:txBody>
          </p:sp>
          <p:sp>
            <p:nvSpPr>
              <p:cNvPr id="85144"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defRPr/>
                </a:pPr>
                <a:endParaRPr lang="en-GB"/>
              </a:p>
            </p:txBody>
          </p:sp>
        </p:grpSp>
      </p:grpSp>
      <p:sp>
        <p:nvSpPr>
          <p:cNvPr id="85145" name="Rectangle 153"/>
          <p:cNvSpPr>
            <a:spLocks noGrp="1" noRot="1" noChangeArrowheads="1"/>
          </p:cNvSpPr>
          <p:nvPr>
            <p:ph type="title"/>
          </p:nvPr>
        </p:nvSpPr>
        <p:spPr bwMode="auto">
          <a:xfrm>
            <a:off x="301625" y="228600"/>
            <a:ext cx="85407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85146" name="Rectangle 154"/>
          <p:cNvSpPr>
            <a:spLocks noGrp="1" noChangeArrowheads="1"/>
          </p:cNvSpPr>
          <p:nvPr>
            <p:ph type="dt" sz="half" idx="2"/>
          </p:nvPr>
        </p:nvSpPr>
        <p:spPr bwMode="auto">
          <a:xfrm>
            <a:off x="301625"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n-GB"/>
          </a:p>
        </p:txBody>
      </p:sp>
      <p:sp>
        <p:nvSpPr>
          <p:cNvPr id="85147" name="Rectangle 15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p>
        </p:txBody>
      </p:sp>
      <p:sp>
        <p:nvSpPr>
          <p:cNvPr id="85148" name="Rectangle 156"/>
          <p:cNvSpPr>
            <a:spLocks noGrp="1" noChangeArrowheads="1"/>
          </p:cNvSpPr>
          <p:nvPr>
            <p:ph type="sldNum" sz="quarter" idx="4"/>
          </p:nvPr>
        </p:nvSpPr>
        <p:spPr bwMode="auto">
          <a:xfrm>
            <a:off x="6553200"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1C1F47D9-841C-4D57-92F4-9A39A81E5914}" type="slidenum">
              <a:rPr lang="en-GB"/>
              <a:pPr>
                <a:defRPr/>
              </a:pPr>
              <a:t>‹#›</a:t>
            </a:fld>
            <a:endParaRPr lang="en-GB"/>
          </a:p>
        </p:txBody>
      </p:sp>
      <p:sp>
        <p:nvSpPr>
          <p:cNvPr id="85149" name="Rectangle 157"/>
          <p:cNvSpPr>
            <a:spLocks noGrp="1" noRot="1" noChangeArrowheads="1"/>
          </p:cNvSpPr>
          <p:nvPr>
            <p:ph type="body" idx="1"/>
          </p:nvPr>
        </p:nvSpPr>
        <p:spPr bwMode="auto">
          <a:xfrm>
            <a:off x="301625" y="1600200"/>
            <a:ext cx="8540750" cy="449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Tree>
  </p:cSld>
  <p:clrMap bg1="dk2" tx1="lt1" bg2="dk1" tx2="lt2" accent1="accent1" accent2="accent2" accent3="accent3" accent4="accent4" accent5="accent5" accent6="accent6" hlink="hlink" folHlink="folHlink"/>
  <p:sldLayoutIdLst>
    <p:sldLayoutId id="2147483781"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 id="2147483779" r:id="rId12"/>
    <p:sldLayoutId id="2147483780" r:id="rId13"/>
    <p:sldLayoutId id="2147483782" r:id="rId14"/>
  </p:sldLayoutIdLst>
  <p:transition xmlns:p14="http://schemas.microsoft.com/office/powerpoint/2010/main"/>
  <p:timing>
    <p:tnLst>
      <p:par>
        <p:cTn xmlns:p14="http://schemas.microsoft.com/office/powerpoint/2010/mai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Arial" charset="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80000"/>
        <a:buFont typeface="Arial" charset="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Arial" charset="0"/>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chart" Target="../charts/char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4" Type="http://schemas.openxmlformats.org/officeDocument/2006/relationships/oleObject" Target="../embeddings/Microsoft_Excel_97_-_2004_Worksheet2.xls"/><Relationship Id="rId5" Type="http://schemas.openxmlformats.org/officeDocument/2006/relationships/image" Target="../media/image3.png"/><Relationship Id="rId1" Type="http://schemas.openxmlformats.org/officeDocument/2006/relationships/vmlDrawing" Target="../drawings/vmlDrawing2.vml"/><Relationship Id="rId2"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bin"/><Relationship Id="rId4" Type="http://schemas.openxmlformats.org/officeDocument/2006/relationships/oleObject" Target="../embeddings/Microsoft_Excel_97_-_2004_Worksheet3.xls"/><Relationship Id="rId5" Type="http://schemas.openxmlformats.org/officeDocument/2006/relationships/image" Target="../media/image4.png"/><Relationship Id="rId1" Type="http://schemas.openxmlformats.org/officeDocument/2006/relationships/vmlDrawing" Target="../drawings/vmlDrawing3.vml"/><Relationship Id="rId2"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hyperlink" Target="http://www.stressedtozest.com"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oleObject" Target="../embeddings/Microsoft_Excel_97_-_2004_Worksheet1.xls"/><Relationship Id="rId5" Type="http://schemas.openxmlformats.org/officeDocument/2006/relationships/image" Target="../media/image2.png"/><Relationship Id="rId1" Type="http://schemas.openxmlformats.org/officeDocument/2006/relationships/vmlDrawing" Target="../drawings/vmlDrawing1.vml"/><Relationship Id="rId2"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464988" y="5013176"/>
            <a:ext cx="8208912" cy="1124744"/>
          </a:xfrm>
        </p:spPr>
        <p:txBody>
          <a:bodyPr/>
          <a:lstStyle/>
          <a:p>
            <a:pPr eaLnBrk="1" hangingPunct="1">
              <a:defRPr/>
            </a:pPr>
            <a:r>
              <a:rPr lang="en-GB" sz="2800" b="1" i="1" spc="-100" dirty="0" err="1" smtClean="0">
                <a:solidFill>
                  <a:schemeClr val="accent5"/>
                </a:solidFill>
                <a:latin typeface="Comic Sans MS" pitchFamily="66" charset="0"/>
                <a:ea typeface="+mj-ea"/>
                <a:cs typeface="+mj-cs"/>
              </a:rPr>
              <a:t>james</a:t>
            </a:r>
            <a:r>
              <a:rPr lang="en-GB" sz="2800" b="1" i="1" spc="-100" dirty="0" smtClean="0">
                <a:solidFill>
                  <a:schemeClr val="accent5"/>
                </a:solidFill>
                <a:latin typeface="Comic Sans MS" pitchFamily="66" charset="0"/>
                <a:ea typeface="+mj-ea"/>
                <a:cs typeface="+mj-cs"/>
              </a:rPr>
              <a:t> </a:t>
            </a:r>
            <a:r>
              <a:rPr lang="en-GB" sz="2800" b="1" i="1" spc="-100" dirty="0" err="1" smtClean="0">
                <a:solidFill>
                  <a:schemeClr val="accent5"/>
                </a:solidFill>
                <a:latin typeface="Comic Sans MS" pitchFamily="66" charset="0"/>
                <a:ea typeface="+mj-ea"/>
                <a:cs typeface="+mj-cs"/>
              </a:rPr>
              <a:t>hawkins</a:t>
            </a:r>
            <a:r>
              <a:rPr lang="en-GB" sz="2800" b="1" i="1" spc="-100" dirty="0">
                <a:solidFill>
                  <a:schemeClr val="accent5"/>
                </a:solidFill>
                <a:latin typeface="Comic Sans MS" pitchFamily="66" charset="0"/>
                <a:ea typeface="+mj-ea"/>
                <a:cs typeface="+mj-cs"/>
              </a:rPr>
              <a:t>,</a:t>
            </a:r>
            <a:r>
              <a:rPr lang="en-GB" sz="2800" b="1" i="1" spc="-100" dirty="0" smtClean="0">
                <a:solidFill>
                  <a:schemeClr val="accent5"/>
                </a:solidFill>
                <a:latin typeface="Comic Sans MS" pitchFamily="66" charset="0"/>
                <a:ea typeface="+mj-ea"/>
                <a:cs typeface="+mj-cs"/>
              </a:rPr>
              <a:t> </a:t>
            </a:r>
            <a:r>
              <a:rPr lang="en-GB" sz="2800" b="1" i="1" spc="-100" dirty="0" err="1" smtClean="0">
                <a:solidFill>
                  <a:schemeClr val="accent5"/>
                </a:solidFill>
                <a:latin typeface="Comic Sans MS" pitchFamily="66" charset="0"/>
                <a:ea typeface="+mj-ea"/>
                <a:cs typeface="+mj-cs"/>
              </a:rPr>
              <a:t>goodmedicine.org.uk</a:t>
            </a:r>
            <a:endParaRPr lang="en-GB" sz="2800" b="1" i="1" spc="-100" dirty="0" smtClean="0">
              <a:solidFill>
                <a:schemeClr val="accent5"/>
              </a:solidFill>
              <a:latin typeface="Comic Sans MS" pitchFamily="66" charset="0"/>
              <a:ea typeface="+mj-ea"/>
              <a:cs typeface="+mj-cs"/>
            </a:endParaRPr>
          </a:p>
          <a:p>
            <a:pPr eaLnBrk="1" hangingPunct="1">
              <a:defRPr/>
            </a:pPr>
            <a:r>
              <a:rPr lang="en-GB" sz="2800" b="1" i="1" spc="-100" dirty="0" err="1" smtClean="0">
                <a:solidFill>
                  <a:schemeClr val="accent5"/>
                </a:solidFill>
                <a:latin typeface="Comic Sans MS" pitchFamily="66" charset="0"/>
                <a:ea typeface="+mj-ea"/>
                <a:cs typeface="+mj-cs"/>
              </a:rPr>
              <a:t>lothian</a:t>
            </a:r>
            <a:r>
              <a:rPr lang="en-GB" sz="2800" b="1" i="1" spc="-100" dirty="0" smtClean="0">
                <a:solidFill>
                  <a:schemeClr val="accent5"/>
                </a:solidFill>
                <a:latin typeface="Comic Sans MS" pitchFamily="66" charset="0"/>
                <a:ea typeface="+mj-ea"/>
                <a:cs typeface="+mj-cs"/>
              </a:rPr>
              <a:t> bipolar self-help group, 7</a:t>
            </a:r>
            <a:r>
              <a:rPr lang="en-GB" sz="2800" b="1" i="1" spc="-100" baseline="30000" dirty="0" smtClean="0">
                <a:solidFill>
                  <a:schemeClr val="accent5"/>
                </a:solidFill>
                <a:latin typeface="Comic Sans MS" pitchFamily="66" charset="0"/>
                <a:ea typeface="+mj-ea"/>
                <a:cs typeface="+mj-cs"/>
              </a:rPr>
              <a:t>th</a:t>
            </a:r>
            <a:r>
              <a:rPr lang="en-GB" sz="2800" b="1" i="1" spc="-100" dirty="0" smtClean="0">
                <a:solidFill>
                  <a:schemeClr val="accent5"/>
                </a:solidFill>
                <a:latin typeface="Comic Sans MS" pitchFamily="66" charset="0"/>
                <a:ea typeface="+mj-ea"/>
                <a:cs typeface="+mj-cs"/>
              </a:rPr>
              <a:t> </a:t>
            </a:r>
            <a:r>
              <a:rPr lang="en-GB" sz="2800" b="1" i="1" spc="-100" dirty="0" err="1" smtClean="0">
                <a:solidFill>
                  <a:schemeClr val="accent5"/>
                </a:solidFill>
                <a:latin typeface="Comic Sans MS" pitchFamily="66" charset="0"/>
                <a:ea typeface="+mj-ea"/>
                <a:cs typeface="+mj-cs"/>
              </a:rPr>
              <a:t>april</a:t>
            </a:r>
            <a:r>
              <a:rPr lang="en-GB" sz="2800" b="1" i="1" spc="-100" dirty="0" smtClean="0">
                <a:solidFill>
                  <a:schemeClr val="accent5"/>
                </a:solidFill>
                <a:latin typeface="Comic Sans MS" pitchFamily="66" charset="0"/>
                <a:ea typeface="+mj-ea"/>
                <a:cs typeface="+mj-cs"/>
              </a:rPr>
              <a:t> ‘16</a:t>
            </a:r>
            <a:endParaRPr lang="en-GB" sz="2800" b="1" i="1" spc="-100" dirty="0">
              <a:solidFill>
                <a:schemeClr val="accent5"/>
              </a:solidFill>
              <a:latin typeface="Comic Sans MS" pitchFamily="66" charset="0"/>
              <a:ea typeface="+mj-ea"/>
              <a:cs typeface="+mj-cs"/>
            </a:endParaRPr>
          </a:p>
        </p:txBody>
      </p:sp>
      <p:sp>
        <p:nvSpPr>
          <p:cNvPr id="2050" name="Rectangle 2"/>
          <p:cNvSpPr>
            <a:spLocks noGrp="1" noChangeArrowheads="1"/>
          </p:cNvSpPr>
          <p:nvPr>
            <p:ph type="ctrTitle"/>
          </p:nvPr>
        </p:nvSpPr>
        <p:spPr>
          <a:xfrm>
            <a:off x="789025" y="1700808"/>
            <a:ext cx="7560839" cy="2520280"/>
          </a:xfrm>
        </p:spPr>
        <p:txBody>
          <a:bodyPr/>
          <a:lstStyle/>
          <a:p>
            <a:pPr eaLnBrk="1" hangingPunct="1">
              <a:defRPr/>
            </a:pPr>
            <a:r>
              <a:rPr lang="en-GB" b="1" i="1" spc="-100" dirty="0" smtClean="0">
                <a:latin typeface="Comic Sans MS" pitchFamily="66" charset="0"/>
              </a:rPr>
              <a:t>recent research on non-drug treatments for bipolar disorder</a:t>
            </a:r>
            <a:endParaRPr lang="en-GB" b="1" i="1" spc="-100" dirty="0" smtClean="0"/>
          </a:p>
        </p:txBody>
      </p:sp>
    </p:spTree>
    <p:extLst>
      <p:ext uri="{BB962C8B-B14F-4D97-AF65-F5344CB8AC3E}">
        <p14:creationId xmlns:p14="http://schemas.microsoft.com/office/powerpoint/2010/main" val="119060590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4624"/>
            <a:ext cx="9144000" cy="864096"/>
          </a:xfrm>
        </p:spPr>
        <p:txBody>
          <a:bodyPr/>
          <a:lstStyle/>
          <a:p>
            <a:r>
              <a:rPr lang="en-US" sz="4000" dirty="0" smtClean="0"/>
              <a:t>importance of sleep interventions</a:t>
            </a:r>
            <a:endParaRPr lang="en-US" sz="4000" dirty="0"/>
          </a:p>
        </p:txBody>
      </p:sp>
      <p:sp>
        <p:nvSpPr>
          <p:cNvPr id="5" name="Text Placeholder 4"/>
          <p:cNvSpPr>
            <a:spLocks noGrp="1"/>
          </p:cNvSpPr>
          <p:nvPr>
            <p:ph type="body" sz="half" idx="3"/>
          </p:nvPr>
        </p:nvSpPr>
        <p:spPr>
          <a:xfrm>
            <a:off x="107504" y="836712"/>
            <a:ext cx="8928992" cy="5832648"/>
          </a:xfrm>
        </p:spPr>
        <p:txBody>
          <a:bodyPr/>
          <a:lstStyle/>
          <a:p>
            <a:pPr marL="0" indent="0" algn="ctr">
              <a:buSzPct val="120000"/>
              <a:buNone/>
            </a:pPr>
            <a:r>
              <a:rPr lang="en-US" sz="1800" dirty="0">
                <a:solidFill>
                  <a:srgbClr val="F1CD50"/>
                </a:solidFill>
              </a:rPr>
              <a:t>circadian &amp; seasonal characteristics related to BD are also associated </a:t>
            </a:r>
            <a:endParaRPr lang="en-US" sz="1800" dirty="0" smtClean="0">
              <a:solidFill>
                <a:srgbClr val="F1CD50"/>
              </a:solidFill>
            </a:endParaRPr>
          </a:p>
          <a:p>
            <a:pPr marL="0" indent="0" algn="ctr">
              <a:buSzPct val="120000"/>
              <a:buNone/>
            </a:pPr>
            <a:r>
              <a:rPr lang="en-US" sz="1800" dirty="0" smtClean="0">
                <a:solidFill>
                  <a:srgbClr val="F1CD50"/>
                </a:solidFill>
              </a:rPr>
              <a:t>with </a:t>
            </a:r>
            <a:r>
              <a:rPr lang="en-US" sz="1800" dirty="0">
                <a:solidFill>
                  <a:srgbClr val="F1CD50"/>
                </a:solidFill>
              </a:rPr>
              <a:t>a past history of hypomanic symptoms in non-clinical </a:t>
            </a:r>
            <a:r>
              <a:rPr lang="en-US" sz="1800" dirty="0" smtClean="0">
                <a:solidFill>
                  <a:srgbClr val="F1CD50"/>
                </a:solidFill>
              </a:rPr>
              <a:t>samples </a:t>
            </a:r>
            <a:r>
              <a:rPr lang="is-IS" sz="1800" dirty="0" smtClean="0">
                <a:solidFill>
                  <a:srgbClr val="F1CD50"/>
                </a:solidFill>
              </a:rPr>
              <a:t>…</a:t>
            </a:r>
            <a:endParaRPr lang="en-US" sz="1800" dirty="0" smtClean="0">
              <a:solidFill>
                <a:srgbClr val="F1CD50"/>
              </a:solidFill>
            </a:endParaRPr>
          </a:p>
          <a:p>
            <a:pPr>
              <a:buSzPct val="120000"/>
              <a:buFont typeface="Wingdings" charset="2"/>
              <a:buChar char="²"/>
            </a:pPr>
            <a:r>
              <a:rPr lang="en-US" sz="1600" dirty="0" err="1" smtClean="0"/>
              <a:t>Bae</a:t>
            </a:r>
            <a:r>
              <a:rPr lang="en-US" sz="1600" dirty="0"/>
              <a:t>, M., et al. (2014). "Lifetime experiences of hypomanic symptoms are associated with delayed and irregular sleep-wake cycle and seasonality in non-clinical adult samples." </a:t>
            </a:r>
            <a:r>
              <a:rPr lang="en-US" sz="1600" u="sng" dirty="0" err="1"/>
              <a:t>Compr</a:t>
            </a:r>
            <a:r>
              <a:rPr lang="en-US" sz="1600" u="sng" dirty="0"/>
              <a:t> Psychiatry </a:t>
            </a:r>
            <a:r>
              <a:rPr lang="en-US" sz="1600" b="1" u="sng" dirty="0"/>
              <a:t>55</a:t>
            </a:r>
            <a:r>
              <a:rPr lang="en-US" sz="1600" u="sng" dirty="0"/>
              <a:t>(5): 1111-1115</a:t>
            </a:r>
            <a:r>
              <a:rPr lang="en-US" sz="1600" u="sng" dirty="0" smtClean="0"/>
              <a:t>.</a:t>
            </a:r>
          </a:p>
          <a:p>
            <a:pPr marL="0" lvl="0" indent="0" algn="ctr">
              <a:buClr>
                <a:srgbClr val="FFCC00"/>
              </a:buClr>
              <a:buSzPct val="120000"/>
              <a:buNone/>
            </a:pPr>
            <a:r>
              <a:rPr lang="en-US" sz="1800" dirty="0">
                <a:solidFill>
                  <a:srgbClr val="F1CD50"/>
                </a:solidFill>
              </a:rPr>
              <a:t>adults with </a:t>
            </a:r>
            <a:r>
              <a:rPr lang="en-US" sz="1800" dirty="0" err="1">
                <a:solidFill>
                  <a:srgbClr val="F1CD50"/>
                </a:solidFill>
              </a:rPr>
              <a:t>interepisode</a:t>
            </a:r>
            <a:r>
              <a:rPr lang="en-US" sz="1800" dirty="0">
                <a:solidFill>
                  <a:srgbClr val="F1CD50"/>
                </a:solidFill>
              </a:rPr>
              <a:t> bipolar disorder appear worse than normal controls in most variables &amp;</a:t>
            </a:r>
            <a:r>
              <a:rPr lang="en-US" sz="1800" dirty="0" smtClean="0">
                <a:solidFill>
                  <a:srgbClr val="F1CD50"/>
                </a:solidFill>
              </a:rPr>
              <a:t> </a:t>
            </a:r>
            <a:r>
              <a:rPr lang="en-US" sz="1800" dirty="0">
                <a:solidFill>
                  <a:srgbClr val="F1CD50"/>
                </a:solidFill>
              </a:rPr>
              <a:t>comparable to adults with primary insomnia </a:t>
            </a:r>
            <a:endParaRPr lang="en-US" sz="1800" dirty="0" smtClean="0">
              <a:solidFill>
                <a:srgbClr val="F1CD50"/>
              </a:solidFill>
            </a:endParaRPr>
          </a:p>
          <a:p>
            <a:pPr marL="0" lvl="0" indent="0" algn="ctr">
              <a:buClr>
                <a:srgbClr val="FFCC00"/>
              </a:buClr>
              <a:buSzPct val="120000"/>
              <a:buNone/>
            </a:pPr>
            <a:r>
              <a:rPr lang="en-US" sz="1800" dirty="0" smtClean="0">
                <a:solidFill>
                  <a:srgbClr val="F1CD50"/>
                </a:solidFill>
              </a:rPr>
              <a:t>in </a:t>
            </a:r>
            <a:r>
              <a:rPr lang="en-US" sz="1800" dirty="0">
                <a:solidFill>
                  <a:srgbClr val="F1CD50"/>
                </a:solidFill>
              </a:rPr>
              <a:t>certain aspects. Sleep onset latency, wake after sleep onset, and variability of sleep-wake variables were most consistently impaired. </a:t>
            </a:r>
            <a:endParaRPr lang="en-US" sz="1600" u="sng" dirty="0" smtClean="0"/>
          </a:p>
          <a:p>
            <a:pPr>
              <a:buSzPct val="120000"/>
              <a:buFont typeface="Wingdings" charset="2"/>
              <a:buChar char=""/>
            </a:pPr>
            <a:r>
              <a:rPr lang="en-US" sz="1600" dirty="0" smtClean="0"/>
              <a:t>Ng, T. H., et al. (2015). "Sleep-wake disturbance in </a:t>
            </a:r>
            <a:r>
              <a:rPr lang="en-US" sz="1600" dirty="0" err="1" smtClean="0"/>
              <a:t>interepisode</a:t>
            </a:r>
            <a:r>
              <a:rPr lang="en-US" sz="1600" dirty="0" smtClean="0"/>
              <a:t> bipolar disorder and high-risk individuals: a systematic review." </a:t>
            </a:r>
            <a:r>
              <a:rPr lang="en-US" sz="1600" u="sng" dirty="0" smtClean="0"/>
              <a:t>Sleep Med Rev </a:t>
            </a:r>
            <a:r>
              <a:rPr lang="en-US" sz="1600" b="1" u="sng" dirty="0" smtClean="0"/>
              <a:t>20</a:t>
            </a:r>
            <a:r>
              <a:rPr lang="en-US" sz="1600" u="sng" dirty="0" smtClean="0"/>
              <a:t>: 46-58.</a:t>
            </a:r>
            <a:endParaRPr lang="en-US" sz="1600" dirty="0" smtClean="0"/>
          </a:p>
          <a:p>
            <a:pPr marL="0" indent="0" algn="ctr">
              <a:buSzPct val="120000"/>
              <a:buNone/>
            </a:pPr>
            <a:r>
              <a:rPr lang="en-US" sz="1800" dirty="0" smtClean="0">
                <a:solidFill>
                  <a:srgbClr val="F1CD50"/>
                </a:solidFill>
              </a:rPr>
              <a:t>Pittsburgh </a:t>
            </a:r>
            <a:r>
              <a:rPr lang="en-US" sz="1800" dirty="0">
                <a:solidFill>
                  <a:srgbClr val="F1CD50"/>
                </a:solidFill>
              </a:rPr>
              <a:t>Sleep Quality Index (PSQI) global score </a:t>
            </a:r>
            <a:r>
              <a:rPr lang="is-IS" sz="1800" dirty="0">
                <a:solidFill>
                  <a:srgbClr val="F1CD50"/>
                </a:solidFill>
              </a:rPr>
              <a:t>… </a:t>
            </a:r>
            <a:r>
              <a:rPr lang="en-US" sz="1800" dirty="0">
                <a:solidFill>
                  <a:srgbClr val="F1CD50"/>
                </a:solidFill>
              </a:rPr>
              <a:t>correlated </a:t>
            </a:r>
            <a:r>
              <a:rPr lang="en-US" sz="1800" dirty="0" err="1">
                <a:solidFill>
                  <a:srgbClr val="F1CD50"/>
                </a:solidFill>
              </a:rPr>
              <a:t>signifi-cantly</a:t>
            </a:r>
            <a:r>
              <a:rPr lang="en-US" sz="1800" dirty="0">
                <a:solidFill>
                  <a:srgbClr val="F1CD50"/>
                </a:solidFill>
              </a:rPr>
              <a:t> with residual mood symptoms &amp; predicted earlier mood episode recurrence, even after </a:t>
            </a:r>
            <a:r>
              <a:rPr lang="en-US" sz="1800" dirty="0" err="1">
                <a:solidFill>
                  <a:srgbClr val="F1CD50"/>
                </a:solidFill>
              </a:rPr>
              <a:t>covarying</a:t>
            </a:r>
            <a:r>
              <a:rPr lang="en-US" sz="1800" dirty="0">
                <a:solidFill>
                  <a:srgbClr val="F1CD50"/>
                </a:solidFill>
              </a:rPr>
              <a:t> for residual mood symptoms</a:t>
            </a:r>
            <a:r>
              <a:rPr lang="en-US" sz="1800" dirty="0" smtClean="0">
                <a:solidFill>
                  <a:srgbClr val="F1CD50"/>
                </a:solidFill>
              </a:rPr>
              <a:t>.</a:t>
            </a:r>
          </a:p>
          <a:p>
            <a:pPr>
              <a:buSzPct val="120000"/>
              <a:buFont typeface="Wingdings" charset="2"/>
              <a:buChar char=""/>
            </a:pPr>
            <a:r>
              <a:rPr lang="en-US" sz="1600" dirty="0" err="1" smtClean="0"/>
              <a:t>Cretu</a:t>
            </a:r>
            <a:r>
              <a:rPr lang="en-US" sz="1600" dirty="0" smtClean="0"/>
              <a:t>, J. B., et al. (2016). "Sleep, residual mood symptoms, and time to relapse in recovered patients with bipolar disorder." </a:t>
            </a:r>
            <a:r>
              <a:rPr lang="en-US" sz="1600" u="sng" dirty="0" smtClean="0"/>
              <a:t>J Affective Disorders </a:t>
            </a:r>
            <a:r>
              <a:rPr lang="en-US" sz="1600" b="1" u="sng" dirty="0" smtClean="0"/>
              <a:t>190</a:t>
            </a:r>
            <a:r>
              <a:rPr lang="en-US" sz="1600" u="sng" dirty="0" smtClean="0"/>
              <a:t>: 162-166.</a:t>
            </a:r>
            <a:endParaRPr lang="en-US" sz="1600" dirty="0" smtClean="0"/>
          </a:p>
          <a:p>
            <a:pPr marL="0" indent="0" algn="ctr">
              <a:buSzPct val="120000"/>
              <a:buNone/>
            </a:pPr>
            <a:r>
              <a:rPr lang="en-US" sz="1800" dirty="0">
                <a:solidFill>
                  <a:srgbClr val="F1CD50"/>
                </a:solidFill>
              </a:rPr>
              <a:t>women reported poorer perceived sleep quality (PSQI) than men, </a:t>
            </a:r>
            <a:endParaRPr lang="en-US" sz="1800" dirty="0" smtClean="0">
              <a:solidFill>
                <a:srgbClr val="F1CD50"/>
              </a:solidFill>
            </a:endParaRPr>
          </a:p>
          <a:p>
            <a:pPr marL="0" indent="0" algn="ctr">
              <a:buSzPct val="120000"/>
              <a:buNone/>
            </a:pPr>
            <a:r>
              <a:rPr lang="en-US" sz="1800" dirty="0" smtClean="0">
                <a:solidFill>
                  <a:srgbClr val="F1CD50"/>
                </a:solidFill>
              </a:rPr>
              <a:t>and </a:t>
            </a:r>
            <a:r>
              <a:rPr lang="en-US" sz="1800" dirty="0">
                <a:solidFill>
                  <a:srgbClr val="F1CD50"/>
                </a:solidFill>
              </a:rPr>
              <a:t>poor sleep quality predicted worse mood outcome in BD</a:t>
            </a:r>
            <a:r>
              <a:rPr lang="en-US" sz="1800" dirty="0" smtClean="0">
                <a:solidFill>
                  <a:srgbClr val="F1CD50"/>
                </a:solidFill>
              </a:rPr>
              <a:t>.</a:t>
            </a:r>
          </a:p>
          <a:p>
            <a:pPr>
              <a:buSzPct val="120000"/>
              <a:buFont typeface="Wingdings" charset="2"/>
              <a:buChar char=""/>
            </a:pPr>
            <a:r>
              <a:rPr lang="en-US" sz="1600" dirty="0"/>
              <a:t>Saunders, E. F., et al. (2015). "The effect of poor sleep quality on mood outcome differs between men and </a:t>
            </a:r>
            <a:r>
              <a:rPr lang="en-US" sz="1600" dirty="0" smtClean="0"/>
              <a:t>women in bipolar </a:t>
            </a:r>
            <a:r>
              <a:rPr lang="en-US" sz="1600" dirty="0"/>
              <a:t>disorder." </a:t>
            </a:r>
            <a:r>
              <a:rPr lang="en-US" sz="1600" u="sng" dirty="0"/>
              <a:t>J Affect </a:t>
            </a:r>
            <a:r>
              <a:rPr lang="en-US" sz="1600" u="sng" dirty="0" err="1"/>
              <a:t>Disord</a:t>
            </a:r>
            <a:r>
              <a:rPr lang="en-US" sz="1600" u="sng" dirty="0"/>
              <a:t> </a:t>
            </a:r>
            <a:r>
              <a:rPr lang="en-US" sz="1600" b="1" u="sng" dirty="0"/>
              <a:t>180</a:t>
            </a:r>
            <a:r>
              <a:rPr lang="en-US" sz="1600" u="sng" dirty="0"/>
              <a:t>: 90-96</a:t>
            </a:r>
            <a:r>
              <a:rPr lang="en-US" sz="1600" u="sng" dirty="0" smtClean="0"/>
              <a:t>.</a:t>
            </a:r>
            <a:r>
              <a:rPr lang="en-US" sz="1600" dirty="0" smtClean="0"/>
              <a:t> </a:t>
            </a:r>
            <a:endParaRPr lang="en-US" sz="1800" dirty="0" smtClean="0">
              <a:solidFill>
                <a:srgbClr val="F1CD50"/>
              </a:solidFill>
            </a:endParaRPr>
          </a:p>
        </p:txBody>
      </p:sp>
      <p:sp>
        <p:nvSpPr>
          <p:cNvPr id="7" name="Line 4"/>
          <p:cNvSpPr>
            <a:spLocks noChangeShapeType="1"/>
          </p:cNvSpPr>
          <p:nvPr/>
        </p:nvSpPr>
        <p:spPr bwMode="auto">
          <a:xfrm flipV="1">
            <a:off x="719894" y="6812781"/>
            <a:ext cx="7704212" cy="595"/>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3670248166"/>
      </p:ext>
    </p:extLst>
  </p:cSld>
  <p:clrMapOvr>
    <a:masterClrMapping/>
  </p:clrMapOvr>
  <p:transition xmlns:p14="http://schemas.microsoft.com/office/powerpoint/2010/mai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4624"/>
            <a:ext cx="9144000" cy="864096"/>
          </a:xfrm>
        </p:spPr>
        <p:txBody>
          <a:bodyPr/>
          <a:lstStyle/>
          <a:p>
            <a:r>
              <a:rPr lang="en-US" sz="4000" dirty="0" smtClean="0"/>
              <a:t>importance of sleep interventions</a:t>
            </a:r>
            <a:endParaRPr lang="en-US" sz="4000" dirty="0"/>
          </a:p>
        </p:txBody>
      </p:sp>
      <p:sp>
        <p:nvSpPr>
          <p:cNvPr id="5" name="Text Placeholder 4"/>
          <p:cNvSpPr>
            <a:spLocks noGrp="1"/>
          </p:cNvSpPr>
          <p:nvPr>
            <p:ph type="body" sz="half" idx="3"/>
          </p:nvPr>
        </p:nvSpPr>
        <p:spPr>
          <a:xfrm>
            <a:off x="107504" y="908720"/>
            <a:ext cx="8928992" cy="5760640"/>
          </a:xfrm>
        </p:spPr>
        <p:txBody>
          <a:bodyPr/>
          <a:lstStyle/>
          <a:p>
            <a:pPr marL="0" indent="0" algn="ctr">
              <a:lnSpc>
                <a:spcPct val="90000"/>
              </a:lnSpc>
              <a:buSzPct val="120000"/>
              <a:buNone/>
            </a:pPr>
            <a:r>
              <a:rPr lang="en-US" sz="1800" dirty="0">
                <a:solidFill>
                  <a:srgbClr val="F1CD50"/>
                </a:solidFill>
              </a:rPr>
              <a:t>CBTI-BP was associated with reduced risk of mood episode relapse and improved sleep and functioning on certain outcomes in bipolar disorder</a:t>
            </a:r>
            <a:r>
              <a:rPr lang="en-US" sz="1800" dirty="0" smtClean="0">
                <a:solidFill>
                  <a:srgbClr val="F1CD50"/>
                </a:solidFill>
              </a:rPr>
              <a:t>.</a:t>
            </a:r>
          </a:p>
          <a:p>
            <a:pPr>
              <a:buSzPct val="120000"/>
              <a:buFont typeface="Wingdings" charset="2"/>
              <a:buChar char="²"/>
            </a:pPr>
            <a:r>
              <a:rPr lang="en-US" sz="1600" dirty="0" smtClean="0"/>
              <a:t>Harvey, A. G., et al. (2015). "Treating insomnia improves mood state, sleep, and functioning in bipolar disorder: pilot RCT." </a:t>
            </a:r>
            <a:r>
              <a:rPr lang="en-US" sz="1600" u="sng" dirty="0" smtClean="0"/>
              <a:t>J Consult </a:t>
            </a:r>
            <a:r>
              <a:rPr lang="en-US" sz="1600" u="sng" dirty="0" err="1" smtClean="0"/>
              <a:t>Clin</a:t>
            </a:r>
            <a:r>
              <a:rPr lang="en-US" sz="1600" u="sng" dirty="0" smtClean="0"/>
              <a:t> </a:t>
            </a:r>
            <a:r>
              <a:rPr lang="en-US" sz="1600" u="sng" dirty="0" err="1" smtClean="0"/>
              <a:t>Psychol</a:t>
            </a:r>
            <a:r>
              <a:rPr lang="en-US" sz="1600" u="sng" dirty="0" smtClean="0"/>
              <a:t> </a:t>
            </a:r>
            <a:r>
              <a:rPr lang="en-US" sz="1600" b="1" u="sng" dirty="0" smtClean="0"/>
              <a:t>83</a:t>
            </a:r>
            <a:r>
              <a:rPr lang="en-US" sz="1600" u="sng" dirty="0" smtClean="0"/>
              <a:t>(3): 564-577. </a:t>
            </a:r>
            <a:endParaRPr lang="en-US" sz="1600" dirty="0" smtClean="0"/>
          </a:p>
          <a:p>
            <a:pPr marL="0" indent="0" algn="ctr">
              <a:lnSpc>
                <a:spcPct val="90000"/>
              </a:lnSpc>
              <a:buSzPct val="120000"/>
              <a:buNone/>
            </a:pPr>
            <a:r>
              <a:rPr lang="en-US" sz="1800" dirty="0" smtClean="0">
                <a:solidFill>
                  <a:srgbClr val="F1CD50"/>
                </a:solidFill>
              </a:rPr>
              <a:t>management </a:t>
            </a:r>
            <a:r>
              <a:rPr lang="en-US" sz="1800" dirty="0">
                <a:solidFill>
                  <a:srgbClr val="F1CD50"/>
                </a:solidFill>
              </a:rPr>
              <a:t>of the sleep disturbances experienced by bipolar patients, including insomnia, hypersomnia delayed sleep phase, and irregular </a:t>
            </a:r>
            <a:r>
              <a:rPr lang="en-US" sz="1800" dirty="0" smtClean="0">
                <a:solidFill>
                  <a:srgbClr val="F1CD50"/>
                </a:solidFill>
              </a:rPr>
              <a:t>sleep</a:t>
            </a:r>
            <a:r>
              <a:rPr lang="en-US" sz="1800" dirty="0">
                <a:solidFill>
                  <a:srgbClr val="F1CD50"/>
                </a:solidFill>
              </a:rPr>
              <a:t>-wake schedule, may include medication approaches, psychological interventions, light therapies and sleep deprivation</a:t>
            </a:r>
            <a:r>
              <a:rPr lang="en-US" sz="1800" dirty="0" smtClean="0">
                <a:solidFill>
                  <a:srgbClr val="F1CD50"/>
                </a:solidFill>
              </a:rPr>
              <a:t>. </a:t>
            </a:r>
            <a:endParaRPr lang="en-US" sz="1600" u="sng" dirty="0" smtClean="0"/>
          </a:p>
          <a:p>
            <a:pPr>
              <a:buSzPct val="120000"/>
              <a:buFont typeface="Wingdings" charset="2"/>
              <a:buChar char=""/>
            </a:pPr>
            <a:r>
              <a:rPr lang="en-US" sz="1600" dirty="0"/>
              <a:t>Harvey, A. G., et al. (2015). "Interventions for Sleep Disturbance in Bipolar Disorder." </a:t>
            </a:r>
            <a:r>
              <a:rPr lang="en-US" sz="1600" u="sng" dirty="0"/>
              <a:t>Sleep Med </a:t>
            </a:r>
            <a:r>
              <a:rPr lang="en-US" sz="1600" u="sng" dirty="0" err="1"/>
              <a:t>Clin</a:t>
            </a:r>
            <a:r>
              <a:rPr lang="en-US" sz="1600" u="sng" dirty="0"/>
              <a:t> </a:t>
            </a:r>
            <a:r>
              <a:rPr lang="en-US" sz="1600" b="1" u="sng" dirty="0"/>
              <a:t>10</a:t>
            </a:r>
            <a:r>
              <a:rPr lang="en-US" sz="1600" u="sng" dirty="0"/>
              <a:t>(1): 101-105</a:t>
            </a:r>
            <a:r>
              <a:rPr lang="en-US" sz="1600" u="sng" dirty="0" smtClean="0"/>
              <a:t>. </a:t>
            </a:r>
          </a:p>
          <a:p>
            <a:pPr marL="0" indent="0" algn="ctr">
              <a:lnSpc>
                <a:spcPct val="90000"/>
              </a:lnSpc>
              <a:buSzPct val="120000"/>
              <a:buNone/>
            </a:pPr>
            <a:r>
              <a:rPr lang="en-US" sz="1800" dirty="0">
                <a:solidFill>
                  <a:srgbClr val="F1CD50"/>
                </a:solidFill>
              </a:rPr>
              <a:t>sleep restriction and stimulus control appear to be safe and efficacious procedures for treating insomnia in </a:t>
            </a:r>
            <a:r>
              <a:rPr lang="is-IS" sz="1800" dirty="0" smtClean="0">
                <a:solidFill>
                  <a:srgbClr val="F1CD50"/>
                </a:solidFill>
              </a:rPr>
              <a:t>…</a:t>
            </a:r>
            <a:r>
              <a:rPr lang="en-US" sz="1800" dirty="0" smtClean="0">
                <a:solidFill>
                  <a:srgbClr val="F1CD50"/>
                </a:solidFill>
              </a:rPr>
              <a:t> </a:t>
            </a:r>
            <a:r>
              <a:rPr lang="en-US" sz="1800" dirty="0">
                <a:solidFill>
                  <a:srgbClr val="F1CD50"/>
                </a:solidFill>
              </a:rPr>
              <a:t>bipolar disorder. Practitioners should encourage regularity in bedtimes and rise times as a first step in </a:t>
            </a:r>
            <a:r>
              <a:rPr lang="en-US" sz="1800" dirty="0" smtClean="0">
                <a:solidFill>
                  <a:srgbClr val="F1CD50"/>
                </a:solidFill>
              </a:rPr>
              <a:t>treatment.</a:t>
            </a:r>
          </a:p>
          <a:p>
            <a:pPr>
              <a:buSzPct val="120000"/>
              <a:buFont typeface="Wingdings" charset="2"/>
              <a:buChar char=""/>
            </a:pPr>
            <a:r>
              <a:rPr lang="en-US" sz="1600" dirty="0"/>
              <a:t>Kaplan, K. A. and A. G. Harvey (2013). "Behavioral treatment of insomnia in bipolar disorder." </a:t>
            </a:r>
            <a:r>
              <a:rPr lang="en-US" sz="1600" u="sng" dirty="0"/>
              <a:t>Am J Psychiatry </a:t>
            </a:r>
            <a:r>
              <a:rPr lang="en-US" sz="1600" b="1" u="sng" dirty="0"/>
              <a:t>170</a:t>
            </a:r>
            <a:r>
              <a:rPr lang="en-US" sz="1600" u="sng" dirty="0"/>
              <a:t>(7): 716-720</a:t>
            </a:r>
            <a:r>
              <a:rPr lang="en-US" sz="1600" u="sng" dirty="0" smtClean="0"/>
              <a:t>. </a:t>
            </a:r>
            <a:endParaRPr lang="en-US" sz="1600" dirty="0" smtClean="0"/>
          </a:p>
          <a:p>
            <a:pPr marL="0" indent="0" algn="ctr">
              <a:lnSpc>
                <a:spcPct val="90000"/>
              </a:lnSpc>
              <a:buSzPct val="120000"/>
              <a:buNone/>
            </a:pPr>
            <a:r>
              <a:rPr lang="en-US" sz="1800" dirty="0" smtClean="0">
                <a:solidFill>
                  <a:srgbClr val="F1CD50"/>
                </a:solidFill>
              </a:rPr>
              <a:t>54.1%</a:t>
            </a:r>
            <a:r>
              <a:rPr lang="en-US" sz="1800" dirty="0">
                <a:solidFill>
                  <a:srgbClr val="F1CD50"/>
                </a:solidFill>
              </a:rPr>
              <a:t> </a:t>
            </a:r>
            <a:r>
              <a:rPr lang="en-US" sz="1800" dirty="0" smtClean="0">
                <a:solidFill>
                  <a:srgbClr val="F1CD50"/>
                </a:solidFill>
              </a:rPr>
              <a:t>were </a:t>
            </a:r>
            <a:r>
              <a:rPr lang="en-US" sz="1800" dirty="0">
                <a:solidFill>
                  <a:srgbClr val="F1CD50"/>
                </a:solidFill>
              </a:rPr>
              <a:t>found to be in the high-risk category for OSA. </a:t>
            </a:r>
            <a:r>
              <a:rPr lang="en-US" sz="1800" dirty="0" smtClean="0">
                <a:solidFill>
                  <a:srgbClr val="F1CD50"/>
                </a:solidFill>
              </a:rPr>
              <a:t>Participants </a:t>
            </a:r>
            <a:r>
              <a:rPr lang="en-US" sz="1800" dirty="0">
                <a:solidFill>
                  <a:srgbClr val="F1CD50"/>
                </a:solidFill>
              </a:rPr>
              <a:t>at high risk for OSA scored significantly higher on measures </a:t>
            </a:r>
            <a:r>
              <a:rPr lang="en-US" sz="1800" dirty="0" smtClean="0">
                <a:solidFill>
                  <a:srgbClr val="F1CD50"/>
                </a:solidFill>
              </a:rPr>
              <a:t>of </a:t>
            </a:r>
            <a:r>
              <a:rPr lang="en-US" sz="1800" dirty="0">
                <a:solidFill>
                  <a:srgbClr val="F1CD50"/>
                </a:solidFill>
              </a:rPr>
              <a:t>both depression and mania, even when sleep items were not </a:t>
            </a:r>
            <a:r>
              <a:rPr lang="en-US" sz="1800" dirty="0" smtClean="0">
                <a:solidFill>
                  <a:srgbClr val="F1CD50"/>
                </a:solidFill>
              </a:rPr>
              <a:t>counted </a:t>
            </a:r>
            <a:r>
              <a:rPr lang="is-IS" sz="1800" dirty="0" smtClean="0">
                <a:solidFill>
                  <a:srgbClr val="F1CD50"/>
                </a:solidFill>
              </a:rPr>
              <a:t>… and note the strong correlation with inability to grip one’s fingers round one’s neck</a:t>
            </a:r>
            <a:r>
              <a:rPr lang="en-US" sz="1800" dirty="0" smtClean="0">
                <a:solidFill>
                  <a:srgbClr val="F1CD50"/>
                </a:solidFill>
              </a:rPr>
              <a:t>. </a:t>
            </a:r>
          </a:p>
          <a:p>
            <a:pPr>
              <a:buSzPct val="120000"/>
              <a:buFont typeface="Wingdings" charset="2"/>
              <a:buChar char=""/>
            </a:pPr>
            <a:r>
              <a:rPr lang="en-US" sz="1600" dirty="0" err="1"/>
              <a:t>Soreca</a:t>
            </a:r>
            <a:r>
              <a:rPr lang="en-US" sz="1600" dirty="0"/>
              <a:t>, I., et al. (2012). "Sleep apnea risk and clinical correlates in patients with bipolar disorder." </a:t>
            </a:r>
            <a:r>
              <a:rPr lang="en-US" sz="1600" u="sng" dirty="0"/>
              <a:t>Bipolar </a:t>
            </a:r>
            <a:r>
              <a:rPr lang="en-US" sz="1600" u="sng" dirty="0" err="1"/>
              <a:t>Disord</a:t>
            </a:r>
            <a:r>
              <a:rPr lang="en-US" sz="1600" u="sng" dirty="0"/>
              <a:t> </a:t>
            </a:r>
            <a:r>
              <a:rPr lang="en-US" sz="1600" b="1" u="sng" dirty="0"/>
              <a:t>14</a:t>
            </a:r>
            <a:r>
              <a:rPr lang="en-US" sz="1600" u="sng" dirty="0"/>
              <a:t>(6): 672-</a:t>
            </a:r>
            <a:r>
              <a:rPr lang="en-US" sz="1600" u="sng" dirty="0" smtClean="0"/>
              <a:t>676</a:t>
            </a:r>
            <a:r>
              <a:rPr lang="en-US" sz="1600" u="sng" dirty="0"/>
              <a:t> </a:t>
            </a:r>
            <a:r>
              <a:rPr lang="is-IS" sz="1600" u="sng" dirty="0" smtClean="0"/>
              <a:t>… </a:t>
            </a:r>
            <a:r>
              <a:rPr lang="en-US" sz="1600" u="sng" dirty="0" smtClean="0"/>
              <a:t>and Edmonds, P. (2015).</a:t>
            </a:r>
            <a:endParaRPr lang="en-US" sz="1800" dirty="0" smtClean="0">
              <a:solidFill>
                <a:srgbClr val="F1CD50"/>
              </a:solidFill>
            </a:endParaRPr>
          </a:p>
        </p:txBody>
      </p:sp>
      <p:sp>
        <p:nvSpPr>
          <p:cNvPr id="7" name="Line 4"/>
          <p:cNvSpPr>
            <a:spLocks noChangeShapeType="1"/>
          </p:cNvSpPr>
          <p:nvPr/>
        </p:nvSpPr>
        <p:spPr bwMode="auto">
          <a:xfrm flipV="1">
            <a:off x="719894" y="6741368"/>
            <a:ext cx="7704212" cy="595"/>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4281588865"/>
      </p:ext>
    </p:extLst>
  </p:cSld>
  <p:clrMapOvr>
    <a:masterClrMapping/>
  </p:clrMapOvr>
  <p:transition xmlns:p14="http://schemas.microsoft.com/office/powerpoint/2010/mai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548" y="44624"/>
            <a:ext cx="8136904" cy="1008112"/>
          </a:xfrm>
        </p:spPr>
        <p:txBody>
          <a:bodyPr/>
          <a:lstStyle/>
          <a:p>
            <a:r>
              <a:rPr lang="en-US" sz="4000" dirty="0" err="1" smtClean="0"/>
              <a:t>cbti-bp</a:t>
            </a:r>
            <a:r>
              <a:rPr lang="en-US" sz="4000" dirty="0" smtClean="0"/>
              <a:t> v’s </a:t>
            </a:r>
            <a:r>
              <a:rPr lang="en-US" sz="4000" dirty="0" err="1" smtClean="0"/>
              <a:t>psychoeducation</a:t>
            </a:r>
            <a:endParaRPr lang="en-US" sz="4000" dirty="0"/>
          </a:p>
        </p:txBody>
      </p:sp>
      <p:sp>
        <p:nvSpPr>
          <p:cNvPr id="9" name="Line 6"/>
          <p:cNvSpPr>
            <a:spLocks noChangeShapeType="1"/>
          </p:cNvSpPr>
          <p:nvPr/>
        </p:nvSpPr>
        <p:spPr bwMode="auto">
          <a:xfrm>
            <a:off x="683568" y="6021288"/>
            <a:ext cx="7847459"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aphicFrame>
        <p:nvGraphicFramePr>
          <p:cNvPr id="5" name="Chart 4"/>
          <p:cNvGraphicFramePr/>
          <p:nvPr>
            <p:extLst>
              <p:ext uri="{D42A27DB-BD31-4B8C-83A1-F6EECF244321}">
                <p14:modId xmlns:p14="http://schemas.microsoft.com/office/powerpoint/2010/main" val="3088626412"/>
              </p:ext>
            </p:extLst>
          </p:nvPr>
        </p:nvGraphicFramePr>
        <p:xfrm>
          <a:off x="4427984" y="1628800"/>
          <a:ext cx="4608512"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11" name="Text Placeholder 3"/>
          <p:cNvSpPr>
            <a:spLocks noGrp="1"/>
          </p:cNvSpPr>
          <p:nvPr>
            <p:ph type="body" sz="half" idx="2"/>
          </p:nvPr>
        </p:nvSpPr>
        <p:spPr>
          <a:xfrm>
            <a:off x="23788" y="1196752"/>
            <a:ext cx="4620220" cy="4680520"/>
          </a:xfrm>
        </p:spPr>
        <p:txBody>
          <a:bodyPr/>
          <a:lstStyle/>
          <a:p>
            <a:pPr marL="355600" indent="-355600">
              <a:buSzPct val="110000"/>
              <a:buFont typeface="Wingdings" pitchFamily="2" charset="2"/>
              <a:buChar char="²"/>
              <a:defRPr/>
            </a:pPr>
            <a:r>
              <a:rPr lang="en-GB" sz="2200" dirty="0" smtClean="0"/>
              <a:t>58 participants with inter-episode BP 1 and insomnia randomized to CBTI-BP or active </a:t>
            </a:r>
            <a:r>
              <a:rPr lang="en-GB" sz="2200" dirty="0" err="1" smtClean="0"/>
              <a:t>psychoeducation</a:t>
            </a:r>
            <a:endParaRPr lang="en-GB" sz="2200" dirty="0" smtClean="0"/>
          </a:p>
          <a:p>
            <a:pPr marL="355600" indent="-355600">
              <a:buSzPct val="110000"/>
              <a:buFont typeface="Wingdings" pitchFamily="2" charset="2"/>
              <a:buChar char="²"/>
              <a:defRPr/>
            </a:pPr>
            <a:r>
              <a:rPr lang="en-GB" sz="2200" dirty="0" smtClean="0"/>
              <a:t>exclusion criteria included substance abuse, sleep </a:t>
            </a:r>
            <a:r>
              <a:rPr lang="en-GB" sz="2200" dirty="0" err="1" smtClean="0"/>
              <a:t>apnea</a:t>
            </a:r>
            <a:r>
              <a:rPr lang="en-GB" sz="2200" dirty="0" smtClean="0"/>
              <a:t>, current </a:t>
            </a:r>
            <a:r>
              <a:rPr lang="en-GB" sz="2200" dirty="0" err="1" smtClean="0"/>
              <a:t>ptsd</a:t>
            </a:r>
            <a:r>
              <a:rPr lang="en-GB" sz="2200" dirty="0" smtClean="0"/>
              <a:t>, </a:t>
            </a:r>
            <a:r>
              <a:rPr lang="en-GB" sz="2200" dirty="0" err="1" smtClean="0"/>
              <a:t>etc</a:t>
            </a:r>
            <a:r>
              <a:rPr lang="en-GB" sz="2200" dirty="0" smtClean="0"/>
              <a:t> </a:t>
            </a:r>
          </a:p>
          <a:p>
            <a:pPr marL="355600" indent="-355600">
              <a:buSzPct val="110000"/>
              <a:buFont typeface="Wingdings" pitchFamily="2" charset="2"/>
              <a:buChar char="²"/>
              <a:defRPr/>
            </a:pPr>
            <a:r>
              <a:rPr lang="en-GB" sz="2200" dirty="0" smtClean="0"/>
              <a:t>all received eight 1:1 sessions – CBTI-BP involved education &amp; four modules  a.) behaviours b.) cognitions c.) daytime functioning, and d.) relapse prevention</a:t>
            </a:r>
          </a:p>
        </p:txBody>
      </p:sp>
      <p:sp>
        <p:nvSpPr>
          <p:cNvPr id="12" name="Rectangle 11"/>
          <p:cNvSpPr/>
          <p:nvPr/>
        </p:nvSpPr>
        <p:spPr>
          <a:xfrm>
            <a:off x="72008" y="6156592"/>
            <a:ext cx="8892480" cy="584776"/>
          </a:xfrm>
          <a:prstGeom prst="rect">
            <a:avLst/>
          </a:prstGeom>
        </p:spPr>
        <p:txBody>
          <a:bodyPr wrap="square">
            <a:spAutoFit/>
          </a:bodyPr>
          <a:lstStyle/>
          <a:p>
            <a:pPr algn="ctr">
              <a:buSzPct val="120000"/>
            </a:pPr>
            <a:r>
              <a:rPr lang="en-US" sz="1600" dirty="0"/>
              <a:t>Harvey, A. G., et al. (2015). "Treating insomnia improves mood state, sleep, and functioning in bipolar disorder: </a:t>
            </a:r>
            <a:r>
              <a:rPr lang="en-US" sz="1600" dirty="0" smtClean="0"/>
              <a:t>a pilot RCT.</a:t>
            </a:r>
            <a:r>
              <a:rPr lang="en-US" sz="1600" dirty="0"/>
              <a:t>" </a:t>
            </a:r>
            <a:r>
              <a:rPr lang="en-US" sz="1600" u="sng" dirty="0"/>
              <a:t>J Consult </a:t>
            </a:r>
            <a:r>
              <a:rPr lang="en-US" sz="1600" u="sng" dirty="0" err="1"/>
              <a:t>Clin</a:t>
            </a:r>
            <a:r>
              <a:rPr lang="en-US" sz="1600" u="sng" dirty="0"/>
              <a:t> </a:t>
            </a:r>
            <a:r>
              <a:rPr lang="en-US" sz="1600" u="sng" dirty="0" err="1"/>
              <a:t>Psychol</a:t>
            </a:r>
            <a:r>
              <a:rPr lang="en-US" sz="1600" u="sng" dirty="0"/>
              <a:t> </a:t>
            </a:r>
            <a:r>
              <a:rPr lang="en-US" sz="1600" b="1" u="sng" dirty="0"/>
              <a:t>83</a:t>
            </a:r>
            <a:r>
              <a:rPr lang="en-US" sz="1600" u="sng" dirty="0"/>
              <a:t>(3): 564-577. </a:t>
            </a:r>
            <a:endParaRPr lang="en-US" sz="1600" dirty="0"/>
          </a:p>
        </p:txBody>
      </p:sp>
      <p:sp>
        <p:nvSpPr>
          <p:cNvPr id="14" name="TextBox 1"/>
          <p:cNvSpPr txBox="1">
            <a:spLocks noChangeArrowheads="1"/>
          </p:cNvSpPr>
          <p:nvPr/>
        </p:nvSpPr>
        <p:spPr bwMode="auto">
          <a:xfrm>
            <a:off x="5537201" y="908051"/>
            <a:ext cx="3211263"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hlink"/>
              </a:buClr>
              <a:buSzPct val="80000"/>
              <a:buFont typeface="Arial" charset="0"/>
              <a:buChar char="►"/>
              <a:defRPr sz="3200">
                <a:solidFill>
                  <a:schemeClr val="tx1"/>
                </a:solidFill>
                <a:latin typeface="Tahoma" pitchFamily="34" charset="0"/>
              </a:defRPr>
            </a:lvl1pPr>
            <a:lvl2pPr marL="742950" indent="-285750" eaLnBrk="0" hangingPunct="0">
              <a:spcBef>
                <a:spcPct val="20000"/>
              </a:spcBef>
              <a:buClr>
                <a:schemeClr val="folHlink"/>
              </a:buClr>
              <a:buFont typeface="Wingdings" pitchFamily="2" charset="2"/>
              <a:buChar char="§"/>
              <a:defRPr sz="2800">
                <a:solidFill>
                  <a:schemeClr val="tx1"/>
                </a:solidFill>
                <a:latin typeface="Tahoma" pitchFamily="34" charset="0"/>
              </a:defRPr>
            </a:lvl2pPr>
            <a:lvl3pPr marL="1143000" indent="-228600" eaLnBrk="0" hangingPunct="0">
              <a:spcBef>
                <a:spcPct val="20000"/>
              </a:spcBef>
              <a:buClr>
                <a:schemeClr val="hlink"/>
              </a:buClr>
              <a:buSzPct val="80000"/>
              <a:buFont typeface="Arial" charset="0"/>
              <a:buChar char="►"/>
              <a:defRPr sz="2400">
                <a:solidFill>
                  <a:schemeClr val="tx1"/>
                </a:solidFill>
                <a:latin typeface="Tahoma" pitchFamily="34" charset="0"/>
              </a:defRPr>
            </a:lvl3pPr>
            <a:lvl4pPr marL="1600200" indent="-228600" eaLnBrk="0" hangingPunct="0">
              <a:spcBef>
                <a:spcPct val="20000"/>
              </a:spcBef>
              <a:buClr>
                <a:schemeClr val="folHlink"/>
              </a:buClr>
              <a:buFont typeface="Wingdings" pitchFamily="2" charset="2"/>
              <a:buChar char="§"/>
              <a:defRPr sz="2000">
                <a:solidFill>
                  <a:schemeClr val="tx1"/>
                </a:solidFill>
                <a:latin typeface="Tahoma" pitchFamily="34" charset="0"/>
              </a:defRPr>
            </a:lvl4pPr>
            <a:lvl5pPr marL="2057400" indent="-228600" eaLnBrk="0" hangingPunct="0">
              <a:spcBef>
                <a:spcPct val="20000"/>
              </a:spcBef>
              <a:buClr>
                <a:schemeClr val="hlink"/>
              </a:buClr>
              <a:buSzPct val="80000"/>
              <a:buFont typeface="Arial" charset="0"/>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9pPr>
          </a:lstStyle>
          <a:p>
            <a:pPr algn="ctr" eaLnBrk="1" hangingPunct="1">
              <a:spcBef>
                <a:spcPct val="0"/>
              </a:spcBef>
              <a:buClrTx/>
              <a:buSzTx/>
              <a:buFontTx/>
              <a:buNone/>
            </a:pPr>
            <a:r>
              <a:rPr lang="en-GB" altLang="en-US" sz="2400" i="1" dirty="0" smtClean="0">
                <a:solidFill>
                  <a:srgbClr val="CAE2AA"/>
                </a:solidFill>
              </a:rPr>
              <a:t>relapse rates over 6 months follow-up</a:t>
            </a:r>
            <a:endParaRPr lang="en-GB" altLang="en-US" sz="2400" i="1" dirty="0">
              <a:solidFill>
                <a:srgbClr val="CAE2AA"/>
              </a:solidFill>
            </a:endParaRPr>
          </a:p>
        </p:txBody>
      </p:sp>
    </p:spTree>
    <p:extLst>
      <p:ext uri="{BB962C8B-B14F-4D97-AF65-F5344CB8AC3E}">
        <p14:creationId xmlns:p14="http://schemas.microsoft.com/office/powerpoint/2010/main" val="206630128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4624"/>
            <a:ext cx="9144000" cy="864096"/>
          </a:xfrm>
        </p:spPr>
        <p:txBody>
          <a:bodyPr/>
          <a:lstStyle/>
          <a:p>
            <a:r>
              <a:rPr lang="en-US" sz="4000" dirty="0" smtClean="0"/>
              <a:t>sleep, light &amp; exercise</a:t>
            </a:r>
            <a:endParaRPr lang="en-US" sz="4000" dirty="0"/>
          </a:p>
        </p:txBody>
      </p:sp>
      <p:sp>
        <p:nvSpPr>
          <p:cNvPr id="5" name="Text Placeholder 4"/>
          <p:cNvSpPr>
            <a:spLocks noGrp="1"/>
          </p:cNvSpPr>
          <p:nvPr>
            <p:ph type="body" sz="half" idx="3"/>
          </p:nvPr>
        </p:nvSpPr>
        <p:spPr>
          <a:xfrm>
            <a:off x="107504" y="980728"/>
            <a:ext cx="8928992" cy="5616624"/>
          </a:xfrm>
        </p:spPr>
        <p:txBody>
          <a:bodyPr/>
          <a:lstStyle/>
          <a:p>
            <a:pPr marL="0" indent="0" algn="ctr">
              <a:lnSpc>
                <a:spcPct val="90000"/>
              </a:lnSpc>
              <a:buSzPct val="120000"/>
              <a:buNone/>
            </a:pPr>
            <a:r>
              <a:rPr lang="en-US" sz="1800" dirty="0" smtClean="0">
                <a:solidFill>
                  <a:srgbClr val="F1CD50"/>
                </a:solidFill>
              </a:rPr>
              <a:t>ongoing studies on effectiveness of sleep deprivation plus light for bipolar depression – here extended to assessing brain pathways effected.</a:t>
            </a:r>
          </a:p>
          <a:p>
            <a:pPr>
              <a:buSzPct val="120000"/>
              <a:buFont typeface="Wingdings" charset="2"/>
              <a:buChar char="²"/>
            </a:pPr>
            <a:r>
              <a:rPr lang="en-US" sz="1600" dirty="0" err="1" smtClean="0"/>
              <a:t>Vai</a:t>
            </a:r>
            <a:r>
              <a:rPr lang="en-US" sz="1600" dirty="0" smtClean="0"/>
              <a:t>, B., et al. (2015). "Successful antidepressant </a:t>
            </a:r>
            <a:r>
              <a:rPr lang="en-US" sz="1600" dirty="0" err="1" smtClean="0"/>
              <a:t>chronotherapeutics</a:t>
            </a:r>
            <a:r>
              <a:rPr lang="en-US" sz="1600" dirty="0" smtClean="0"/>
              <a:t> enhance </a:t>
            </a:r>
            <a:r>
              <a:rPr lang="en-US" sz="1600" dirty="0" err="1" smtClean="0"/>
              <a:t>fronto</a:t>
            </a:r>
            <a:r>
              <a:rPr lang="en-US" sz="1600" dirty="0" smtClean="0"/>
              <a:t>-limbic neural responses </a:t>
            </a:r>
            <a:r>
              <a:rPr lang="is-IS" sz="1600" dirty="0" smtClean="0"/>
              <a:t>… </a:t>
            </a:r>
            <a:r>
              <a:rPr lang="en-US" sz="1600" dirty="0" smtClean="0"/>
              <a:t>in bipolar depression." </a:t>
            </a:r>
            <a:r>
              <a:rPr lang="en-US" sz="1600" u="sng" dirty="0" smtClean="0"/>
              <a:t>Psych Res </a:t>
            </a:r>
            <a:r>
              <a:rPr lang="en-US" sz="1600" b="1" u="sng" dirty="0" smtClean="0"/>
              <a:t>233</a:t>
            </a:r>
            <a:r>
              <a:rPr lang="en-US" sz="1600" u="sng" dirty="0" smtClean="0"/>
              <a:t>: 243-253.</a:t>
            </a:r>
          </a:p>
          <a:p>
            <a:pPr marL="0" indent="0" algn="ctr">
              <a:buSzPct val="120000"/>
              <a:buNone/>
            </a:pPr>
            <a:r>
              <a:rPr lang="en-US" sz="1800" dirty="0">
                <a:solidFill>
                  <a:srgbClr val="F1CD50"/>
                </a:solidFill>
              </a:rPr>
              <a:t>b</a:t>
            </a:r>
            <a:r>
              <a:rPr lang="en-US" sz="1800" dirty="0" smtClean="0">
                <a:solidFill>
                  <a:srgbClr val="F1CD50"/>
                </a:solidFill>
              </a:rPr>
              <a:t>right </a:t>
            </a:r>
            <a:r>
              <a:rPr lang="en-US" sz="1800" dirty="0">
                <a:solidFill>
                  <a:srgbClr val="F1CD50"/>
                </a:solidFill>
              </a:rPr>
              <a:t>light therapy </a:t>
            </a:r>
            <a:r>
              <a:rPr lang="en-US" sz="1800" dirty="0" smtClean="0">
                <a:solidFill>
                  <a:srgbClr val="F1CD50"/>
                </a:solidFill>
              </a:rPr>
              <a:t>is </a:t>
            </a:r>
            <a:r>
              <a:rPr lang="en-US" sz="1800" dirty="0">
                <a:solidFill>
                  <a:srgbClr val="F1CD50"/>
                </a:solidFill>
              </a:rPr>
              <a:t>a well-established treatment for seasonal depression. In the last two decades, the interest in BLT has expanded to involve other </a:t>
            </a:r>
            <a:r>
              <a:rPr lang="en-US" sz="1800" dirty="0" err="1">
                <a:solidFill>
                  <a:srgbClr val="F1CD50"/>
                </a:solidFill>
              </a:rPr>
              <a:t>nonseasonal</a:t>
            </a:r>
            <a:r>
              <a:rPr lang="en-US" sz="1800" dirty="0">
                <a:solidFill>
                  <a:srgbClr val="F1CD50"/>
                </a:solidFill>
              </a:rPr>
              <a:t> types of </a:t>
            </a:r>
            <a:r>
              <a:rPr lang="en-US" sz="1800" dirty="0" smtClean="0">
                <a:solidFill>
                  <a:srgbClr val="F1CD50"/>
                </a:solidFill>
              </a:rPr>
              <a:t>depression </a:t>
            </a:r>
            <a:r>
              <a:rPr lang="is-IS" sz="1800" dirty="0" smtClean="0">
                <a:solidFill>
                  <a:srgbClr val="F1CD50"/>
                </a:solidFill>
              </a:rPr>
              <a:t>… </a:t>
            </a:r>
            <a:r>
              <a:rPr lang="en-US" sz="1800" dirty="0" smtClean="0">
                <a:solidFill>
                  <a:srgbClr val="F1CD50"/>
                </a:solidFill>
              </a:rPr>
              <a:t>BLT </a:t>
            </a:r>
            <a:r>
              <a:rPr lang="en-US" sz="1800" dirty="0">
                <a:solidFill>
                  <a:srgbClr val="F1CD50"/>
                </a:solidFill>
              </a:rPr>
              <a:t>appears to be efficacious, </a:t>
            </a:r>
            <a:r>
              <a:rPr lang="en-US" sz="1800" dirty="0" err="1" smtClean="0">
                <a:solidFill>
                  <a:srgbClr val="F1CD50"/>
                </a:solidFill>
              </a:rPr>
              <a:t>particu-larly</a:t>
            </a:r>
            <a:r>
              <a:rPr lang="en-US" sz="1800" dirty="0" smtClean="0">
                <a:solidFill>
                  <a:srgbClr val="F1CD50"/>
                </a:solidFill>
              </a:rPr>
              <a:t> </a:t>
            </a:r>
            <a:r>
              <a:rPr lang="en-US" sz="1800" dirty="0">
                <a:solidFill>
                  <a:srgbClr val="F1CD50"/>
                </a:solidFill>
              </a:rPr>
              <a:t>when administered for 2–5 weeks’ duration and as </a:t>
            </a:r>
            <a:r>
              <a:rPr lang="en-US" sz="1800" dirty="0" err="1">
                <a:solidFill>
                  <a:srgbClr val="F1CD50"/>
                </a:solidFill>
              </a:rPr>
              <a:t>monotherapy</a:t>
            </a:r>
            <a:r>
              <a:rPr lang="en-US" sz="1800" dirty="0" smtClean="0">
                <a:solidFill>
                  <a:srgbClr val="F1CD50"/>
                </a:solidFill>
              </a:rPr>
              <a:t>.</a:t>
            </a:r>
            <a:endParaRPr lang="en-US" sz="1800" dirty="0" smtClean="0"/>
          </a:p>
          <a:p>
            <a:pPr>
              <a:buSzPct val="120000"/>
              <a:buFont typeface="Wingdings" charset="2"/>
              <a:buChar char=""/>
            </a:pPr>
            <a:r>
              <a:rPr lang="en-US" sz="1600" dirty="0" smtClean="0"/>
              <a:t>Al-</a:t>
            </a:r>
            <a:r>
              <a:rPr lang="en-US" sz="1600" dirty="0" err="1" smtClean="0"/>
              <a:t>Karawi</a:t>
            </a:r>
            <a:r>
              <a:rPr lang="en-US" sz="1600" dirty="0" smtClean="0"/>
              <a:t>, D. and L. </a:t>
            </a:r>
            <a:r>
              <a:rPr lang="en-US" sz="1600" dirty="0" err="1" smtClean="0"/>
              <a:t>Jubair</a:t>
            </a:r>
            <a:r>
              <a:rPr lang="en-US" sz="1600" dirty="0" smtClean="0"/>
              <a:t> (2016). "Bright light therapy for </a:t>
            </a:r>
            <a:r>
              <a:rPr lang="en-US" sz="1600" dirty="0" err="1" smtClean="0"/>
              <a:t>nonseasonal</a:t>
            </a:r>
            <a:r>
              <a:rPr lang="en-US" sz="1600" dirty="0" smtClean="0"/>
              <a:t> depression: Meta-analysis of clinical trials." </a:t>
            </a:r>
            <a:r>
              <a:rPr lang="en-US" sz="1600" u="sng" dirty="0" smtClean="0"/>
              <a:t>J Affective Disorders </a:t>
            </a:r>
            <a:r>
              <a:rPr lang="en-US" sz="1600" b="1" u="sng" dirty="0" smtClean="0"/>
              <a:t>198</a:t>
            </a:r>
            <a:r>
              <a:rPr lang="en-US" sz="1600" u="sng" dirty="0" smtClean="0"/>
              <a:t>: 64-71.</a:t>
            </a:r>
            <a:endParaRPr lang="en-US" sz="1600" dirty="0" smtClean="0"/>
          </a:p>
          <a:p>
            <a:pPr marL="0" indent="0" algn="ctr">
              <a:lnSpc>
                <a:spcPct val="90000"/>
              </a:lnSpc>
              <a:buSzPct val="120000"/>
              <a:buNone/>
            </a:pPr>
            <a:r>
              <a:rPr lang="en-US" sz="1800" dirty="0" smtClean="0">
                <a:solidFill>
                  <a:srgbClr val="F1CD50"/>
                </a:solidFill>
              </a:rPr>
              <a:t>virtual </a:t>
            </a:r>
            <a:r>
              <a:rPr lang="en-US" sz="1800" dirty="0">
                <a:solidFill>
                  <a:srgbClr val="F1CD50"/>
                </a:solidFill>
              </a:rPr>
              <a:t>darkness therapy (blue light-blocking treatment by means of orange-tinted glasses) is a promising new treatment option for mania</a:t>
            </a:r>
            <a:r>
              <a:rPr lang="en-US" sz="1800" dirty="0" smtClean="0">
                <a:solidFill>
                  <a:srgbClr val="F1CD50"/>
                </a:solidFill>
              </a:rPr>
              <a:t>.</a:t>
            </a:r>
            <a:endParaRPr lang="en-US" sz="1600" u="sng" dirty="0" smtClean="0"/>
          </a:p>
          <a:p>
            <a:pPr>
              <a:buSzPct val="120000"/>
              <a:buFont typeface="Wingdings" charset="2"/>
              <a:buChar char=""/>
            </a:pPr>
            <a:r>
              <a:rPr lang="en-US" sz="1600" dirty="0" err="1" smtClean="0"/>
              <a:t>Henriksen</a:t>
            </a:r>
            <a:r>
              <a:rPr lang="en-US" sz="1600" dirty="0" smtClean="0"/>
              <a:t>, T. E. G., et al. (2014). "Blocking blue light during mania – markedly increased regularity of sleep and rapid improvement of symptoms: a case report." </a:t>
            </a:r>
            <a:r>
              <a:rPr lang="en-US" sz="1600" u="sng" dirty="0" smtClean="0"/>
              <a:t>Bipolar Disorders </a:t>
            </a:r>
            <a:r>
              <a:rPr lang="en-US" sz="1600" b="1" u="sng" dirty="0" smtClean="0"/>
              <a:t>16</a:t>
            </a:r>
            <a:r>
              <a:rPr lang="en-US" sz="1600" u="sng" dirty="0" smtClean="0"/>
              <a:t>(8): 894-898. </a:t>
            </a:r>
          </a:p>
          <a:p>
            <a:pPr marL="0" indent="0" algn="ctr">
              <a:lnSpc>
                <a:spcPct val="90000"/>
              </a:lnSpc>
              <a:buSzPct val="120000"/>
              <a:buNone/>
            </a:pPr>
            <a:r>
              <a:rPr lang="en-US" sz="1800" dirty="0">
                <a:solidFill>
                  <a:srgbClr val="F1CD50"/>
                </a:solidFill>
              </a:rPr>
              <a:t>generally, exercise was associated with improved health measures including depressive symptoms, functioning and quality of life. Evidence was insufficient to establish a cause-effect relationship </a:t>
            </a:r>
            <a:r>
              <a:rPr lang="is-IS" sz="1800" dirty="0" smtClean="0">
                <a:solidFill>
                  <a:srgbClr val="F1CD50"/>
                </a:solidFill>
              </a:rPr>
              <a:t>… </a:t>
            </a:r>
            <a:r>
              <a:rPr lang="en-US" sz="1800" dirty="0" smtClean="0">
                <a:solidFill>
                  <a:srgbClr val="F1CD50"/>
                </a:solidFill>
              </a:rPr>
              <a:t>  </a:t>
            </a:r>
          </a:p>
          <a:p>
            <a:pPr>
              <a:buSzPct val="120000"/>
              <a:buFont typeface="Wingdings" charset="2"/>
              <a:buChar char=""/>
            </a:pPr>
            <a:r>
              <a:rPr lang="en-US" sz="1600" dirty="0" err="1" smtClean="0"/>
              <a:t>Melo</a:t>
            </a:r>
            <a:r>
              <a:rPr lang="en-US" sz="1600" dirty="0"/>
              <a:t>, M. C. A., et al. (2016). "Exercise in bipolar patients: A systematic review." </a:t>
            </a:r>
            <a:r>
              <a:rPr lang="en-US" sz="1600" u="sng" dirty="0"/>
              <a:t>Journal of Affective Disorders </a:t>
            </a:r>
            <a:r>
              <a:rPr lang="en-US" sz="1600" b="1" u="sng" dirty="0"/>
              <a:t>198</a:t>
            </a:r>
            <a:r>
              <a:rPr lang="en-US" sz="1600" u="sng" dirty="0"/>
              <a:t>: 32-38</a:t>
            </a:r>
            <a:r>
              <a:rPr lang="en-US" sz="1600" u="sng" dirty="0" smtClean="0"/>
              <a:t>.</a:t>
            </a:r>
            <a:endParaRPr lang="en-US" sz="1800" dirty="0" smtClean="0">
              <a:solidFill>
                <a:srgbClr val="F1CD50"/>
              </a:solidFill>
            </a:endParaRPr>
          </a:p>
        </p:txBody>
      </p:sp>
      <p:sp>
        <p:nvSpPr>
          <p:cNvPr id="7" name="Line 4"/>
          <p:cNvSpPr>
            <a:spLocks noChangeShapeType="1"/>
          </p:cNvSpPr>
          <p:nvPr/>
        </p:nvSpPr>
        <p:spPr bwMode="auto">
          <a:xfrm flipV="1">
            <a:off x="719894" y="6741368"/>
            <a:ext cx="7704212" cy="595"/>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1240018374"/>
      </p:ext>
    </p:extLst>
  </p:cSld>
  <p:clrMapOvr>
    <a:masterClrMapping/>
  </p:clrMapOvr>
  <p:transition xmlns:p14="http://schemas.microsoft.com/office/powerpoint/2010/mai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899592" y="44450"/>
            <a:ext cx="7344816" cy="1143000"/>
          </a:xfrm>
          <a:noFill/>
          <a:ln/>
        </p:spPr>
        <p:txBody>
          <a:bodyPr lIns="92075" tIns="46038" rIns="92075" bIns="46038" anchor="b"/>
          <a:lstStyle/>
          <a:p>
            <a:r>
              <a:rPr lang="en-US" sz="4000" dirty="0" smtClean="0"/>
              <a:t>areas we’ll touch on</a:t>
            </a:r>
            <a:endParaRPr lang="en-US" sz="4000" dirty="0"/>
          </a:p>
        </p:txBody>
      </p:sp>
      <p:sp>
        <p:nvSpPr>
          <p:cNvPr id="147459" name="Rectangle 3"/>
          <p:cNvSpPr>
            <a:spLocks noGrp="1" noRot="1" noChangeArrowheads="1"/>
          </p:cNvSpPr>
          <p:nvPr>
            <p:ph type="body" sz="half" idx="3"/>
          </p:nvPr>
        </p:nvSpPr>
        <p:spPr>
          <a:xfrm>
            <a:off x="3131840" y="1698972"/>
            <a:ext cx="5976664" cy="4178300"/>
          </a:xfrm>
          <a:noFill/>
          <a:ln/>
        </p:spPr>
        <p:txBody>
          <a:bodyPr lIns="92075" tIns="46038" rIns="92075" bIns="46038"/>
          <a:lstStyle/>
          <a:p>
            <a:pPr>
              <a:lnSpc>
                <a:spcPct val="90000"/>
              </a:lnSpc>
              <a:buClr>
                <a:schemeClr val="accent3"/>
              </a:buClr>
              <a:buSzPct val="120000"/>
              <a:buFont typeface="Wingdings" charset="2"/>
              <a:buChar char="ü"/>
            </a:pPr>
            <a:r>
              <a:rPr lang="en-US" sz="2400" dirty="0" smtClean="0">
                <a:solidFill>
                  <a:schemeClr val="accent3"/>
                </a:solidFill>
              </a:rPr>
              <a:t>importance of adequate tracking      </a:t>
            </a:r>
            <a:endParaRPr lang="en-US" sz="2400" dirty="0">
              <a:solidFill>
                <a:schemeClr val="accent3"/>
              </a:solidFill>
            </a:endParaRPr>
          </a:p>
          <a:p>
            <a:pPr marL="0" indent="0">
              <a:lnSpc>
                <a:spcPct val="90000"/>
              </a:lnSpc>
              <a:buClr>
                <a:schemeClr val="accent3"/>
              </a:buClr>
              <a:buSzPct val="120000"/>
              <a:buNone/>
            </a:pPr>
            <a:endParaRPr lang="en-US" sz="700" i="1" dirty="0">
              <a:solidFill>
                <a:schemeClr val="accent3"/>
              </a:solidFill>
            </a:endParaRPr>
          </a:p>
          <a:p>
            <a:pPr>
              <a:lnSpc>
                <a:spcPct val="90000"/>
              </a:lnSpc>
              <a:buClr>
                <a:schemeClr val="accent3"/>
              </a:buClr>
              <a:buSzPct val="120000"/>
              <a:buFont typeface="Wingdings" charset="2"/>
              <a:buChar char="ü"/>
            </a:pPr>
            <a:r>
              <a:rPr lang="en-US" sz="2400" dirty="0" smtClean="0">
                <a:solidFill>
                  <a:schemeClr val="accent3"/>
                </a:solidFill>
              </a:rPr>
              <a:t>the value of psychotherapy            </a:t>
            </a:r>
            <a:endParaRPr lang="en-US" sz="2400" dirty="0">
              <a:solidFill>
                <a:schemeClr val="accent3"/>
              </a:solidFill>
            </a:endParaRPr>
          </a:p>
          <a:p>
            <a:pPr marL="447675" indent="-447675">
              <a:lnSpc>
                <a:spcPct val="90000"/>
              </a:lnSpc>
              <a:buSzPct val="110000"/>
              <a:buFont typeface="Wingdings" charset="0"/>
              <a:buNone/>
            </a:pPr>
            <a:endParaRPr lang="en-US" sz="600" dirty="0"/>
          </a:p>
          <a:p>
            <a:pPr>
              <a:lnSpc>
                <a:spcPct val="90000"/>
              </a:lnSpc>
              <a:buClr>
                <a:schemeClr val="accent3"/>
              </a:buClr>
              <a:buSzPct val="120000"/>
              <a:buFont typeface="Wingdings" charset="2"/>
              <a:buChar char="ü"/>
            </a:pPr>
            <a:r>
              <a:rPr lang="en-US" sz="2400" dirty="0" smtClean="0">
                <a:solidFill>
                  <a:schemeClr val="accent3"/>
                </a:solidFill>
              </a:rPr>
              <a:t>importance of sleep interventions</a:t>
            </a:r>
          </a:p>
          <a:p>
            <a:pPr marL="0" indent="0">
              <a:lnSpc>
                <a:spcPct val="90000"/>
              </a:lnSpc>
              <a:buClr>
                <a:schemeClr val="accent3"/>
              </a:buClr>
              <a:buSzPct val="120000"/>
              <a:buNone/>
            </a:pPr>
            <a:endParaRPr lang="en-US" sz="600" dirty="0" smtClean="0">
              <a:solidFill>
                <a:schemeClr val="accent3"/>
              </a:solidFill>
            </a:endParaRPr>
          </a:p>
          <a:p>
            <a:pPr>
              <a:lnSpc>
                <a:spcPct val="90000"/>
              </a:lnSpc>
              <a:buClr>
                <a:schemeClr val="accent3"/>
              </a:buClr>
              <a:buSzPct val="120000"/>
              <a:buFont typeface="Wingdings" charset="2"/>
              <a:buChar char="ü"/>
            </a:pPr>
            <a:r>
              <a:rPr lang="en-US" sz="2400" dirty="0" smtClean="0">
                <a:solidFill>
                  <a:schemeClr val="accent3"/>
                </a:solidFill>
              </a:rPr>
              <a:t>exercise &amp; light</a:t>
            </a:r>
          </a:p>
          <a:p>
            <a:pPr marL="0" indent="0">
              <a:lnSpc>
                <a:spcPct val="90000"/>
              </a:lnSpc>
              <a:buSzPct val="110000"/>
              <a:buNone/>
            </a:pPr>
            <a:endParaRPr lang="en-US" sz="600" dirty="0" smtClean="0"/>
          </a:p>
          <a:p>
            <a:pPr marL="447675" indent="-447675">
              <a:lnSpc>
                <a:spcPct val="90000"/>
              </a:lnSpc>
              <a:buSzPct val="110000"/>
              <a:buFont typeface="Wingdings" charset="0"/>
              <a:buChar char="Ø"/>
            </a:pPr>
            <a:r>
              <a:rPr lang="en-US" sz="2400" dirty="0" smtClean="0">
                <a:solidFill>
                  <a:srgbClr val="F1CD50"/>
                </a:solidFill>
              </a:rPr>
              <a:t>good diet is central</a:t>
            </a:r>
          </a:p>
          <a:p>
            <a:pPr marL="0" indent="0">
              <a:lnSpc>
                <a:spcPct val="90000"/>
              </a:lnSpc>
              <a:buSzPct val="110000"/>
              <a:buNone/>
            </a:pPr>
            <a:endParaRPr lang="en-US" sz="600" dirty="0" smtClean="0">
              <a:solidFill>
                <a:srgbClr val="F1CD50"/>
              </a:solidFill>
            </a:endParaRPr>
          </a:p>
          <a:p>
            <a:pPr marL="447675" indent="-447675">
              <a:lnSpc>
                <a:spcPct val="90000"/>
              </a:lnSpc>
              <a:buSzPct val="110000"/>
              <a:buFont typeface="Wingdings" charset="0"/>
              <a:buChar char="Ø"/>
            </a:pPr>
            <a:r>
              <a:rPr lang="en-US" sz="2400" dirty="0" smtClean="0">
                <a:solidFill>
                  <a:srgbClr val="F1CD50"/>
                </a:solidFill>
              </a:rPr>
              <a:t>dietary supplements &amp; other augmentation substances</a:t>
            </a:r>
          </a:p>
          <a:p>
            <a:pPr marL="0" indent="0">
              <a:lnSpc>
                <a:spcPct val="90000"/>
              </a:lnSpc>
              <a:buSzPct val="110000"/>
              <a:buNone/>
            </a:pPr>
            <a:endParaRPr lang="en-US" sz="600" dirty="0" smtClean="0"/>
          </a:p>
          <a:p>
            <a:pPr marL="447675" indent="-447675">
              <a:lnSpc>
                <a:spcPct val="90000"/>
              </a:lnSpc>
              <a:buSzPct val="110000"/>
              <a:buFont typeface="Wingdings" charset="0"/>
              <a:buChar char="Ø"/>
            </a:pPr>
            <a:r>
              <a:rPr lang="en-US" sz="2400" dirty="0" smtClean="0"/>
              <a:t>overall lifestyle, mood &amp; mortality</a:t>
            </a:r>
          </a:p>
          <a:p>
            <a:pPr marL="0" indent="0">
              <a:lnSpc>
                <a:spcPct val="90000"/>
              </a:lnSpc>
              <a:buSzPct val="110000"/>
              <a:buNone/>
            </a:pPr>
            <a:endParaRPr lang="en-US" sz="2400" dirty="0"/>
          </a:p>
          <a:p>
            <a:pPr marL="0" indent="0">
              <a:lnSpc>
                <a:spcPct val="90000"/>
              </a:lnSpc>
              <a:buSzPct val="110000"/>
              <a:buNone/>
            </a:pPr>
            <a:endParaRPr lang="en-US" sz="2400" dirty="0"/>
          </a:p>
        </p:txBody>
      </p:sp>
      <p:sp>
        <p:nvSpPr>
          <p:cNvPr id="147460" name="Line 4"/>
          <p:cNvSpPr>
            <a:spLocks noChangeShapeType="1"/>
          </p:cNvSpPr>
          <p:nvPr/>
        </p:nvSpPr>
        <p:spPr bwMode="auto">
          <a:xfrm flipV="1">
            <a:off x="755576" y="6308724"/>
            <a:ext cx="7704212" cy="595"/>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2" name="Rectangle 6"/>
          <p:cNvSpPr>
            <a:spLocks noChangeArrowheads="1"/>
          </p:cNvSpPr>
          <p:nvPr/>
        </p:nvSpPr>
        <p:spPr bwMode="gray">
          <a:xfrm>
            <a:off x="762000" y="601663"/>
            <a:ext cx="31750" cy="10525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kumimoji="1" lang="en-US" sz="2400"/>
          </a:p>
        </p:txBody>
      </p:sp>
      <p:pic>
        <p:nvPicPr>
          <p:cNvPr id="4" name="Picture 3"/>
          <p:cNvPicPr>
            <a:picLocks noChangeAspect="1"/>
          </p:cNvPicPr>
          <p:nvPr/>
        </p:nvPicPr>
        <p:blipFill>
          <a:blip r:embed="rId2"/>
          <a:stretch>
            <a:fillRect/>
          </a:stretch>
        </p:blipFill>
        <p:spPr>
          <a:xfrm>
            <a:off x="105657" y="2132856"/>
            <a:ext cx="2954175" cy="2880320"/>
          </a:xfrm>
          <a:prstGeom prst="rect">
            <a:avLst/>
          </a:prstGeom>
        </p:spPr>
      </p:pic>
    </p:spTree>
    <p:extLst>
      <p:ext uri="{BB962C8B-B14F-4D97-AF65-F5344CB8AC3E}">
        <p14:creationId xmlns:p14="http://schemas.microsoft.com/office/powerpoint/2010/main" val="1199215810"/>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Title 1"/>
          <p:cNvSpPr>
            <a:spLocks noGrp="1"/>
          </p:cNvSpPr>
          <p:nvPr>
            <p:ph type="title"/>
          </p:nvPr>
        </p:nvSpPr>
        <p:spPr>
          <a:xfrm>
            <a:off x="107505" y="228600"/>
            <a:ext cx="8970554" cy="1143000"/>
          </a:xfrm>
        </p:spPr>
        <p:txBody>
          <a:bodyPr/>
          <a:lstStyle/>
          <a:p>
            <a:r>
              <a:rPr lang="en-GB" sz="4000" dirty="0">
                <a:latin typeface="Tahoma" charset="0"/>
                <a:cs typeface="Tahoma" charset="0"/>
              </a:rPr>
              <a:t>whole food diet &amp; depression risk</a:t>
            </a:r>
          </a:p>
        </p:txBody>
      </p:sp>
      <p:sp>
        <p:nvSpPr>
          <p:cNvPr id="5122" name="Text Placeholder 2"/>
          <p:cNvSpPr>
            <a:spLocks noGrp="1"/>
          </p:cNvSpPr>
          <p:nvPr>
            <p:ph type="body" sz="half" idx="1"/>
          </p:nvPr>
        </p:nvSpPr>
        <p:spPr>
          <a:xfrm>
            <a:off x="0" y="1700808"/>
            <a:ext cx="4970585" cy="3922713"/>
          </a:xfrm>
        </p:spPr>
        <p:txBody>
          <a:bodyPr/>
          <a:lstStyle/>
          <a:p>
            <a:pPr marL="449263" indent="-449263">
              <a:buSzPct val="100000"/>
              <a:buFont typeface="Wingdings" charset="0"/>
              <a:buChar char=""/>
            </a:pPr>
            <a:r>
              <a:rPr lang="en-GB" sz="2600" dirty="0">
                <a:latin typeface="Tahoma" charset="0"/>
                <a:cs typeface="Tahoma" charset="0"/>
              </a:rPr>
              <a:t>3,059 adults who were not initially depressed </a:t>
            </a:r>
          </a:p>
          <a:p>
            <a:pPr marL="449263" indent="-449263">
              <a:buSzPct val="100000"/>
              <a:buFont typeface="Wingdings" charset="0"/>
              <a:buChar char=""/>
            </a:pPr>
            <a:r>
              <a:rPr lang="en-GB" sz="2600" dirty="0">
                <a:latin typeface="Tahoma" charset="0"/>
                <a:cs typeface="Tahoma" charset="0"/>
              </a:rPr>
              <a:t>starting age 35 to 55 </a:t>
            </a:r>
          </a:p>
          <a:p>
            <a:pPr marL="449263" indent="-449263">
              <a:buSzPct val="100000"/>
              <a:buFont typeface="Wingdings" charset="0"/>
              <a:buChar char=""/>
            </a:pPr>
            <a:r>
              <a:rPr lang="en-GB" sz="2600" dirty="0">
                <a:latin typeface="Tahoma" charset="0"/>
                <a:cs typeface="Tahoma" charset="0"/>
              </a:rPr>
              <a:t>whole food diet </a:t>
            </a:r>
            <a:r>
              <a:rPr lang="en-GB" sz="2600" dirty="0" err="1">
                <a:latin typeface="Tahoma" charset="0"/>
                <a:cs typeface="Tahoma" charset="0"/>
              </a:rPr>
              <a:t>tertiles</a:t>
            </a:r>
            <a:r>
              <a:rPr lang="en-GB" sz="2600" dirty="0">
                <a:latin typeface="Tahoma" charset="0"/>
                <a:cs typeface="Tahoma" charset="0"/>
              </a:rPr>
              <a:t>: intake of vegetables,   fruit and fish measured</a:t>
            </a:r>
          </a:p>
          <a:p>
            <a:pPr marL="449263" indent="-449263">
              <a:buSzPct val="100000"/>
              <a:buFont typeface="Wingdings" charset="0"/>
              <a:buChar char=""/>
            </a:pPr>
            <a:r>
              <a:rPr lang="en-GB" sz="2600" dirty="0">
                <a:latin typeface="Tahoma" charset="0"/>
                <a:cs typeface="Tahoma" charset="0"/>
              </a:rPr>
              <a:t>presence of depression assessed 5 years later</a:t>
            </a:r>
          </a:p>
        </p:txBody>
      </p:sp>
      <p:graphicFrame>
        <p:nvGraphicFramePr>
          <p:cNvPr id="5123" name="Content Placeholder 4"/>
          <p:cNvGraphicFramePr>
            <a:graphicFrameLocks noGrp="1"/>
          </p:cNvGraphicFramePr>
          <p:nvPr>
            <p:ph sz="half" idx="2"/>
          </p:nvPr>
        </p:nvGraphicFramePr>
        <p:xfrm>
          <a:off x="4536831" y="1495425"/>
          <a:ext cx="4088423" cy="4648200"/>
        </p:xfrm>
        <a:graphic>
          <a:graphicData uri="http://schemas.openxmlformats.org/presentationml/2006/ole">
            <mc:AlternateContent xmlns:mc="http://schemas.openxmlformats.org/markup-compatibility/2006">
              <mc:Choice xmlns:v="urn:schemas-microsoft-com:vml" Requires="v">
                <p:oleObj spid="_x0000_s1032" name="Chart" r:id="rId4" imgW="4432176" imgH="4651651" progId="Excel.Chart.8">
                  <p:embed/>
                </p:oleObj>
              </mc:Choice>
              <mc:Fallback>
                <p:oleObj name="Chart" r:id="rId4" imgW="4432176" imgH="4651651" progId="Excel.Chart.8">
                  <p:embed/>
                  <p:pic>
                    <p:nvPicPr>
                      <p:cNvPr id="0" name=""/>
                      <p:cNvPicPr>
                        <a:picLocks noGrp="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36831" y="1495425"/>
                        <a:ext cx="4088423"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4" name="TextBox 5"/>
          <p:cNvSpPr txBox="1">
            <a:spLocks noChangeArrowheads="1"/>
          </p:cNvSpPr>
          <p:nvPr/>
        </p:nvSpPr>
        <p:spPr bwMode="auto">
          <a:xfrm>
            <a:off x="1011116" y="6165851"/>
            <a:ext cx="7083669"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GB" sz="1800"/>
              <a:t>Akbaraly, T. et al. (2009). </a:t>
            </a:r>
            <a:r>
              <a:rPr lang="en-GB" sz="1800" i="1"/>
              <a:t>"Dietary pattern and depressive symptoms in middle age.“  </a:t>
            </a:r>
            <a:r>
              <a:rPr lang="en-GB" sz="1800"/>
              <a:t>Br J Psych 195(5): 408-413.</a:t>
            </a:r>
          </a:p>
        </p:txBody>
      </p:sp>
      <p:sp>
        <p:nvSpPr>
          <p:cNvPr id="5125" name="Line 4"/>
          <p:cNvSpPr>
            <a:spLocks noChangeShapeType="1"/>
          </p:cNvSpPr>
          <p:nvPr/>
        </p:nvSpPr>
        <p:spPr bwMode="auto">
          <a:xfrm>
            <a:off x="1208943" y="6165850"/>
            <a:ext cx="6705600" cy="0"/>
          </a:xfrm>
          <a:prstGeom prst="line">
            <a:avLst/>
          </a:prstGeom>
          <a:noFill/>
          <a:ln w="47625">
            <a:solidFill>
              <a:schemeClr val="folHlink"/>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5126" name="TextBox 2"/>
          <p:cNvSpPr txBox="1">
            <a:spLocks noChangeArrowheads="1"/>
          </p:cNvSpPr>
          <p:nvPr/>
        </p:nvSpPr>
        <p:spPr bwMode="auto">
          <a:xfrm>
            <a:off x="4487008" y="5414963"/>
            <a:ext cx="433346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ahoma" charset="0"/>
                <a:ea typeface="ＭＳ Ｐゴシック" charset="0"/>
                <a:cs typeface="ＭＳ Ｐゴシック" charset="0"/>
              </a:defRPr>
            </a:lvl1pPr>
            <a:lvl2pPr marL="742950" indent="-285750" eaLnBrk="0" hangingPunct="0">
              <a:defRPr sz="2400">
                <a:solidFill>
                  <a:schemeClr val="tx1"/>
                </a:solidFill>
                <a:latin typeface="Tahoma" charset="0"/>
                <a:ea typeface="ＭＳ Ｐゴシック" charset="0"/>
              </a:defRPr>
            </a:lvl2pPr>
            <a:lvl3pPr marL="1143000" indent="-228600" eaLnBrk="0" hangingPunct="0">
              <a:defRPr sz="2400">
                <a:solidFill>
                  <a:schemeClr val="tx1"/>
                </a:solidFill>
                <a:latin typeface="Tahoma" charset="0"/>
                <a:ea typeface="ＭＳ Ｐゴシック" charset="0"/>
              </a:defRPr>
            </a:lvl3pPr>
            <a:lvl4pPr marL="1600200" indent="-228600" eaLnBrk="0" hangingPunct="0">
              <a:defRPr sz="2400">
                <a:solidFill>
                  <a:schemeClr val="tx1"/>
                </a:solidFill>
                <a:latin typeface="Tahoma" charset="0"/>
                <a:ea typeface="ＭＳ Ｐゴシック" charset="0"/>
              </a:defRPr>
            </a:lvl4pPr>
            <a:lvl5pPr marL="2057400" indent="-228600" eaLnBrk="0" hangingPunct="0">
              <a:defRPr sz="2400">
                <a:solidFill>
                  <a:schemeClr val="tx1"/>
                </a:solidFill>
                <a:latin typeface="Tahoma" charset="0"/>
                <a:ea typeface="ＭＳ Ｐゴシック" charset="0"/>
              </a:defRPr>
            </a:lvl5pPr>
            <a:lvl6pPr marL="2514600" indent="-228600" eaLnBrk="0" fontAlgn="base" hangingPunct="0">
              <a:spcBef>
                <a:spcPct val="0"/>
              </a:spcBef>
              <a:spcAft>
                <a:spcPct val="0"/>
              </a:spcAft>
              <a:defRPr sz="2400">
                <a:solidFill>
                  <a:schemeClr val="tx1"/>
                </a:solidFill>
                <a:latin typeface="Tahoma" charset="0"/>
                <a:ea typeface="ＭＳ Ｐゴシック" charset="0"/>
              </a:defRPr>
            </a:lvl6pPr>
            <a:lvl7pPr marL="2971800" indent="-228600" eaLnBrk="0" fontAlgn="base" hangingPunct="0">
              <a:spcBef>
                <a:spcPct val="0"/>
              </a:spcBef>
              <a:spcAft>
                <a:spcPct val="0"/>
              </a:spcAft>
              <a:defRPr sz="2400">
                <a:solidFill>
                  <a:schemeClr val="tx1"/>
                </a:solidFill>
                <a:latin typeface="Tahoma" charset="0"/>
                <a:ea typeface="ＭＳ Ｐゴシック" charset="0"/>
              </a:defRPr>
            </a:lvl7pPr>
            <a:lvl8pPr marL="3429000" indent="-228600" eaLnBrk="0" fontAlgn="base" hangingPunct="0">
              <a:spcBef>
                <a:spcPct val="0"/>
              </a:spcBef>
              <a:spcAft>
                <a:spcPct val="0"/>
              </a:spcAft>
              <a:defRPr sz="2400">
                <a:solidFill>
                  <a:schemeClr val="tx1"/>
                </a:solidFill>
                <a:latin typeface="Tahoma" charset="0"/>
                <a:ea typeface="ＭＳ Ｐゴシック" charset="0"/>
              </a:defRPr>
            </a:lvl8pPr>
            <a:lvl9pPr marL="3886200" indent="-228600" eaLnBrk="0" fontAlgn="base" hangingPunct="0">
              <a:spcBef>
                <a:spcPct val="0"/>
              </a:spcBef>
              <a:spcAft>
                <a:spcPct val="0"/>
              </a:spcAft>
              <a:defRPr sz="2400">
                <a:solidFill>
                  <a:schemeClr val="tx1"/>
                </a:solidFill>
                <a:latin typeface="Tahoma" charset="0"/>
                <a:ea typeface="ＭＳ Ｐゴシック" charset="0"/>
              </a:defRPr>
            </a:lvl9pPr>
          </a:lstStyle>
          <a:p>
            <a:pPr algn="ctr" eaLnBrk="1" hangingPunct="1"/>
            <a:r>
              <a:rPr lang="en-GB" sz="1800" i="1" dirty="0"/>
              <a:t>multiple other potential confounding factors allowed for</a:t>
            </a:r>
          </a:p>
        </p:txBody>
      </p:sp>
    </p:spTree>
    <p:extLst>
      <p:ext uri="{BB962C8B-B14F-4D97-AF65-F5344CB8AC3E}">
        <p14:creationId xmlns:p14="http://schemas.microsoft.com/office/powerpoint/2010/main" val="274505457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p:cNvSpPr>
            <a:spLocks noGrp="1"/>
          </p:cNvSpPr>
          <p:nvPr>
            <p:ph type="title"/>
          </p:nvPr>
        </p:nvSpPr>
        <p:spPr>
          <a:xfrm>
            <a:off x="251521" y="228600"/>
            <a:ext cx="8707842" cy="1143000"/>
          </a:xfrm>
        </p:spPr>
        <p:txBody>
          <a:bodyPr/>
          <a:lstStyle/>
          <a:p>
            <a:r>
              <a:rPr lang="en-GB" sz="4000" dirty="0">
                <a:latin typeface="Tahoma" charset="0"/>
                <a:cs typeface="Tahoma" charset="0"/>
              </a:rPr>
              <a:t>processed diet &amp; depression risk</a:t>
            </a:r>
          </a:p>
        </p:txBody>
      </p:sp>
      <p:sp>
        <p:nvSpPr>
          <p:cNvPr id="21507" name="Text Placeholder 2"/>
          <p:cNvSpPr>
            <a:spLocks noGrp="1"/>
          </p:cNvSpPr>
          <p:nvPr>
            <p:ph type="body" sz="half" idx="1"/>
          </p:nvPr>
        </p:nvSpPr>
        <p:spPr>
          <a:xfrm>
            <a:off x="184638" y="1772816"/>
            <a:ext cx="5071697" cy="4176712"/>
          </a:xfrm>
        </p:spPr>
        <p:txBody>
          <a:bodyPr/>
          <a:lstStyle/>
          <a:p>
            <a:pPr marL="449263" indent="-449263">
              <a:buSzPct val="100000"/>
              <a:buFont typeface="Wingdings" pitchFamily="2" charset="2"/>
              <a:buChar char=""/>
              <a:defRPr/>
            </a:pPr>
            <a:r>
              <a:rPr lang="en-GB" sz="2600" dirty="0" smtClean="0">
                <a:latin typeface="Tahoma" pitchFamily="34" charset="0"/>
                <a:ea typeface="+mn-ea"/>
                <a:cs typeface="Tahoma" pitchFamily="34" charset="0"/>
              </a:rPr>
              <a:t>even more striking: the link between processed food intake &amp; the risk of subsequent depression </a:t>
            </a:r>
          </a:p>
          <a:p>
            <a:pPr marL="449263" indent="-449263">
              <a:buSzPct val="100000"/>
              <a:buFont typeface="Wingdings" pitchFamily="2" charset="2"/>
              <a:buChar char=""/>
              <a:defRPr/>
            </a:pPr>
            <a:r>
              <a:rPr lang="en-GB" sz="2600" dirty="0" smtClean="0">
                <a:latin typeface="Tahoma" pitchFamily="34" charset="0"/>
                <a:ea typeface="+mn-ea"/>
                <a:cs typeface="Tahoma" pitchFamily="34" charset="0"/>
              </a:rPr>
              <a:t>processed diet </a:t>
            </a:r>
            <a:r>
              <a:rPr lang="en-GB" sz="2600" dirty="0" err="1" smtClean="0">
                <a:latin typeface="Tahoma" pitchFamily="34" charset="0"/>
                <a:ea typeface="+mn-ea"/>
                <a:cs typeface="Tahoma" pitchFamily="34" charset="0"/>
              </a:rPr>
              <a:t>tertiles</a:t>
            </a:r>
            <a:r>
              <a:rPr lang="en-GB" sz="2600" dirty="0" smtClean="0">
                <a:latin typeface="Tahoma" pitchFamily="34" charset="0"/>
                <a:ea typeface="+mn-ea"/>
                <a:cs typeface="Tahoma" pitchFamily="34" charset="0"/>
              </a:rPr>
              <a:t>: sweetened desserts,     fried food, processed   meat, refined grains &amp;  high fat dairy products</a:t>
            </a:r>
          </a:p>
          <a:p>
            <a:pPr marL="0" indent="0">
              <a:buSzPct val="100000"/>
              <a:buFont typeface="Wingdings" pitchFamily="2" charset="2"/>
              <a:buNone/>
              <a:defRPr/>
            </a:pPr>
            <a:endParaRPr lang="en-GB" sz="4000" dirty="0" smtClean="0">
              <a:latin typeface="Tahoma" pitchFamily="34" charset="0"/>
              <a:ea typeface="+mn-ea"/>
              <a:cs typeface="Tahoma" pitchFamily="34" charset="0"/>
            </a:endParaRPr>
          </a:p>
        </p:txBody>
      </p:sp>
      <p:graphicFrame>
        <p:nvGraphicFramePr>
          <p:cNvPr id="6147" name="Content Placeholder 4"/>
          <p:cNvGraphicFramePr>
            <a:graphicFrameLocks noGrp="1"/>
          </p:cNvGraphicFramePr>
          <p:nvPr>
            <p:ph sz="half" idx="2"/>
          </p:nvPr>
        </p:nvGraphicFramePr>
        <p:xfrm>
          <a:off x="4536831" y="1876425"/>
          <a:ext cx="4088423" cy="4648200"/>
        </p:xfrm>
        <a:graphic>
          <a:graphicData uri="http://schemas.openxmlformats.org/presentationml/2006/ole">
            <mc:AlternateContent xmlns:mc="http://schemas.openxmlformats.org/markup-compatibility/2006">
              <mc:Choice xmlns:v="urn:schemas-microsoft-com:vml" Requires="v">
                <p:oleObj spid="_x0000_s94216" name="Chart" r:id="rId4" imgW="4432176" imgH="4651651" progId="Excel.Chart.8">
                  <p:embed/>
                </p:oleObj>
              </mc:Choice>
              <mc:Fallback>
                <p:oleObj name="Chart" r:id="rId4" imgW="4432176" imgH="4651651" progId="Excel.Chart.8">
                  <p:embed/>
                  <p:pic>
                    <p:nvPicPr>
                      <p:cNvPr id="0" name=""/>
                      <p:cNvPicPr>
                        <a:picLocks noGrp="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36831" y="1876425"/>
                        <a:ext cx="4088423"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148" name="Line 4"/>
          <p:cNvSpPr>
            <a:spLocks noChangeShapeType="1"/>
          </p:cNvSpPr>
          <p:nvPr/>
        </p:nvSpPr>
        <p:spPr bwMode="auto">
          <a:xfrm>
            <a:off x="1208943" y="6524625"/>
            <a:ext cx="6705600" cy="0"/>
          </a:xfrm>
          <a:prstGeom prst="line">
            <a:avLst/>
          </a:prstGeom>
          <a:noFill/>
          <a:ln w="47625">
            <a:solidFill>
              <a:schemeClr val="folHlink"/>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313660544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itle 1"/>
          <p:cNvSpPr>
            <a:spLocks noGrp="1"/>
          </p:cNvSpPr>
          <p:nvPr>
            <p:ph type="title"/>
          </p:nvPr>
        </p:nvSpPr>
        <p:spPr>
          <a:xfrm>
            <a:off x="-36512" y="125413"/>
            <a:ext cx="9217023" cy="1143000"/>
          </a:xfrm>
        </p:spPr>
        <p:txBody>
          <a:bodyPr/>
          <a:lstStyle/>
          <a:p>
            <a:r>
              <a:rPr lang="en-GB" sz="4000">
                <a:latin typeface="CG Omega" charset="0"/>
                <a:cs typeface="Tahoma" charset="0"/>
              </a:rPr>
              <a:t> </a:t>
            </a:r>
            <a:r>
              <a:rPr lang="en-GB" sz="4000">
                <a:latin typeface="Tahoma" charset="0"/>
                <a:cs typeface="Tahoma" charset="0"/>
              </a:rPr>
              <a:t>… &amp; research continues to emerge</a:t>
            </a:r>
          </a:p>
        </p:txBody>
      </p:sp>
      <p:sp>
        <p:nvSpPr>
          <p:cNvPr id="9218" name="Text Placeholder 2"/>
          <p:cNvSpPr>
            <a:spLocks noGrp="1"/>
          </p:cNvSpPr>
          <p:nvPr>
            <p:ph type="body" sz="half" idx="1"/>
          </p:nvPr>
        </p:nvSpPr>
        <p:spPr>
          <a:xfrm>
            <a:off x="104043" y="1124744"/>
            <a:ext cx="8855319" cy="5256584"/>
          </a:xfrm>
        </p:spPr>
        <p:txBody>
          <a:bodyPr/>
          <a:lstStyle/>
          <a:p>
            <a:pPr>
              <a:buSzPct val="100000"/>
              <a:buFont typeface="Wingdings" charset="0"/>
              <a:buChar char="³"/>
            </a:pPr>
            <a:r>
              <a:rPr lang="en-US" sz="2000" dirty="0" err="1"/>
              <a:t>Lopresti</a:t>
            </a:r>
            <a:r>
              <a:rPr lang="en-US" sz="2000" dirty="0"/>
              <a:t>, A. L. &amp;</a:t>
            </a:r>
            <a:r>
              <a:rPr lang="en-US" sz="2000" dirty="0" smtClean="0"/>
              <a:t> </a:t>
            </a:r>
            <a:r>
              <a:rPr lang="en-US" sz="2000" dirty="0"/>
              <a:t>F. N. </a:t>
            </a:r>
            <a:r>
              <a:rPr lang="en-US" sz="2000" dirty="0" err="1"/>
              <a:t>Jacka</a:t>
            </a:r>
            <a:r>
              <a:rPr lang="en-US" sz="2000" dirty="0"/>
              <a:t> (2015). "Diet and </a:t>
            </a:r>
            <a:r>
              <a:rPr lang="en-US" sz="2000" dirty="0" smtClean="0"/>
              <a:t>bipolar </a:t>
            </a:r>
            <a:r>
              <a:rPr lang="en-US" sz="2000" dirty="0"/>
              <a:t>d</a:t>
            </a:r>
            <a:r>
              <a:rPr lang="en-US" sz="2000" dirty="0" smtClean="0"/>
              <a:t>isorder</a:t>
            </a:r>
            <a:r>
              <a:rPr lang="en-US" sz="2000" dirty="0"/>
              <a:t>: </a:t>
            </a:r>
            <a:r>
              <a:rPr lang="en-US" sz="2000" dirty="0" smtClean="0"/>
              <a:t>a </a:t>
            </a:r>
            <a:r>
              <a:rPr lang="en-US" sz="2000" dirty="0"/>
              <a:t>r</a:t>
            </a:r>
            <a:r>
              <a:rPr lang="en-US" sz="2000" dirty="0" smtClean="0"/>
              <a:t>eview </a:t>
            </a:r>
            <a:r>
              <a:rPr lang="en-US" sz="2000" dirty="0"/>
              <a:t>of </a:t>
            </a:r>
            <a:r>
              <a:rPr lang="en-US" sz="2000" dirty="0" smtClean="0"/>
              <a:t>its </a:t>
            </a:r>
            <a:r>
              <a:rPr lang="en-US" sz="2000" dirty="0"/>
              <a:t>r</a:t>
            </a:r>
            <a:r>
              <a:rPr lang="en-US" sz="2000" dirty="0" smtClean="0"/>
              <a:t>elationship </a:t>
            </a:r>
            <a:r>
              <a:rPr lang="en-US" sz="2000" dirty="0"/>
              <a:t>and </a:t>
            </a:r>
            <a:r>
              <a:rPr lang="en-US" sz="2000" dirty="0" smtClean="0"/>
              <a:t>potential </a:t>
            </a:r>
            <a:r>
              <a:rPr lang="en-US" sz="2000" dirty="0"/>
              <a:t>t</a:t>
            </a:r>
            <a:r>
              <a:rPr lang="en-US" sz="2000" dirty="0" smtClean="0"/>
              <a:t>herapeutic </a:t>
            </a:r>
            <a:r>
              <a:rPr lang="en-US" sz="2000" dirty="0"/>
              <a:t>m</a:t>
            </a:r>
            <a:r>
              <a:rPr lang="en-US" sz="2000" dirty="0" smtClean="0"/>
              <a:t>echanisms </a:t>
            </a:r>
            <a:r>
              <a:rPr lang="en-US" sz="2000" dirty="0"/>
              <a:t>of </a:t>
            </a:r>
            <a:r>
              <a:rPr lang="en-US" sz="2000" dirty="0" smtClean="0"/>
              <a:t>action</a:t>
            </a:r>
            <a:r>
              <a:rPr lang="en-US" sz="2000" dirty="0"/>
              <a:t>." </a:t>
            </a:r>
            <a:r>
              <a:rPr lang="en-US" sz="2000" u="sng" dirty="0"/>
              <a:t>J </a:t>
            </a:r>
            <a:r>
              <a:rPr lang="en-US" sz="2000" u="sng" dirty="0" err="1"/>
              <a:t>Altern</a:t>
            </a:r>
            <a:r>
              <a:rPr lang="en-US" sz="2000" u="sng" dirty="0"/>
              <a:t> Complement Med </a:t>
            </a:r>
            <a:r>
              <a:rPr lang="en-US" sz="2000" b="1" u="sng" dirty="0"/>
              <a:t>21</a:t>
            </a:r>
            <a:r>
              <a:rPr lang="en-US" sz="2000" u="sng" dirty="0"/>
              <a:t>(12): 733-739</a:t>
            </a:r>
            <a:r>
              <a:rPr lang="en-US" sz="2000" u="sng" dirty="0" smtClean="0"/>
              <a:t>.</a:t>
            </a:r>
          </a:p>
          <a:p>
            <a:pPr>
              <a:buSzPct val="100000"/>
              <a:buFont typeface="Wingdings" charset="0"/>
              <a:buChar char="³"/>
            </a:pPr>
            <a:r>
              <a:rPr lang="en-US" sz="2000" dirty="0" err="1"/>
              <a:t>Hajek</a:t>
            </a:r>
            <a:r>
              <a:rPr lang="en-US" sz="2000" dirty="0"/>
              <a:t>, T., et al. (2015). "Type 2 diabetes mellitus: a potentially modifiable risk factor for neurochemical brain changes in bipolar disorders." </a:t>
            </a:r>
            <a:r>
              <a:rPr lang="en-US" sz="2000" u="sng" dirty="0" err="1"/>
              <a:t>Biol</a:t>
            </a:r>
            <a:r>
              <a:rPr lang="en-US" sz="2000" u="sng" dirty="0"/>
              <a:t> Psychiatry </a:t>
            </a:r>
            <a:r>
              <a:rPr lang="en-US" sz="2000" b="1" u="sng" dirty="0"/>
              <a:t>77</a:t>
            </a:r>
            <a:r>
              <a:rPr lang="en-US" sz="2000" u="sng" dirty="0"/>
              <a:t>(3): 295-303</a:t>
            </a:r>
            <a:r>
              <a:rPr lang="en-US" sz="2000" u="sng" dirty="0" smtClean="0"/>
              <a:t>.</a:t>
            </a:r>
          </a:p>
          <a:p>
            <a:pPr>
              <a:buSzPct val="100000"/>
              <a:buFont typeface="Wingdings" charset="0"/>
              <a:buChar char="³"/>
            </a:pPr>
            <a:r>
              <a:rPr lang="en-US" sz="2000" dirty="0"/>
              <a:t>Sylvia, L. G., et al. (2013). "Nutrient-based therapies for bipolar disorder: </a:t>
            </a:r>
            <a:r>
              <a:rPr lang="en-US" sz="2000" dirty="0" smtClean="0"/>
              <a:t>systematic </a:t>
            </a:r>
            <a:r>
              <a:rPr lang="en-US" sz="2000" dirty="0"/>
              <a:t>review." </a:t>
            </a:r>
            <a:r>
              <a:rPr lang="en-US" sz="2000" u="sng" dirty="0" err="1"/>
              <a:t>Psychother</a:t>
            </a:r>
            <a:r>
              <a:rPr lang="en-US" sz="2000" u="sng" dirty="0"/>
              <a:t> </a:t>
            </a:r>
            <a:r>
              <a:rPr lang="en-US" sz="2000" u="sng" dirty="0" err="1"/>
              <a:t>Psychosom</a:t>
            </a:r>
            <a:r>
              <a:rPr lang="en-US" sz="2000" u="sng" dirty="0"/>
              <a:t> </a:t>
            </a:r>
            <a:r>
              <a:rPr lang="en-US" sz="2000" b="1" u="sng" dirty="0" smtClean="0"/>
              <a:t>82</a:t>
            </a:r>
            <a:r>
              <a:rPr lang="en-US" sz="2000" u="sng" dirty="0" smtClean="0"/>
              <a:t>: </a:t>
            </a:r>
            <a:r>
              <a:rPr lang="en-US" sz="2000" u="sng" dirty="0"/>
              <a:t>10-19.</a:t>
            </a:r>
            <a:endParaRPr lang="en-GB" sz="2000" dirty="0" smtClean="0">
              <a:latin typeface="Tahoma" charset="0"/>
              <a:cs typeface="Tahoma" charset="0"/>
            </a:endParaRPr>
          </a:p>
          <a:p>
            <a:pPr>
              <a:buSzPct val="100000"/>
              <a:buFont typeface="Wingdings" charset="0"/>
              <a:buChar char="³"/>
            </a:pPr>
            <a:r>
              <a:rPr lang="en-GB" sz="2100" dirty="0" smtClean="0">
                <a:latin typeface="Tahoma" charset="0"/>
                <a:cs typeface="Tahoma" charset="0"/>
              </a:rPr>
              <a:t>Sánchez</a:t>
            </a:r>
            <a:r>
              <a:rPr lang="en-GB" sz="2100" dirty="0">
                <a:latin typeface="Tahoma" charset="0"/>
                <a:cs typeface="Tahoma" charset="0"/>
              </a:rPr>
              <a:t>-Villegas, A., et al. (2012). "Fast-food … consumption </a:t>
            </a:r>
            <a:r>
              <a:rPr lang="en-GB" sz="2100" dirty="0" smtClean="0">
                <a:latin typeface="Tahoma" charset="0"/>
                <a:cs typeface="Tahoma" charset="0"/>
              </a:rPr>
              <a:t>&amp; risk </a:t>
            </a:r>
            <a:r>
              <a:rPr lang="en-GB" sz="2100" dirty="0">
                <a:latin typeface="Tahoma" charset="0"/>
                <a:cs typeface="Tahoma" charset="0"/>
              </a:rPr>
              <a:t>of depression." </a:t>
            </a:r>
            <a:r>
              <a:rPr lang="en-GB" sz="2100" u="sng" dirty="0">
                <a:latin typeface="Tahoma" charset="0"/>
                <a:cs typeface="Tahoma" charset="0"/>
              </a:rPr>
              <a:t>Public Health Nutrition</a:t>
            </a:r>
            <a:r>
              <a:rPr lang="en-GB" sz="2100" dirty="0">
                <a:latin typeface="Tahoma" charset="0"/>
                <a:cs typeface="Tahoma" charset="0"/>
              </a:rPr>
              <a:t> </a:t>
            </a:r>
            <a:r>
              <a:rPr lang="en-GB" sz="2100" b="1" dirty="0" smtClean="0">
                <a:latin typeface="Tahoma" charset="0"/>
                <a:cs typeface="Tahoma" charset="0"/>
              </a:rPr>
              <a:t>15</a:t>
            </a:r>
            <a:r>
              <a:rPr lang="en-GB" sz="2100" dirty="0" smtClean="0">
                <a:latin typeface="Tahoma" charset="0"/>
                <a:cs typeface="Tahoma" charset="0"/>
              </a:rPr>
              <a:t>: </a:t>
            </a:r>
            <a:r>
              <a:rPr lang="en-GB" sz="2100" dirty="0">
                <a:latin typeface="Tahoma" charset="0"/>
                <a:cs typeface="Tahoma" charset="0"/>
              </a:rPr>
              <a:t>424-432.</a:t>
            </a:r>
          </a:p>
          <a:p>
            <a:pPr>
              <a:buSzPct val="100000"/>
              <a:buFont typeface="Wingdings" charset="0"/>
              <a:buChar char="³"/>
            </a:pPr>
            <a:r>
              <a:rPr lang="en-GB" sz="2100" dirty="0" err="1">
                <a:latin typeface="Tahoma" charset="0"/>
                <a:cs typeface="Tahoma" charset="0"/>
              </a:rPr>
              <a:t>Jacka</a:t>
            </a:r>
            <a:r>
              <a:rPr lang="en-GB" sz="2100" dirty="0">
                <a:latin typeface="Tahoma" charset="0"/>
                <a:cs typeface="Tahoma" charset="0"/>
              </a:rPr>
              <a:t>, F. N., et al. (2011). "The association between habitual diet quality and the common mental disorders in community-dwelling adults." </a:t>
            </a:r>
            <a:r>
              <a:rPr lang="en-GB" sz="2100" u="sng" dirty="0">
                <a:latin typeface="Tahoma" charset="0"/>
                <a:cs typeface="Tahoma" charset="0"/>
              </a:rPr>
              <a:t>Psychosomatic Medicine</a:t>
            </a:r>
            <a:r>
              <a:rPr lang="en-GB" sz="2100" dirty="0">
                <a:latin typeface="Tahoma" charset="0"/>
                <a:cs typeface="Tahoma" charset="0"/>
              </a:rPr>
              <a:t> </a:t>
            </a:r>
            <a:r>
              <a:rPr lang="en-GB" sz="2100" b="1" dirty="0">
                <a:latin typeface="Tahoma" charset="0"/>
                <a:cs typeface="Tahoma" charset="0"/>
              </a:rPr>
              <a:t>73</a:t>
            </a:r>
            <a:r>
              <a:rPr lang="en-GB" sz="2100" dirty="0">
                <a:latin typeface="Tahoma" charset="0"/>
                <a:cs typeface="Tahoma" charset="0"/>
              </a:rPr>
              <a:t>(6): 483-490.</a:t>
            </a:r>
          </a:p>
          <a:p>
            <a:pPr>
              <a:buSzPct val="100000"/>
              <a:buFont typeface="Wingdings" charset="0"/>
              <a:buChar char="³"/>
            </a:pPr>
            <a:r>
              <a:rPr lang="en-GB" sz="2100" dirty="0" err="1">
                <a:latin typeface="Tahoma" charset="0"/>
                <a:cs typeface="Tahoma" charset="0"/>
              </a:rPr>
              <a:t>Jacka</a:t>
            </a:r>
            <a:r>
              <a:rPr lang="en-GB" sz="2100" dirty="0">
                <a:latin typeface="Tahoma" charset="0"/>
                <a:cs typeface="Tahoma" charset="0"/>
              </a:rPr>
              <a:t>, F. N., et al. (2011). "A prospective study of diet quality and mental health in adolescents." </a:t>
            </a:r>
            <a:r>
              <a:rPr lang="en-GB" sz="2100" u="sng" dirty="0" err="1">
                <a:latin typeface="Tahoma" charset="0"/>
                <a:cs typeface="Tahoma" charset="0"/>
              </a:rPr>
              <a:t>PLoS</a:t>
            </a:r>
            <a:r>
              <a:rPr lang="en-GB" sz="2100" u="sng" dirty="0">
                <a:latin typeface="Tahoma" charset="0"/>
                <a:cs typeface="Tahoma" charset="0"/>
              </a:rPr>
              <a:t> One</a:t>
            </a:r>
            <a:r>
              <a:rPr lang="en-GB" sz="2100" dirty="0">
                <a:latin typeface="Tahoma" charset="0"/>
                <a:cs typeface="Tahoma" charset="0"/>
              </a:rPr>
              <a:t> </a:t>
            </a:r>
            <a:r>
              <a:rPr lang="en-GB" sz="2100" b="1" dirty="0">
                <a:latin typeface="Tahoma" charset="0"/>
                <a:cs typeface="Tahoma" charset="0"/>
              </a:rPr>
              <a:t>6</a:t>
            </a:r>
            <a:r>
              <a:rPr lang="en-GB" sz="2100" dirty="0">
                <a:latin typeface="Tahoma" charset="0"/>
                <a:cs typeface="Tahoma" charset="0"/>
              </a:rPr>
              <a:t>(9): </a:t>
            </a:r>
            <a:r>
              <a:rPr lang="en-GB" sz="2100" dirty="0" smtClean="0">
                <a:latin typeface="Tahoma" charset="0"/>
                <a:cs typeface="Tahoma" charset="0"/>
              </a:rPr>
              <a:t>e24805</a:t>
            </a:r>
            <a:endParaRPr lang="en-GB" sz="2100" dirty="0">
              <a:latin typeface="Tahoma" charset="0"/>
              <a:cs typeface="Tahoma" charset="0"/>
            </a:endParaRPr>
          </a:p>
        </p:txBody>
      </p:sp>
      <p:sp>
        <p:nvSpPr>
          <p:cNvPr id="9219" name="Line 2053"/>
          <p:cNvSpPr>
            <a:spLocks noChangeShapeType="1"/>
          </p:cNvSpPr>
          <p:nvPr/>
        </p:nvSpPr>
        <p:spPr bwMode="auto">
          <a:xfrm>
            <a:off x="1430215" y="6742113"/>
            <a:ext cx="6477000" cy="0"/>
          </a:xfrm>
          <a:prstGeom prst="line">
            <a:avLst/>
          </a:prstGeom>
          <a:noFill/>
          <a:ln w="47625">
            <a:solidFill>
              <a:schemeClr val="folHlink"/>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extLst>
      <p:ext uri="{BB962C8B-B14F-4D97-AF65-F5344CB8AC3E}">
        <p14:creationId xmlns:p14="http://schemas.microsoft.com/office/powerpoint/2010/main" val="73792009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44624"/>
            <a:ext cx="8540750" cy="1152128"/>
          </a:xfrm>
        </p:spPr>
        <p:txBody>
          <a:bodyPr/>
          <a:lstStyle/>
          <a:p>
            <a:r>
              <a:rPr lang="en-US" sz="4000" dirty="0" smtClean="0"/>
              <a:t>dietary supplements &amp; other augmentation substances</a:t>
            </a:r>
            <a:endParaRPr lang="en-US" sz="4000" dirty="0"/>
          </a:p>
        </p:txBody>
      </p:sp>
      <p:sp>
        <p:nvSpPr>
          <p:cNvPr id="5" name="Text Placeholder 4"/>
          <p:cNvSpPr>
            <a:spLocks noGrp="1"/>
          </p:cNvSpPr>
          <p:nvPr>
            <p:ph type="body" sz="half" idx="3"/>
          </p:nvPr>
        </p:nvSpPr>
        <p:spPr>
          <a:xfrm>
            <a:off x="180604" y="1196752"/>
            <a:ext cx="8928992" cy="5400600"/>
          </a:xfrm>
        </p:spPr>
        <p:txBody>
          <a:bodyPr/>
          <a:lstStyle/>
          <a:p>
            <a:pPr marL="0" indent="0" algn="ctr">
              <a:buSzPct val="120000"/>
              <a:buNone/>
            </a:pPr>
            <a:r>
              <a:rPr lang="en-US" sz="1800" dirty="0" smtClean="0">
                <a:solidFill>
                  <a:schemeClr val="accent1"/>
                </a:solidFill>
              </a:rPr>
              <a:t>meta</a:t>
            </a:r>
            <a:r>
              <a:rPr lang="en-US" sz="1800" dirty="0">
                <a:solidFill>
                  <a:schemeClr val="accent1"/>
                </a:solidFill>
              </a:rPr>
              <a:t>-analytic findings provide strong evidence that bipolar depressive symptoms may be improved by adjunctive use of omega-</a:t>
            </a:r>
            <a:r>
              <a:rPr lang="en-US" sz="1800" dirty="0" smtClean="0">
                <a:solidFill>
                  <a:schemeClr val="accent1"/>
                </a:solidFill>
              </a:rPr>
              <a:t>3</a:t>
            </a:r>
          </a:p>
          <a:p>
            <a:pPr>
              <a:buSzPct val="120000"/>
              <a:buFont typeface="Wingdings" charset="2"/>
              <a:buChar char=""/>
            </a:pPr>
            <a:r>
              <a:rPr lang="en-US" sz="1600" dirty="0"/>
              <a:t>Sarris, J., et al. (2012). "Omega-3 for bipolar disorder: meta-analyses of use in mania and bipolar depression." </a:t>
            </a:r>
            <a:r>
              <a:rPr lang="en-US" sz="1600" u="sng" dirty="0"/>
              <a:t>J </a:t>
            </a:r>
            <a:r>
              <a:rPr lang="en-US" sz="1600" u="sng" dirty="0" err="1"/>
              <a:t>Clin</a:t>
            </a:r>
            <a:r>
              <a:rPr lang="en-US" sz="1600" u="sng" dirty="0"/>
              <a:t> Psychiatry </a:t>
            </a:r>
            <a:r>
              <a:rPr lang="en-US" sz="1600" b="1" u="sng" dirty="0"/>
              <a:t>73</a:t>
            </a:r>
            <a:r>
              <a:rPr lang="en-US" sz="1600" u="sng" dirty="0"/>
              <a:t>(1): 81-86</a:t>
            </a:r>
            <a:r>
              <a:rPr lang="en-US" sz="1600" u="sng" dirty="0" smtClean="0"/>
              <a:t>. </a:t>
            </a:r>
          </a:p>
          <a:p>
            <a:pPr marL="0" indent="0" algn="ctr">
              <a:buSzPct val="120000"/>
              <a:buNone/>
            </a:pPr>
            <a:r>
              <a:rPr lang="en-US" sz="1800" dirty="0">
                <a:solidFill>
                  <a:srgbClr val="F1CD50"/>
                </a:solidFill>
              </a:rPr>
              <a:t>NAC appears a safe and effective augmentation strategy for depressive </a:t>
            </a:r>
            <a:r>
              <a:rPr lang="en-US" sz="1800" dirty="0" smtClean="0">
                <a:solidFill>
                  <a:srgbClr val="F1CD50"/>
                </a:solidFill>
              </a:rPr>
              <a:t>symptoms </a:t>
            </a:r>
            <a:r>
              <a:rPr lang="en-US" sz="1800" dirty="0">
                <a:solidFill>
                  <a:srgbClr val="F1CD50"/>
                </a:solidFill>
              </a:rPr>
              <a:t>in bipolar </a:t>
            </a:r>
            <a:r>
              <a:rPr lang="en-US" sz="1800" dirty="0" smtClean="0">
                <a:solidFill>
                  <a:srgbClr val="F1CD50"/>
                </a:solidFill>
              </a:rPr>
              <a:t>disorder.</a:t>
            </a:r>
            <a:endParaRPr lang="en-US" sz="1800" dirty="0">
              <a:solidFill>
                <a:srgbClr val="F1CD50"/>
              </a:solidFill>
            </a:endParaRPr>
          </a:p>
          <a:p>
            <a:pPr>
              <a:buSzPct val="120000"/>
              <a:buFont typeface="Wingdings" charset="2"/>
              <a:buChar char=""/>
            </a:pPr>
            <a:r>
              <a:rPr lang="en-US" sz="1600" dirty="0" err="1"/>
              <a:t>Berk</a:t>
            </a:r>
            <a:r>
              <a:rPr lang="en-US" sz="1600" dirty="0"/>
              <a:t>, M., et al. (2008). "N-acetyl cysteine for depressive symptoms in bipolar </a:t>
            </a:r>
            <a:r>
              <a:rPr lang="en-US" sz="1600" dirty="0" smtClean="0"/>
              <a:t>disorder - a </a:t>
            </a:r>
            <a:r>
              <a:rPr lang="en-US" sz="1600" dirty="0"/>
              <a:t>double-blind </a:t>
            </a:r>
            <a:r>
              <a:rPr lang="en-US" sz="1600" dirty="0" smtClean="0"/>
              <a:t>RCT.</a:t>
            </a:r>
            <a:r>
              <a:rPr lang="en-US" sz="1600" dirty="0"/>
              <a:t>" </a:t>
            </a:r>
            <a:r>
              <a:rPr lang="en-US" sz="1600" u="sng" dirty="0" err="1"/>
              <a:t>Biol</a:t>
            </a:r>
            <a:r>
              <a:rPr lang="en-US" sz="1600" u="sng" dirty="0"/>
              <a:t> Psychiatry </a:t>
            </a:r>
            <a:r>
              <a:rPr lang="en-US" sz="1600" b="1" u="sng" dirty="0"/>
              <a:t>64</a:t>
            </a:r>
            <a:r>
              <a:rPr lang="en-US" sz="1600" u="sng" dirty="0"/>
              <a:t>(6): 468-475</a:t>
            </a:r>
            <a:r>
              <a:rPr lang="en-US" sz="1600" u="sng" dirty="0" smtClean="0"/>
              <a:t>. </a:t>
            </a:r>
            <a:endParaRPr lang="en-US" sz="1600" u="sng" dirty="0"/>
          </a:p>
          <a:p>
            <a:pPr marL="0" indent="0" algn="ctr">
              <a:buSzPct val="120000"/>
              <a:buNone/>
            </a:pPr>
            <a:r>
              <a:rPr lang="en-US" sz="1800" dirty="0">
                <a:solidFill>
                  <a:srgbClr val="F1CD50"/>
                </a:solidFill>
              </a:rPr>
              <a:t>current evidence for aspirin or </a:t>
            </a:r>
            <a:r>
              <a:rPr lang="en-US" sz="1800" dirty="0" err="1">
                <a:solidFill>
                  <a:srgbClr val="F1CD50"/>
                </a:solidFill>
              </a:rPr>
              <a:t>celecoxib</a:t>
            </a:r>
            <a:r>
              <a:rPr lang="en-US" sz="1800" dirty="0">
                <a:solidFill>
                  <a:srgbClr val="F1CD50"/>
                </a:solidFill>
              </a:rPr>
              <a:t> is insufficient though further investigation of the potential of </a:t>
            </a:r>
            <a:r>
              <a:rPr lang="en-US" sz="1800" dirty="0" err="1">
                <a:solidFill>
                  <a:srgbClr val="F1CD50"/>
                </a:solidFill>
              </a:rPr>
              <a:t>celecoxib</a:t>
            </a:r>
            <a:r>
              <a:rPr lang="en-US" sz="1800" dirty="0">
                <a:solidFill>
                  <a:srgbClr val="F1CD50"/>
                </a:solidFill>
              </a:rPr>
              <a:t> in early illness onset is warranted </a:t>
            </a:r>
            <a:r>
              <a:rPr lang="is-IS" sz="1800" dirty="0">
                <a:solidFill>
                  <a:srgbClr val="F1CD50"/>
                </a:solidFill>
              </a:rPr>
              <a:t>…</a:t>
            </a:r>
            <a:r>
              <a:rPr lang="en-US" sz="1800" dirty="0">
                <a:solidFill>
                  <a:srgbClr val="F1CD50"/>
                </a:solidFill>
              </a:rPr>
              <a:t> the strongest evidence emerged for NAC in depression and future studies must address the role of illness duration and patients baseline medications.  </a:t>
            </a:r>
            <a:endParaRPr lang="en-US" sz="1800" dirty="0" smtClean="0">
              <a:solidFill>
                <a:srgbClr val="F1CD50"/>
              </a:solidFill>
            </a:endParaRPr>
          </a:p>
          <a:p>
            <a:pPr>
              <a:buSzPct val="120000"/>
              <a:buFont typeface="Wingdings" charset="2"/>
              <a:buChar char=""/>
            </a:pPr>
            <a:r>
              <a:rPr lang="en-US" sz="1600" dirty="0" err="1" smtClean="0"/>
              <a:t>Ayorech</a:t>
            </a:r>
            <a:r>
              <a:rPr lang="en-US" sz="1600" dirty="0"/>
              <a:t>, Z., et al. (2015). "Taking the fuel out of the fire: evidence for the use of anti-inflammatory agents in the treatment of bipolar disorders." </a:t>
            </a:r>
            <a:r>
              <a:rPr lang="en-US" sz="1600" u="sng" dirty="0"/>
              <a:t>J Affect </a:t>
            </a:r>
            <a:r>
              <a:rPr lang="en-US" sz="1600" u="sng" dirty="0" err="1"/>
              <a:t>Disord</a:t>
            </a:r>
            <a:r>
              <a:rPr lang="en-US" sz="1600" u="sng" dirty="0"/>
              <a:t> </a:t>
            </a:r>
            <a:r>
              <a:rPr lang="en-US" sz="1600" b="1" u="sng" dirty="0"/>
              <a:t>174</a:t>
            </a:r>
            <a:r>
              <a:rPr lang="en-US" sz="1600" u="sng" dirty="0"/>
              <a:t>: 467-</a:t>
            </a:r>
            <a:r>
              <a:rPr lang="en-US" sz="1600" u="sng" dirty="0" smtClean="0"/>
              <a:t>478.</a:t>
            </a:r>
          </a:p>
          <a:p>
            <a:pPr marL="0" indent="0" algn="ctr">
              <a:buSzPct val="120000"/>
              <a:buNone/>
            </a:pPr>
            <a:r>
              <a:rPr lang="en-US" sz="1800" dirty="0">
                <a:solidFill>
                  <a:srgbClr val="F1CD50"/>
                </a:solidFill>
              </a:rPr>
              <a:t>the most commonly taken supplements for both groups were fish oil, B vitamins, melatonin, and multivitamins. </a:t>
            </a:r>
            <a:endParaRPr lang="en-US" sz="1800" u="sng" dirty="0" smtClean="0"/>
          </a:p>
          <a:p>
            <a:pPr>
              <a:buSzPct val="120000"/>
              <a:buFont typeface="Wingdings" charset="2"/>
              <a:buChar char=""/>
            </a:pPr>
            <a:r>
              <a:rPr lang="en-US" sz="1600" dirty="0"/>
              <a:t>Bauer, M., et al. (2015). "Common use of dietary supplements for bipolar disorder: a naturalistic, self-reported study." </a:t>
            </a:r>
            <a:r>
              <a:rPr lang="en-US" sz="1600" u="sng" dirty="0" err="1"/>
              <a:t>Int</a:t>
            </a:r>
            <a:r>
              <a:rPr lang="en-US" sz="1600" u="sng" dirty="0"/>
              <a:t> J Bipolar </a:t>
            </a:r>
            <a:r>
              <a:rPr lang="en-US" sz="1600" u="sng" dirty="0" err="1"/>
              <a:t>Disord</a:t>
            </a:r>
            <a:r>
              <a:rPr lang="en-US" sz="1600" u="sng" dirty="0"/>
              <a:t> </a:t>
            </a:r>
            <a:r>
              <a:rPr lang="en-US" sz="1600" b="1" u="sng" dirty="0"/>
              <a:t>3</a:t>
            </a:r>
            <a:r>
              <a:rPr lang="en-US" sz="1600" u="sng" dirty="0"/>
              <a:t>(1): </a:t>
            </a:r>
            <a:r>
              <a:rPr lang="en-US" sz="1600" u="sng" dirty="0" smtClean="0"/>
              <a:t>29</a:t>
            </a:r>
          </a:p>
        </p:txBody>
      </p:sp>
      <p:sp>
        <p:nvSpPr>
          <p:cNvPr id="7" name="Line 4"/>
          <p:cNvSpPr>
            <a:spLocks noChangeShapeType="1"/>
          </p:cNvSpPr>
          <p:nvPr/>
        </p:nvSpPr>
        <p:spPr bwMode="auto">
          <a:xfrm flipV="1">
            <a:off x="719894" y="6740773"/>
            <a:ext cx="7704212" cy="595"/>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2044046249"/>
      </p:ext>
    </p:extLst>
  </p:cSld>
  <p:clrMapOvr>
    <a:masterClrMapping/>
  </p:clrMapOvr>
  <p:transition xmlns:p14="http://schemas.microsoft.com/office/powerpoint/2010/mai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899592" y="44450"/>
            <a:ext cx="7344816" cy="1143000"/>
          </a:xfrm>
          <a:noFill/>
          <a:ln/>
        </p:spPr>
        <p:txBody>
          <a:bodyPr lIns="92075" tIns="46038" rIns="92075" bIns="46038" anchor="b"/>
          <a:lstStyle/>
          <a:p>
            <a:r>
              <a:rPr lang="en-US" sz="4000" dirty="0" smtClean="0"/>
              <a:t>areas we’ll touch on</a:t>
            </a:r>
            <a:endParaRPr lang="en-US" sz="4000" dirty="0"/>
          </a:p>
        </p:txBody>
      </p:sp>
      <p:sp>
        <p:nvSpPr>
          <p:cNvPr id="147459" name="Rectangle 3"/>
          <p:cNvSpPr>
            <a:spLocks noGrp="1" noRot="1" noChangeArrowheads="1"/>
          </p:cNvSpPr>
          <p:nvPr>
            <p:ph type="body" sz="half" idx="3"/>
          </p:nvPr>
        </p:nvSpPr>
        <p:spPr>
          <a:xfrm>
            <a:off x="3131840" y="1698972"/>
            <a:ext cx="5976664" cy="4178300"/>
          </a:xfrm>
          <a:noFill/>
          <a:ln/>
        </p:spPr>
        <p:txBody>
          <a:bodyPr lIns="92075" tIns="46038" rIns="92075" bIns="46038"/>
          <a:lstStyle/>
          <a:p>
            <a:pPr>
              <a:lnSpc>
                <a:spcPct val="90000"/>
              </a:lnSpc>
              <a:buClr>
                <a:schemeClr val="accent3"/>
              </a:buClr>
              <a:buSzPct val="120000"/>
              <a:buFont typeface="Wingdings" charset="2"/>
              <a:buChar char="ü"/>
            </a:pPr>
            <a:r>
              <a:rPr lang="en-US" sz="2400" dirty="0" smtClean="0">
                <a:solidFill>
                  <a:schemeClr val="accent3"/>
                </a:solidFill>
              </a:rPr>
              <a:t>importance of adequate tracking      </a:t>
            </a:r>
            <a:endParaRPr lang="en-US" sz="2400" dirty="0">
              <a:solidFill>
                <a:schemeClr val="accent3"/>
              </a:solidFill>
            </a:endParaRPr>
          </a:p>
          <a:p>
            <a:pPr marL="0" indent="0">
              <a:lnSpc>
                <a:spcPct val="90000"/>
              </a:lnSpc>
              <a:buClr>
                <a:schemeClr val="accent3"/>
              </a:buClr>
              <a:buSzPct val="120000"/>
              <a:buNone/>
            </a:pPr>
            <a:endParaRPr lang="en-US" sz="700" i="1" dirty="0">
              <a:solidFill>
                <a:schemeClr val="accent3"/>
              </a:solidFill>
            </a:endParaRPr>
          </a:p>
          <a:p>
            <a:pPr>
              <a:lnSpc>
                <a:spcPct val="90000"/>
              </a:lnSpc>
              <a:buClr>
                <a:schemeClr val="accent3"/>
              </a:buClr>
              <a:buSzPct val="120000"/>
              <a:buFont typeface="Wingdings" charset="2"/>
              <a:buChar char="ü"/>
            </a:pPr>
            <a:r>
              <a:rPr lang="en-US" sz="2400" dirty="0" smtClean="0">
                <a:solidFill>
                  <a:schemeClr val="accent3"/>
                </a:solidFill>
              </a:rPr>
              <a:t>the value of psychotherapy            </a:t>
            </a:r>
            <a:endParaRPr lang="en-US" sz="2400" dirty="0">
              <a:solidFill>
                <a:schemeClr val="accent3"/>
              </a:solidFill>
            </a:endParaRPr>
          </a:p>
          <a:p>
            <a:pPr marL="447675" indent="-447675">
              <a:lnSpc>
                <a:spcPct val="90000"/>
              </a:lnSpc>
              <a:buSzPct val="110000"/>
              <a:buFont typeface="Wingdings" charset="0"/>
              <a:buNone/>
            </a:pPr>
            <a:endParaRPr lang="en-US" sz="600" dirty="0"/>
          </a:p>
          <a:p>
            <a:pPr>
              <a:lnSpc>
                <a:spcPct val="90000"/>
              </a:lnSpc>
              <a:buClr>
                <a:schemeClr val="accent3"/>
              </a:buClr>
              <a:buSzPct val="120000"/>
              <a:buFont typeface="Wingdings" charset="2"/>
              <a:buChar char="ü"/>
            </a:pPr>
            <a:r>
              <a:rPr lang="en-US" sz="2400" dirty="0" smtClean="0">
                <a:solidFill>
                  <a:schemeClr val="accent3"/>
                </a:solidFill>
              </a:rPr>
              <a:t>importance of sleep interventions</a:t>
            </a:r>
          </a:p>
          <a:p>
            <a:pPr marL="0" indent="0">
              <a:lnSpc>
                <a:spcPct val="90000"/>
              </a:lnSpc>
              <a:buClr>
                <a:schemeClr val="accent3"/>
              </a:buClr>
              <a:buSzPct val="120000"/>
              <a:buNone/>
            </a:pPr>
            <a:endParaRPr lang="en-US" sz="600" dirty="0" smtClean="0">
              <a:solidFill>
                <a:schemeClr val="accent3"/>
              </a:solidFill>
            </a:endParaRPr>
          </a:p>
          <a:p>
            <a:pPr>
              <a:lnSpc>
                <a:spcPct val="90000"/>
              </a:lnSpc>
              <a:buClr>
                <a:schemeClr val="accent3"/>
              </a:buClr>
              <a:buSzPct val="120000"/>
              <a:buFont typeface="Wingdings" charset="2"/>
              <a:buChar char="ü"/>
            </a:pPr>
            <a:r>
              <a:rPr lang="en-US" sz="2400" dirty="0" smtClean="0">
                <a:solidFill>
                  <a:schemeClr val="accent3"/>
                </a:solidFill>
              </a:rPr>
              <a:t>exercise &amp; light</a:t>
            </a:r>
          </a:p>
          <a:p>
            <a:pPr marL="0" indent="0">
              <a:lnSpc>
                <a:spcPct val="90000"/>
              </a:lnSpc>
              <a:buSzPct val="110000"/>
              <a:buNone/>
            </a:pPr>
            <a:endParaRPr lang="en-US" sz="600" dirty="0" smtClean="0"/>
          </a:p>
          <a:p>
            <a:pPr>
              <a:lnSpc>
                <a:spcPct val="90000"/>
              </a:lnSpc>
              <a:buClr>
                <a:schemeClr val="accent3"/>
              </a:buClr>
              <a:buSzPct val="120000"/>
              <a:buFont typeface="Wingdings" charset="2"/>
              <a:buChar char="ü"/>
            </a:pPr>
            <a:r>
              <a:rPr lang="en-US" sz="2400" dirty="0" smtClean="0">
                <a:solidFill>
                  <a:srgbClr val="B2B6AD"/>
                </a:solidFill>
              </a:rPr>
              <a:t>good diet is central</a:t>
            </a:r>
          </a:p>
          <a:p>
            <a:pPr marL="0" indent="0">
              <a:lnSpc>
                <a:spcPct val="90000"/>
              </a:lnSpc>
              <a:buClr>
                <a:schemeClr val="accent3"/>
              </a:buClr>
              <a:buSzPct val="120000"/>
              <a:buNone/>
            </a:pPr>
            <a:endParaRPr lang="en-US" sz="600" dirty="0" smtClean="0">
              <a:solidFill>
                <a:srgbClr val="B2B6AD"/>
              </a:solidFill>
            </a:endParaRPr>
          </a:p>
          <a:p>
            <a:pPr>
              <a:lnSpc>
                <a:spcPct val="90000"/>
              </a:lnSpc>
              <a:buClr>
                <a:schemeClr val="accent3"/>
              </a:buClr>
              <a:buSzPct val="120000"/>
              <a:buFont typeface="Wingdings" charset="2"/>
              <a:buChar char="ü"/>
            </a:pPr>
            <a:r>
              <a:rPr lang="en-US" sz="2400" dirty="0" smtClean="0">
                <a:solidFill>
                  <a:srgbClr val="B2B6AD"/>
                </a:solidFill>
              </a:rPr>
              <a:t>dietary supplements &amp; other augmentation substances</a:t>
            </a:r>
          </a:p>
          <a:p>
            <a:pPr marL="0" indent="0">
              <a:lnSpc>
                <a:spcPct val="90000"/>
              </a:lnSpc>
              <a:buSzPct val="110000"/>
              <a:buNone/>
            </a:pPr>
            <a:endParaRPr lang="en-US" sz="600" dirty="0" smtClean="0"/>
          </a:p>
          <a:p>
            <a:pPr marL="447675" indent="-447675">
              <a:lnSpc>
                <a:spcPct val="90000"/>
              </a:lnSpc>
              <a:buSzPct val="110000"/>
              <a:buFont typeface="Wingdings" charset="0"/>
              <a:buChar char="Ø"/>
            </a:pPr>
            <a:r>
              <a:rPr lang="en-US" sz="2400" dirty="0" smtClean="0">
                <a:solidFill>
                  <a:schemeClr val="accent1"/>
                </a:solidFill>
              </a:rPr>
              <a:t>overall lifestyle, mood &amp; mortality</a:t>
            </a:r>
          </a:p>
          <a:p>
            <a:pPr marL="0" indent="0">
              <a:lnSpc>
                <a:spcPct val="90000"/>
              </a:lnSpc>
              <a:buSzPct val="110000"/>
              <a:buNone/>
            </a:pPr>
            <a:endParaRPr lang="en-US" sz="2400" dirty="0"/>
          </a:p>
          <a:p>
            <a:pPr marL="0" indent="0">
              <a:lnSpc>
                <a:spcPct val="90000"/>
              </a:lnSpc>
              <a:buSzPct val="110000"/>
              <a:buNone/>
            </a:pPr>
            <a:endParaRPr lang="en-US" sz="2400" dirty="0"/>
          </a:p>
        </p:txBody>
      </p:sp>
      <p:sp>
        <p:nvSpPr>
          <p:cNvPr id="147460" name="Line 4"/>
          <p:cNvSpPr>
            <a:spLocks noChangeShapeType="1"/>
          </p:cNvSpPr>
          <p:nvPr/>
        </p:nvSpPr>
        <p:spPr bwMode="auto">
          <a:xfrm flipV="1">
            <a:off x="755576" y="6308724"/>
            <a:ext cx="7704212" cy="595"/>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2" name="Rectangle 6"/>
          <p:cNvSpPr>
            <a:spLocks noChangeArrowheads="1"/>
          </p:cNvSpPr>
          <p:nvPr/>
        </p:nvSpPr>
        <p:spPr bwMode="gray">
          <a:xfrm>
            <a:off x="762000" y="601663"/>
            <a:ext cx="31750" cy="10525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kumimoji="1" lang="en-US" sz="2400"/>
          </a:p>
        </p:txBody>
      </p:sp>
      <p:pic>
        <p:nvPicPr>
          <p:cNvPr id="4" name="Picture 3"/>
          <p:cNvPicPr>
            <a:picLocks noChangeAspect="1"/>
          </p:cNvPicPr>
          <p:nvPr/>
        </p:nvPicPr>
        <p:blipFill>
          <a:blip r:embed="rId2"/>
          <a:stretch>
            <a:fillRect/>
          </a:stretch>
        </p:blipFill>
        <p:spPr>
          <a:xfrm>
            <a:off x="105657" y="2132856"/>
            <a:ext cx="2954175" cy="2880320"/>
          </a:xfrm>
          <a:prstGeom prst="rect">
            <a:avLst/>
          </a:prstGeom>
        </p:spPr>
      </p:pic>
    </p:spTree>
    <p:extLst>
      <p:ext uri="{BB962C8B-B14F-4D97-AF65-F5344CB8AC3E}">
        <p14:creationId xmlns:p14="http://schemas.microsoft.com/office/powerpoint/2010/main" val="2559641293"/>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a:xfrm>
            <a:off x="0" y="-99392"/>
            <a:ext cx="9144000" cy="864518"/>
          </a:xfrm>
        </p:spPr>
        <p:txBody>
          <a:bodyPr lIns="92075" tIns="46038" rIns="92075" bIns="46038"/>
          <a:lstStyle/>
          <a:p>
            <a:pPr>
              <a:defRPr/>
            </a:pPr>
            <a:r>
              <a:rPr lang="en-GB" sz="4000" dirty="0" smtClean="0">
                <a:latin typeface="Tahoma" charset="0"/>
              </a:rPr>
              <a:t>personal background</a:t>
            </a:r>
            <a:endParaRPr lang="en-GB" sz="4000" dirty="0">
              <a:latin typeface="Tahoma" charset="0"/>
              <a:cs typeface="+mj-cs"/>
            </a:endParaRPr>
          </a:p>
        </p:txBody>
      </p:sp>
      <p:sp>
        <p:nvSpPr>
          <p:cNvPr id="5123" name="Line 3"/>
          <p:cNvSpPr>
            <a:spLocks noChangeShapeType="1"/>
          </p:cNvSpPr>
          <p:nvPr/>
        </p:nvSpPr>
        <p:spPr bwMode="auto">
          <a:xfrm>
            <a:off x="1030288" y="6381328"/>
            <a:ext cx="7010400" cy="0"/>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75461" name="Text Box 5"/>
          <p:cNvSpPr txBox="1">
            <a:spLocks noChangeArrowheads="1"/>
          </p:cNvSpPr>
          <p:nvPr/>
        </p:nvSpPr>
        <p:spPr bwMode="auto">
          <a:xfrm>
            <a:off x="0" y="677010"/>
            <a:ext cx="9000679" cy="5632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marL="457200" indent="-457200" eaLnBrk="0" hangingPunct="0">
              <a:defRPr>
                <a:solidFill>
                  <a:schemeClr val="tx1"/>
                </a:solidFill>
                <a:latin typeface="Tahoma" charset="0"/>
                <a:ea typeface="ＭＳ Ｐゴシック" charset="0"/>
              </a:defRPr>
            </a:lvl1pPr>
            <a:lvl2pPr marL="742950" indent="-285750" eaLnBrk="0" hangingPunct="0">
              <a:defRPr>
                <a:solidFill>
                  <a:schemeClr val="tx1"/>
                </a:solidFill>
                <a:latin typeface="Tahoma" charset="0"/>
                <a:ea typeface="ＭＳ Ｐゴシック" charset="0"/>
              </a:defRPr>
            </a:lvl2pPr>
            <a:lvl3pPr marL="1143000" indent="-228600" eaLnBrk="0" hangingPunct="0">
              <a:defRPr>
                <a:solidFill>
                  <a:schemeClr val="tx1"/>
                </a:solidFill>
                <a:latin typeface="Tahoma" charset="0"/>
                <a:ea typeface="ＭＳ Ｐゴシック" charset="0"/>
              </a:defRPr>
            </a:lvl3pPr>
            <a:lvl4pPr marL="1600200" indent="-228600" eaLnBrk="0" hangingPunct="0">
              <a:defRPr>
                <a:solidFill>
                  <a:schemeClr val="tx1"/>
                </a:solidFill>
                <a:latin typeface="Tahoma" charset="0"/>
                <a:ea typeface="ＭＳ Ｐゴシック" charset="0"/>
              </a:defRPr>
            </a:lvl4pPr>
            <a:lvl5pPr marL="2057400" indent="-228600" eaLnBrk="0" hangingPunct="0">
              <a:defRPr>
                <a:solidFill>
                  <a:schemeClr val="tx1"/>
                </a:solidFill>
                <a:latin typeface="Tahoma" charset="0"/>
                <a:ea typeface="ＭＳ Ｐゴシック" charset="0"/>
              </a:defRPr>
            </a:lvl5pPr>
            <a:lvl6pPr marL="2514600" indent="-228600" eaLnBrk="0" fontAlgn="base" hangingPunct="0">
              <a:spcBef>
                <a:spcPct val="0"/>
              </a:spcBef>
              <a:spcAft>
                <a:spcPct val="0"/>
              </a:spcAft>
              <a:defRPr>
                <a:solidFill>
                  <a:schemeClr val="tx1"/>
                </a:solidFill>
                <a:latin typeface="Tahoma" charset="0"/>
                <a:ea typeface="ＭＳ Ｐゴシック" charset="0"/>
              </a:defRPr>
            </a:lvl6pPr>
            <a:lvl7pPr marL="2971800" indent="-228600" eaLnBrk="0" fontAlgn="base" hangingPunct="0">
              <a:spcBef>
                <a:spcPct val="0"/>
              </a:spcBef>
              <a:spcAft>
                <a:spcPct val="0"/>
              </a:spcAft>
              <a:defRPr>
                <a:solidFill>
                  <a:schemeClr val="tx1"/>
                </a:solidFill>
                <a:latin typeface="Tahoma" charset="0"/>
                <a:ea typeface="ＭＳ Ｐゴシック" charset="0"/>
              </a:defRPr>
            </a:lvl7pPr>
            <a:lvl8pPr marL="3429000" indent="-228600" eaLnBrk="0" fontAlgn="base" hangingPunct="0">
              <a:spcBef>
                <a:spcPct val="0"/>
              </a:spcBef>
              <a:spcAft>
                <a:spcPct val="0"/>
              </a:spcAft>
              <a:defRPr>
                <a:solidFill>
                  <a:schemeClr val="tx1"/>
                </a:solidFill>
                <a:latin typeface="Tahoma" charset="0"/>
                <a:ea typeface="ＭＳ Ｐゴシック" charset="0"/>
              </a:defRPr>
            </a:lvl8pPr>
            <a:lvl9pPr marL="3886200" indent="-228600" eaLnBrk="0" fontAlgn="base" hangingPunct="0">
              <a:spcBef>
                <a:spcPct val="0"/>
              </a:spcBef>
              <a:spcAft>
                <a:spcPct val="0"/>
              </a:spcAft>
              <a:defRPr>
                <a:solidFill>
                  <a:schemeClr val="tx1"/>
                </a:solidFill>
                <a:latin typeface="Tahoma" charset="0"/>
                <a:ea typeface="ＭＳ Ｐゴシック" charset="0"/>
              </a:defRPr>
            </a:lvl9pPr>
          </a:lstStyle>
          <a:p>
            <a:pPr marL="355600" indent="-355600" eaLnBrk="1" hangingPunct="1">
              <a:buClr>
                <a:srgbClr val="FFCC00"/>
              </a:buClr>
              <a:buSzPct val="120000"/>
              <a:buFont typeface="Wingdings" charset="0"/>
              <a:buChar char="Ø"/>
              <a:defRPr/>
            </a:pPr>
            <a:r>
              <a:rPr lang="en-GB" sz="2400" i="1" dirty="0" smtClean="0">
                <a:solidFill>
                  <a:srgbClr val="CAE2AA"/>
                </a:solidFill>
                <a:effectLst>
                  <a:outerShdw blurRad="38100" dist="38100" dir="2700000" algn="tl">
                    <a:srgbClr val="000000"/>
                  </a:outerShdw>
                </a:effectLst>
                <a:latin typeface="+mn-lt"/>
                <a:cs typeface="+mn-cs"/>
              </a:rPr>
              <a:t>trained &amp; worked as a medical doctor – still registered with the GMC, but no longer with an active ‘licence to practice’ (I don’t write prescriptions, but I pay a lot less for professional insurance as a psychotherapist).</a:t>
            </a:r>
          </a:p>
          <a:p>
            <a:pPr marL="355600" indent="-355600" eaLnBrk="1" hangingPunct="1">
              <a:buClr>
                <a:srgbClr val="FFCC00"/>
              </a:buClr>
              <a:buSzPct val="120000"/>
              <a:buFont typeface="Wingdings" charset="0"/>
              <a:buChar char="Ø"/>
              <a:defRPr/>
            </a:pPr>
            <a:r>
              <a:rPr lang="en-GB" sz="2400" i="1" dirty="0" smtClean="0">
                <a:solidFill>
                  <a:srgbClr val="CAE2AA"/>
                </a:solidFill>
                <a:effectLst>
                  <a:outerShdw blurRad="38100" dist="38100" dir="2700000" algn="tl">
                    <a:srgbClr val="000000"/>
                  </a:outerShdw>
                </a:effectLst>
                <a:latin typeface="+mn-lt"/>
                <a:cs typeface="+mn-cs"/>
              </a:rPr>
              <a:t>trained and accredited as a CBT therapist and also have trainings in emotion-focused therapy, inter-personal psychotherapy &amp; psychosexual medicine.</a:t>
            </a:r>
          </a:p>
          <a:p>
            <a:pPr marL="355600" indent="-355600" eaLnBrk="1" hangingPunct="1">
              <a:buClr>
                <a:srgbClr val="FFCC00"/>
              </a:buClr>
              <a:buSzPct val="120000"/>
              <a:buFont typeface="Wingdings" charset="0"/>
              <a:buChar char="Ø"/>
              <a:defRPr/>
            </a:pPr>
            <a:r>
              <a:rPr lang="en-GB" sz="2400" i="1" dirty="0" smtClean="0">
                <a:solidFill>
                  <a:srgbClr val="CAE2AA"/>
                </a:solidFill>
                <a:effectLst>
                  <a:outerShdw blurRad="38100" dist="38100" dir="2700000" algn="tl">
                    <a:srgbClr val="000000"/>
                  </a:outerShdw>
                </a:effectLst>
                <a:latin typeface="+mn-lt"/>
              </a:rPr>
              <a:t>have lectured on &amp; taught psychotherapy nationally &amp; internationally; taught seminars for GP’s on depression treatment; served on SIGN guideline anxiety disorders working party; and chaired the clinical advisory group for the Scottish Action on Depression charity</a:t>
            </a:r>
            <a:endParaRPr lang="en-GB" sz="2400" i="1" dirty="0" smtClean="0">
              <a:solidFill>
                <a:srgbClr val="CAE2AA"/>
              </a:solidFill>
              <a:effectLst>
                <a:outerShdw blurRad="38100" dist="38100" dir="2700000" algn="tl">
                  <a:srgbClr val="000000"/>
                </a:outerShdw>
              </a:effectLst>
              <a:latin typeface="+mn-lt"/>
              <a:cs typeface="+mn-cs"/>
            </a:endParaRPr>
          </a:p>
          <a:p>
            <a:pPr marL="355600" indent="-355600" eaLnBrk="1" hangingPunct="1">
              <a:buClr>
                <a:srgbClr val="FFCC00"/>
              </a:buClr>
              <a:buSzPct val="120000"/>
              <a:buFont typeface="Wingdings" charset="0"/>
              <a:buChar char="Ø"/>
              <a:defRPr/>
            </a:pPr>
            <a:r>
              <a:rPr lang="en-GB" sz="2400" i="1" dirty="0" smtClean="0">
                <a:solidFill>
                  <a:srgbClr val="CAE2AA"/>
                </a:solidFill>
                <a:effectLst>
                  <a:outerShdw blurRad="38100" dist="38100" dir="2700000" algn="tl">
                    <a:srgbClr val="000000"/>
                  </a:outerShdw>
                </a:effectLst>
                <a:latin typeface="+mn-lt"/>
                <a:cs typeface="+mn-cs"/>
              </a:rPr>
              <a:t> produce a bimonthly </a:t>
            </a:r>
            <a:r>
              <a:rPr lang="en-GB" sz="2400" i="1" dirty="0" smtClean="0">
                <a:solidFill>
                  <a:srgbClr val="CAE2AA"/>
                </a:solidFill>
                <a:effectLst>
                  <a:outerShdw blurRad="38100" dist="38100" dir="2700000" algn="tl">
                    <a:srgbClr val="000000"/>
                  </a:outerShdw>
                </a:effectLst>
                <a:latin typeface="+mn-lt"/>
              </a:rPr>
              <a:t>evidence-based newsletter that goes out to over 2,500 therapists around the world – and I blog on health-related topics including this talk!</a:t>
            </a:r>
            <a:endParaRPr lang="en-GB" sz="2400" i="1" dirty="0" smtClean="0">
              <a:solidFill>
                <a:srgbClr val="CAE2AA"/>
              </a:solidFill>
              <a:effectLst>
                <a:outerShdw blurRad="38100" dist="38100" dir="2700000" algn="tl">
                  <a:srgbClr val="000000"/>
                </a:outerShdw>
              </a:effectLst>
              <a:latin typeface="+mn-lt"/>
              <a:cs typeface="+mn-cs"/>
            </a:endParaRPr>
          </a:p>
        </p:txBody>
      </p:sp>
      <p:sp>
        <p:nvSpPr>
          <p:cNvPr id="2" name="TextBox 1"/>
          <p:cNvSpPr txBox="1"/>
          <p:nvPr/>
        </p:nvSpPr>
        <p:spPr>
          <a:xfrm>
            <a:off x="107504" y="6453336"/>
            <a:ext cx="9007594" cy="400110"/>
          </a:xfrm>
          <a:prstGeom prst="rect">
            <a:avLst/>
          </a:prstGeom>
          <a:noFill/>
        </p:spPr>
        <p:txBody>
          <a:bodyPr wrap="none" rtlCol="0">
            <a:spAutoFit/>
          </a:bodyPr>
          <a:lstStyle/>
          <a:p>
            <a:r>
              <a:rPr lang="en-US" sz="2000" dirty="0" smtClean="0">
                <a:solidFill>
                  <a:schemeClr val="accent1"/>
                </a:solidFill>
                <a:effectLst>
                  <a:innerShdw blurRad="63500" dist="50800" dir="16200000">
                    <a:prstClr val="black">
                      <a:alpha val="50000"/>
                    </a:prstClr>
                  </a:innerShdw>
                </a:effectLst>
                <a:hlinkClick r:id="rId3"/>
              </a:rPr>
              <a:t>www.stressedtozest.com</a:t>
            </a:r>
            <a:r>
              <a:rPr lang="en-US" sz="2000" dirty="0" smtClean="0">
                <a:solidFill>
                  <a:schemeClr val="accent1"/>
                </a:solidFill>
                <a:effectLst>
                  <a:innerShdw blurRad="63500" dist="50800" dir="16200000">
                    <a:prstClr val="black">
                      <a:alpha val="50000"/>
                    </a:prstClr>
                  </a:innerShdw>
                </a:effectLst>
              </a:rPr>
              <a:t> for blog posts on this talk &amp; for newsletter</a:t>
            </a:r>
            <a:endParaRPr lang="en-US" sz="2000" dirty="0">
              <a:effectLst>
                <a:innerShdw blurRad="63500" dist="50800" dir="16200000">
                  <a:prstClr val="black">
                    <a:alpha val="50000"/>
                  </a:prstClr>
                </a:innerShdw>
              </a:effectLst>
            </a:endParaRPr>
          </a:p>
        </p:txBody>
      </p:sp>
    </p:spTree>
    <p:extLst>
      <p:ext uri="{BB962C8B-B14F-4D97-AF65-F5344CB8AC3E}">
        <p14:creationId xmlns:p14="http://schemas.microsoft.com/office/powerpoint/2010/main" val="2518434721"/>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228600"/>
            <a:ext cx="8540750" cy="896144"/>
          </a:xfrm>
        </p:spPr>
        <p:txBody>
          <a:bodyPr/>
          <a:lstStyle/>
          <a:p>
            <a:r>
              <a:rPr lang="en-US" dirty="0" smtClean="0"/>
              <a:t>overall lifestyle </a:t>
            </a:r>
            <a:r>
              <a:rPr lang="is-IS" dirty="0" smtClean="0"/>
              <a:t>… !</a:t>
            </a:r>
            <a:endParaRPr lang="en-US" dirty="0"/>
          </a:p>
        </p:txBody>
      </p:sp>
      <p:sp>
        <p:nvSpPr>
          <p:cNvPr id="5" name="Text Placeholder 4"/>
          <p:cNvSpPr>
            <a:spLocks noGrp="1"/>
          </p:cNvSpPr>
          <p:nvPr>
            <p:ph type="body" sz="half" idx="3"/>
          </p:nvPr>
        </p:nvSpPr>
        <p:spPr>
          <a:xfrm>
            <a:off x="179512" y="1124744"/>
            <a:ext cx="8784976" cy="4824536"/>
          </a:xfrm>
        </p:spPr>
        <p:txBody>
          <a:bodyPr/>
          <a:lstStyle/>
          <a:p>
            <a:pPr marL="0" indent="0">
              <a:buNone/>
            </a:pPr>
            <a:r>
              <a:rPr lang="en-US" sz="1600" dirty="0"/>
              <a:t>Background Research evidence on the effects of integrated multifaceted lifestyle interventions for depression is scanty. The aim of the present study is to report on the development, acceptability and efficacy of a standardized healthy lifestyle intervention, including exercise, eating habits, sleep hygiene and smoking cessation in preventing relapses. Methods </a:t>
            </a:r>
            <a:r>
              <a:rPr lang="en-US" sz="1600" dirty="0" smtClean="0"/>
              <a:t>160 </a:t>
            </a:r>
            <a:r>
              <a:rPr lang="en-US" sz="1600" dirty="0"/>
              <a:t>outpatients with recurrent unipolar depression or bipolar disorder were recruited after achieving full remission or recovery from the most recent depressive episode. Patients were randomized to 3-months of usual care or to an intervention aimed at promoting a healthy lifestyle (HLI), as an augmentation of pharmacological maintenance </a:t>
            </a:r>
            <a:r>
              <a:rPr lang="en-US" sz="1600" dirty="0" smtClean="0"/>
              <a:t>treatment </a:t>
            </a:r>
            <a:r>
              <a:rPr lang="is-IS" sz="1600" dirty="0" smtClean="0"/>
              <a:t>… </a:t>
            </a:r>
            <a:r>
              <a:rPr lang="en-US" sz="1600" dirty="0" smtClean="0"/>
              <a:t>At </a:t>
            </a:r>
            <a:r>
              <a:rPr lang="en-US" sz="1600" dirty="0"/>
              <a:t>the end of the intervention, follow-up visits were scheduled at 3</a:t>
            </a:r>
            <a:r>
              <a:rPr lang="en-US" sz="1600" dirty="0" smtClean="0"/>
              <a:t>, 6, 9 </a:t>
            </a:r>
            <a:r>
              <a:rPr lang="en-US" sz="1600" dirty="0"/>
              <a:t>and 12 months. Results During the intervention phase, 1 relapse occurred in the HLI group and 4 in the control group. Over the 12 months of follow-up, relapses were 5 in the HLI group and 16 in control group. Using an intent-to-treat approach, the overall percentage of relapses was 6/81 (7.4%) in the HLI group vs. 20/79 (25.3%) in the control </a:t>
            </a:r>
            <a:r>
              <a:rPr lang="en-US" sz="1600" dirty="0" smtClean="0"/>
              <a:t>group </a:t>
            </a:r>
            <a:r>
              <a:rPr lang="is-IS" sz="1600" dirty="0" smtClean="0"/>
              <a:t>… </a:t>
            </a:r>
            <a:r>
              <a:rPr lang="en-US" sz="1600" dirty="0" smtClean="0"/>
              <a:t>The </a:t>
            </a:r>
            <a:r>
              <a:rPr lang="en-US" sz="1600" dirty="0"/>
              <a:t>majority of patients assigned to HLI adhered to the program, and were highly motivated throughout the </a:t>
            </a:r>
            <a:r>
              <a:rPr lang="en-US" sz="1600" dirty="0" smtClean="0"/>
              <a:t>intervention </a:t>
            </a:r>
            <a:r>
              <a:rPr lang="is-IS" sz="1600" dirty="0" smtClean="0"/>
              <a:t>… </a:t>
            </a:r>
            <a:r>
              <a:rPr lang="en-US" sz="1600" dirty="0" smtClean="0"/>
              <a:t>Conclusions </a:t>
            </a:r>
            <a:r>
              <a:rPr lang="en-US" sz="1600" dirty="0"/>
              <a:t>The HLI program proved to be efficacious in preventing relapses. Given the absence of contraindications &amp;</a:t>
            </a:r>
            <a:r>
              <a:rPr lang="en-US" sz="1600" dirty="0" smtClean="0"/>
              <a:t> </a:t>
            </a:r>
            <a:r>
              <a:rPr lang="en-US" sz="1600" dirty="0"/>
              <a:t>its cost-effectiveness in routine practice, the use of HLI should be encouraged to promote the well-being of patients with recurrent depression.</a:t>
            </a:r>
          </a:p>
        </p:txBody>
      </p:sp>
      <p:sp>
        <p:nvSpPr>
          <p:cNvPr id="6" name="TextBox 5"/>
          <p:cNvSpPr txBox="1"/>
          <p:nvPr/>
        </p:nvSpPr>
        <p:spPr>
          <a:xfrm>
            <a:off x="107504" y="6156592"/>
            <a:ext cx="9036496" cy="584776"/>
          </a:xfrm>
          <a:prstGeom prst="rect">
            <a:avLst/>
          </a:prstGeom>
          <a:noFill/>
        </p:spPr>
        <p:txBody>
          <a:bodyPr wrap="square" rtlCol="0">
            <a:spAutoFit/>
          </a:bodyPr>
          <a:lstStyle/>
          <a:p>
            <a:r>
              <a:rPr lang="en-US" sz="1600" dirty="0" err="1"/>
              <a:t>Goracci</a:t>
            </a:r>
            <a:r>
              <a:rPr lang="en-US" sz="1600" dirty="0"/>
              <a:t>, A., et al. (2016). "Development, acceptability and efficacy of a standardized healthy lifestyle intervention in recurrent depression." </a:t>
            </a:r>
            <a:r>
              <a:rPr lang="en-US" sz="1600" u="sng" dirty="0" smtClean="0"/>
              <a:t>J Affect </a:t>
            </a:r>
            <a:r>
              <a:rPr lang="en-US" sz="1600" u="sng" dirty="0"/>
              <a:t>Disorders </a:t>
            </a:r>
            <a:r>
              <a:rPr lang="en-US" sz="1600" b="1" u="sng" dirty="0"/>
              <a:t>196</a:t>
            </a:r>
            <a:r>
              <a:rPr lang="en-US" sz="1600" u="sng" dirty="0"/>
              <a:t>: 20-31.</a:t>
            </a:r>
            <a:endParaRPr lang="en-US" sz="1600" dirty="0"/>
          </a:p>
        </p:txBody>
      </p:sp>
      <p:sp>
        <p:nvSpPr>
          <p:cNvPr id="7" name="Line 4"/>
          <p:cNvSpPr>
            <a:spLocks noChangeShapeType="1"/>
          </p:cNvSpPr>
          <p:nvPr/>
        </p:nvSpPr>
        <p:spPr bwMode="auto">
          <a:xfrm flipV="1">
            <a:off x="755576" y="6021288"/>
            <a:ext cx="7704212" cy="595"/>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3882666042"/>
      </p:ext>
    </p:extLst>
  </p:cSld>
  <p:clrMapOvr>
    <a:masterClrMapping/>
  </p:clrMapOvr>
  <p:transition xmlns:p14="http://schemas.microsoft.com/office/powerpoint/2010/mai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899592" y="44450"/>
            <a:ext cx="7344816" cy="1143000"/>
          </a:xfrm>
          <a:noFill/>
          <a:ln/>
        </p:spPr>
        <p:txBody>
          <a:bodyPr lIns="92075" tIns="46038" rIns="92075" bIns="46038" anchor="b"/>
          <a:lstStyle/>
          <a:p>
            <a:r>
              <a:rPr lang="en-US" sz="4000" dirty="0" smtClean="0"/>
              <a:t>areas we’ve touched on</a:t>
            </a:r>
            <a:endParaRPr lang="en-US" sz="4000" dirty="0"/>
          </a:p>
        </p:txBody>
      </p:sp>
      <p:sp>
        <p:nvSpPr>
          <p:cNvPr id="147459" name="Rectangle 3"/>
          <p:cNvSpPr>
            <a:spLocks noGrp="1" noRot="1" noChangeArrowheads="1"/>
          </p:cNvSpPr>
          <p:nvPr>
            <p:ph type="body" sz="half" idx="3"/>
          </p:nvPr>
        </p:nvSpPr>
        <p:spPr>
          <a:xfrm>
            <a:off x="3131840" y="1698972"/>
            <a:ext cx="5976664" cy="4178300"/>
          </a:xfrm>
          <a:noFill/>
          <a:ln/>
        </p:spPr>
        <p:txBody>
          <a:bodyPr lIns="92075" tIns="46038" rIns="92075" bIns="46038"/>
          <a:lstStyle/>
          <a:p>
            <a:pPr>
              <a:lnSpc>
                <a:spcPct val="90000"/>
              </a:lnSpc>
              <a:buClr>
                <a:schemeClr val="accent1"/>
              </a:buClr>
              <a:buSzPct val="120000"/>
              <a:buFont typeface="Wingdings" charset="2"/>
              <a:buChar char="ü"/>
            </a:pPr>
            <a:r>
              <a:rPr lang="en-US" sz="2400" dirty="0" smtClean="0">
                <a:solidFill>
                  <a:srgbClr val="F1CD50"/>
                </a:solidFill>
              </a:rPr>
              <a:t>importance of adequate tracking      </a:t>
            </a:r>
            <a:endParaRPr lang="en-US" sz="2400" dirty="0">
              <a:solidFill>
                <a:srgbClr val="F1CD50"/>
              </a:solidFill>
            </a:endParaRPr>
          </a:p>
          <a:p>
            <a:pPr marL="0" indent="0">
              <a:lnSpc>
                <a:spcPct val="90000"/>
              </a:lnSpc>
              <a:buClr>
                <a:schemeClr val="accent1"/>
              </a:buClr>
              <a:buSzPct val="120000"/>
              <a:buNone/>
            </a:pPr>
            <a:endParaRPr lang="en-US" sz="700" i="1" dirty="0">
              <a:solidFill>
                <a:srgbClr val="F1CD50"/>
              </a:solidFill>
            </a:endParaRPr>
          </a:p>
          <a:p>
            <a:pPr>
              <a:lnSpc>
                <a:spcPct val="90000"/>
              </a:lnSpc>
              <a:buClr>
                <a:schemeClr val="accent1"/>
              </a:buClr>
              <a:buSzPct val="120000"/>
              <a:buFont typeface="Wingdings" charset="2"/>
              <a:buChar char="ü"/>
            </a:pPr>
            <a:r>
              <a:rPr lang="en-US" sz="2400" dirty="0" smtClean="0">
                <a:solidFill>
                  <a:srgbClr val="F1CD50"/>
                </a:solidFill>
              </a:rPr>
              <a:t>the value of psychotherapy            </a:t>
            </a:r>
            <a:endParaRPr lang="en-US" sz="2400" dirty="0">
              <a:solidFill>
                <a:srgbClr val="F1CD50"/>
              </a:solidFill>
            </a:endParaRPr>
          </a:p>
          <a:p>
            <a:pPr>
              <a:lnSpc>
                <a:spcPct val="90000"/>
              </a:lnSpc>
              <a:buClr>
                <a:schemeClr val="accent1"/>
              </a:buClr>
              <a:buSzPct val="120000"/>
              <a:buFont typeface="Wingdings" charset="2"/>
              <a:buChar char="ü"/>
            </a:pPr>
            <a:endParaRPr lang="en-US" sz="600" dirty="0">
              <a:solidFill>
                <a:srgbClr val="F1CD50"/>
              </a:solidFill>
            </a:endParaRPr>
          </a:p>
          <a:p>
            <a:pPr>
              <a:lnSpc>
                <a:spcPct val="90000"/>
              </a:lnSpc>
              <a:buClr>
                <a:schemeClr val="accent1"/>
              </a:buClr>
              <a:buSzPct val="120000"/>
              <a:buFont typeface="Wingdings" charset="2"/>
              <a:buChar char="ü"/>
            </a:pPr>
            <a:r>
              <a:rPr lang="en-US" sz="2400" dirty="0" smtClean="0">
                <a:solidFill>
                  <a:srgbClr val="F1CD50"/>
                </a:solidFill>
              </a:rPr>
              <a:t>importance of sleep interventions</a:t>
            </a:r>
          </a:p>
          <a:p>
            <a:pPr>
              <a:lnSpc>
                <a:spcPct val="90000"/>
              </a:lnSpc>
              <a:buClr>
                <a:schemeClr val="accent1"/>
              </a:buClr>
              <a:buSzPct val="120000"/>
              <a:buFont typeface="Wingdings" charset="2"/>
              <a:buChar char="ü"/>
            </a:pPr>
            <a:endParaRPr lang="en-US" sz="600" dirty="0" smtClean="0">
              <a:solidFill>
                <a:srgbClr val="F1CD50"/>
              </a:solidFill>
            </a:endParaRPr>
          </a:p>
          <a:p>
            <a:pPr>
              <a:lnSpc>
                <a:spcPct val="90000"/>
              </a:lnSpc>
              <a:buClr>
                <a:schemeClr val="accent1"/>
              </a:buClr>
              <a:buSzPct val="120000"/>
              <a:buFont typeface="Wingdings" charset="2"/>
              <a:buChar char="ü"/>
            </a:pPr>
            <a:r>
              <a:rPr lang="en-US" sz="2400" dirty="0" smtClean="0">
                <a:solidFill>
                  <a:srgbClr val="F1CD50"/>
                </a:solidFill>
              </a:rPr>
              <a:t>exercise &amp; light</a:t>
            </a:r>
          </a:p>
          <a:p>
            <a:pPr>
              <a:lnSpc>
                <a:spcPct val="90000"/>
              </a:lnSpc>
              <a:buClr>
                <a:schemeClr val="accent1"/>
              </a:buClr>
              <a:buSzPct val="120000"/>
              <a:buFont typeface="Wingdings" charset="2"/>
              <a:buChar char="ü"/>
            </a:pPr>
            <a:endParaRPr lang="en-US" sz="600" dirty="0" smtClean="0">
              <a:solidFill>
                <a:srgbClr val="F1CD50"/>
              </a:solidFill>
            </a:endParaRPr>
          </a:p>
          <a:p>
            <a:pPr>
              <a:lnSpc>
                <a:spcPct val="90000"/>
              </a:lnSpc>
              <a:buClr>
                <a:schemeClr val="accent1"/>
              </a:buClr>
              <a:buSzPct val="120000"/>
              <a:buFont typeface="Wingdings" charset="2"/>
              <a:buChar char="ü"/>
            </a:pPr>
            <a:r>
              <a:rPr lang="en-US" sz="2400" dirty="0" smtClean="0">
                <a:solidFill>
                  <a:srgbClr val="F1CD50"/>
                </a:solidFill>
              </a:rPr>
              <a:t>good diet is central</a:t>
            </a:r>
          </a:p>
          <a:p>
            <a:pPr>
              <a:lnSpc>
                <a:spcPct val="90000"/>
              </a:lnSpc>
              <a:buClr>
                <a:schemeClr val="accent1"/>
              </a:buClr>
              <a:buSzPct val="120000"/>
              <a:buFont typeface="Wingdings" charset="2"/>
              <a:buChar char="ü"/>
            </a:pPr>
            <a:endParaRPr lang="en-US" sz="600" dirty="0" smtClean="0">
              <a:solidFill>
                <a:srgbClr val="F1CD50"/>
              </a:solidFill>
            </a:endParaRPr>
          </a:p>
          <a:p>
            <a:pPr>
              <a:lnSpc>
                <a:spcPct val="90000"/>
              </a:lnSpc>
              <a:buClr>
                <a:schemeClr val="accent1"/>
              </a:buClr>
              <a:buSzPct val="120000"/>
              <a:buFont typeface="Wingdings" charset="2"/>
              <a:buChar char="ü"/>
            </a:pPr>
            <a:r>
              <a:rPr lang="en-US" sz="2400" dirty="0" smtClean="0">
                <a:solidFill>
                  <a:srgbClr val="F1CD50"/>
                </a:solidFill>
              </a:rPr>
              <a:t>dietary supplements &amp; other augmentation substances</a:t>
            </a:r>
          </a:p>
          <a:p>
            <a:pPr>
              <a:lnSpc>
                <a:spcPct val="90000"/>
              </a:lnSpc>
              <a:buClr>
                <a:schemeClr val="accent1"/>
              </a:buClr>
              <a:buSzPct val="120000"/>
              <a:buFont typeface="Wingdings" charset="2"/>
              <a:buChar char="ü"/>
            </a:pPr>
            <a:endParaRPr lang="en-US" sz="600" dirty="0" smtClean="0">
              <a:solidFill>
                <a:srgbClr val="F1CD50"/>
              </a:solidFill>
            </a:endParaRPr>
          </a:p>
          <a:p>
            <a:pPr>
              <a:lnSpc>
                <a:spcPct val="90000"/>
              </a:lnSpc>
              <a:buClr>
                <a:schemeClr val="accent1"/>
              </a:buClr>
              <a:buSzPct val="120000"/>
              <a:buFont typeface="Wingdings" charset="2"/>
              <a:buChar char="ü"/>
            </a:pPr>
            <a:r>
              <a:rPr lang="en-US" sz="2400" dirty="0" smtClean="0">
                <a:solidFill>
                  <a:srgbClr val="F1CD50"/>
                </a:solidFill>
              </a:rPr>
              <a:t>overall lifestyle, mood &amp; mortality</a:t>
            </a:r>
          </a:p>
          <a:p>
            <a:pPr marL="0" indent="0">
              <a:lnSpc>
                <a:spcPct val="90000"/>
              </a:lnSpc>
              <a:buSzPct val="110000"/>
              <a:buNone/>
            </a:pPr>
            <a:endParaRPr lang="en-US" sz="2400" dirty="0"/>
          </a:p>
          <a:p>
            <a:pPr marL="0" indent="0">
              <a:lnSpc>
                <a:spcPct val="90000"/>
              </a:lnSpc>
              <a:buSzPct val="110000"/>
              <a:buNone/>
            </a:pPr>
            <a:endParaRPr lang="en-US" sz="2400" dirty="0"/>
          </a:p>
        </p:txBody>
      </p:sp>
      <p:sp>
        <p:nvSpPr>
          <p:cNvPr id="147460" name="Line 4"/>
          <p:cNvSpPr>
            <a:spLocks noChangeShapeType="1"/>
          </p:cNvSpPr>
          <p:nvPr/>
        </p:nvSpPr>
        <p:spPr bwMode="auto">
          <a:xfrm flipV="1">
            <a:off x="755576" y="6308724"/>
            <a:ext cx="7704212" cy="595"/>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2" name="Rectangle 6"/>
          <p:cNvSpPr>
            <a:spLocks noChangeArrowheads="1"/>
          </p:cNvSpPr>
          <p:nvPr/>
        </p:nvSpPr>
        <p:spPr bwMode="gray">
          <a:xfrm>
            <a:off x="762000" y="601663"/>
            <a:ext cx="31750" cy="10525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kumimoji="1" lang="en-US" sz="2400"/>
          </a:p>
        </p:txBody>
      </p:sp>
      <p:pic>
        <p:nvPicPr>
          <p:cNvPr id="4" name="Picture 3"/>
          <p:cNvPicPr>
            <a:picLocks noChangeAspect="1"/>
          </p:cNvPicPr>
          <p:nvPr/>
        </p:nvPicPr>
        <p:blipFill>
          <a:blip r:embed="rId2"/>
          <a:stretch>
            <a:fillRect/>
          </a:stretch>
        </p:blipFill>
        <p:spPr>
          <a:xfrm>
            <a:off x="105657" y="2132856"/>
            <a:ext cx="2954175" cy="2880320"/>
          </a:xfrm>
          <a:prstGeom prst="rect">
            <a:avLst/>
          </a:prstGeom>
        </p:spPr>
      </p:pic>
    </p:spTree>
    <p:extLst>
      <p:ext uri="{BB962C8B-B14F-4D97-AF65-F5344CB8AC3E}">
        <p14:creationId xmlns:p14="http://schemas.microsoft.com/office/powerpoint/2010/main" val="127576388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899592" y="44450"/>
            <a:ext cx="7344816" cy="1143000"/>
          </a:xfrm>
          <a:noFill/>
          <a:ln/>
        </p:spPr>
        <p:txBody>
          <a:bodyPr lIns="92075" tIns="46038" rIns="92075" bIns="46038" anchor="b"/>
          <a:lstStyle/>
          <a:p>
            <a:r>
              <a:rPr lang="en-US" sz="4000" dirty="0" smtClean="0"/>
              <a:t>areas we’ll touch on</a:t>
            </a:r>
            <a:endParaRPr lang="en-US" sz="4000" dirty="0"/>
          </a:p>
        </p:txBody>
      </p:sp>
      <p:sp>
        <p:nvSpPr>
          <p:cNvPr id="147459" name="Rectangle 3"/>
          <p:cNvSpPr>
            <a:spLocks noGrp="1" noRot="1" noChangeArrowheads="1"/>
          </p:cNvSpPr>
          <p:nvPr>
            <p:ph type="body" sz="half" idx="3"/>
          </p:nvPr>
        </p:nvSpPr>
        <p:spPr>
          <a:xfrm>
            <a:off x="3131840" y="1698972"/>
            <a:ext cx="5976664" cy="4178300"/>
          </a:xfrm>
          <a:noFill/>
          <a:ln/>
        </p:spPr>
        <p:txBody>
          <a:bodyPr lIns="92075" tIns="46038" rIns="92075" bIns="46038"/>
          <a:lstStyle/>
          <a:p>
            <a:pPr marL="447675" indent="-447675">
              <a:lnSpc>
                <a:spcPct val="90000"/>
              </a:lnSpc>
              <a:buSzPct val="110000"/>
              <a:buFont typeface="Wingdings" charset="0"/>
              <a:buChar char="Ø"/>
            </a:pPr>
            <a:r>
              <a:rPr lang="en-US" sz="2400" dirty="0" smtClean="0"/>
              <a:t>importance of adequate tracking      </a:t>
            </a:r>
            <a:endParaRPr lang="en-US" sz="2400" dirty="0"/>
          </a:p>
          <a:p>
            <a:pPr marL="447675" indent="-447675">
              <a:lnSpc>
                <a:spcPct val="90000"/>
              </a:lnSpc>
              <a:buClr>
                <a:srgbClr val="CC66FF"/>
              </a:buClr>
              <a:buSzPct val="110000"/>
              <a:buFont typeface="Wingdings 2" charset="0"/>
              <a:buNone/>
            </a:pPr>
            <a:endParaRPr lang="en-US" sz="700" i="1" dirty="0"/>
          </a:p>
          <a:p>
            <a:pPr marL="447675" indent="-447675">
              <a:lnSpc>
                <a:spcPct val="90000"/>
              </a:lnSpc>
              <a:buSzPct val="110000"/>
              <a:buFont typeface="Wingdings" charset="0"/>
              <a:buChar char="Ø"/>
            </a:pPr>
            <a:r>
              <a:rPr lang="en-US" sz="2400" dirty="0" smtClean="0"/>
              <a:t>the value of psychotherapy            </a:t>
            </a:r>
            <a:endParaRPr lang="en-US" sz="2400" dirty="0"/>
          </a:p>
          <a:p>
            <a:pPr marL="447675" indent="-447675">
              <a:lnSpc>
                <a:spcPct val="90000"/>
              </a:lnSpc>
              <a:buSzPct val="110000"/>
              <a:buFont typeface="Wingdings" charset="0"/>
              <a:buNone/>
            </a:pPr>
            <a:endParaRPr lang="en-US" sz="600" dirty="0"/>
          </a:p>
          <a:p>
            <a:pPr marL="447675" indent="-447675">
              <a:lnSpc>
                <a:spcPct val="90000"/>
              </a:lnSpc>
              <a:buSzPct val="110000"/>
              <a:buFont typeface="Wingdings" charset="0"/>
              <a:buChar char="Ø"/>
            </a:pPr>
            <a:r>
              <a:rPr lang="en-US" sz="2400" dirty="0" smtClean="0"/>
              <a:t>importance of sleep interventions</a:t>
            </a:r>
          </a:p>
          <a:p>
            <a:pPr marL="0" indent="0">
              <a:lnSpc>
                <a:spcPct val="90000"/>
              </a:lnSpc>
              <a:buSzPct val="110000"/>
              <a:buNone/>
            </a:pPr>
            <a:endParaRPr lang="en-US" sz="600" dirty="0" smtClean="0"/>
          </a:p>
          <a:p>
            <a:pPr marL="447675" indent="-447675">
              <a:lnSpc>
                <a:spcPct val="90000"/>
              </a:lnSpc>
              <a:buSzPct val="110000"/>
              <a:buFont typeface="Wingdings" charset="0"/>
              <a:buChar char="Ø"/>
            </a:pPr>
            <a:r>
              <a:rPr lang="en-US" sz="2400" dirty="0" smtClean="0"/>
              <a:t>exercise &amp; light</a:t>
            </a:r>
          </a:p>
          <a:p>
            <a:pPr marL="0" indent="0">
              <a:lnSpc>
                <a:spcPct val="90000"/>
              </a:lnSpc>
              <a:buSzPct val="110000"/>
              <a:buNone/>
            </a:pPr>
            <a:endParaRPr lang="en-US" sz="600" dirty="0" smtClean="0"/>
          </a:p>
          <a:p>
            <a:pPr marL="447675" indent="-447675">
              <a:lnSpc>
                <a:spcPct val="90000"/>
              </a:lnSpc>
              <a:buSzPct val="110000"/>
              <a:buFont typeface="Wingdings" charset="0"/>
              <a:buChar char="Ø"/>
            </a:pPr>
            <a:r>
              <a:rPr lang="en-US" sz="2400" dirty="0" smtClean="0"/>
              <a:t>good diet is central</a:t>
            </a:r>
          </a:p>
          <a:p>
            <a:pPr marL="0" indent="0">
              <a:lnSpc>
                <a:spcPct val="90000"/>
              </a:lnSpc>
              <a:buSzPct val="110000"/>
              <a:buNone/>
            </a:pPr>
            <a:endParaRPr lang="en-US" sz="600" dirty="0" smtClean="0"/>
          </a:p>
          <a:p>
            <a:pPr marL="447675" indent="-447675">
              <a:lnSpc>
                <a:spcPct val="90000"/>
              </a:lnSpc>
              <a:buSzPct val="110000"/>
              <a:buFont typeface="Wingdings" charset="0"/>
              <a:buChar char="Ø"/>
            </a:pPr>
            <a:r>
              <a:rPr lang="en-US" sz="2400" dirty="0" smtClean="0"/>
              <a:t>dietary supplements &amp; other augmentation substances</a:t>
            </a:r>
          </a:p>
          <a:p>
            <a:pPr marL="0" indent="0">
              <a:lnSpc>
                <a:spcPct val="90000"/>
              </a:lnSpc>
              <a:buSzPct val="110000"/>
              <a:buNone/>
            </a:pPr>
            <a:endParaRPr lang="en-US" sz="600" dirty="0" smtClean="0"/>
          </a:p>
          <a:p>
            <a:pPr marL="447675" indent="-447675">
              <a:lnSpc>
                <a:spcPct val="90000"/>
              </a:lnSpc>
              <a:buSzPct val="110000"/>
              <a:buFont typeface="Wingdings" charset="0"/>
              <a:buChar char="Ø"/>
            </a:pPr>
            <a:r>
              <a:rPr lang="en-US" sz="2400" dirty="0" smtClean="0"/>
              <a:t>overall lifestyle, mood &amp; mortality</a:t>
            </a:r>
          </a:p>
          <a:p>
            <a:pPr marL="0" indent="0">
              <a:lnSpc>
                <a:spcPct val="90000"/>
              </a:lnSpc>
              <a:buSzPct val="110000"/>
              <a:buNone/>
            </a:pPr>
            <a:endParaRPr lang="en-US" sz="2400" dirty="0"/>
          </a:p>
          <a:p>
            <a:pPr marL="0" indent="0">
              <a:lnSpc>
                <a:spcPct val="90000"/>
              </a:lnSpc>
              <a:buSzPct val="110000"/>
              <a:buNone/>
            </a:pPr>
            <a:endParaRPr lang="en-US" sz="2400" dirty="0"/>
          </a:p>
        </p:txBody>
      </p:sp>
      <p:sp>
        <p:nvSpPr>
          <p:cNvPr id="147460" name="Line 4"/>
          <p:cNvSpPr>
            <a:spLocks noChangeShapeType="1"/>
          </p:cNvSpPr>
          <p:nvPr/>
        </p:nvSpPr>
        <p:spPr bwMode="auto">
          <a:xfrm flipV="1">
            <a:off x="755576" y="6308724"/>
            <a:ext cx="7704212" cy="595"/>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2" name="Rectangle 6"/>
          <p:cNvSpPr>
            <a:spLocks noChangeArrowheads="1"/>
          </p:cNvSpPr>
          <p:nvPr/>
        </p:nvSpPr>
        <p:spPr bwMode="gray">
          <a:xfrm>
            <a:off x="762000" y="601663"/>
            <a:ext cx="31750" cy="10525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kumimoji="1" lang="en-US" sz="2400"/>
          </a:p>
        </p:txBody>
      </p:sp>
      <p:pic>
        <p:nvPicPr>
          <p:cNvPr id="4" name="Picture 3"/>
          <p:cNvPicPr>
            <a:picLocks noChangeAspect="1"/>
          </p:cNvPicPr>
          <p:nvPr/>
        </p:nvPicPr>
        <p:blipFill>
          <a:blip r:embed="rId2"/>
          <a:stretch>
            <a:fillRect/>
          </a:stretch>
        </p:blipFill>
        <p:spPr>
          <a:xfrm>
            <a:off x="105657" y="2132856"/>
            <a:ext cx="2954175" cy="2880320"/>
          </a:xfrm>
          <a:prstGeom prst="rect">
            <a:avLst/>
          </a:prstGeom>
        </p:spPr>
      </p:pic>
    </p:spTree>
    <p:extLst>
      <p:ext uri="{BB962C8B-B14F-4D97-AF65-F5344CB8AC3E}">
        <p14:creationId xmlns:p14="http://schemas.microsoft.com/office/powerpoint/2010/main" val="365139324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116632"/>
            <a:ext cx="8540750" cy="998984"/>
          </a:xfrm>
        </p:spPr>
        <p:txBody>
          <a:bodyPr/>
          <a:lstStyle/>
          <a:p>
            <a:r>
              <a:rPr lang="en-US" sz="4000" dirty="0" smtClean="0"/>
              <a:t>importance of adequate tracking</a:t>
            </a:r>
            <a:endParaRPr lang="en-US" sz="4000" dirty="0"/>
          </a:p>
        </p:txBody>
      </p:sp>
      <p:sp>
        <p:nvSpPr>
          <p:cNvPr id="5" name="Text Placeholder 4"/>
          <p:cNvSpPr>
            <a:spLocks noGrp="1"/>
          </p:cNvSpPr>
          <p:nvPr>
            <p:ph type="body" sz="half" idx="3"/>
          </p:nvPr>
        </p:nvSpPr>
        <p:spPr>
          <a:xfrm>
            <a:off x="107504" y="3284984"/>
            <a:ext cx="8928992" cy="3312368"/>
          </a:xfrm>
        </p:spPr>
        <p:txBody>
          <a:bodyPr/>
          <a:lstStyle/>
          <a:p>
            <a:pPr marL="0" indent="0" algn="ctr">
              <a:buSzPct val="120000"/>
              <a:buNone/>
            </a:pPr>
            <a:r>
              <a:rPr lang="en-US" sz="1800" dirty="0" smtClean="0">
                <a:solidFill>
                  <a:schemeClr val="accent1"/>
                </a:solidFill>
              </a:rPr>
              <a:t>assessment measures for bipolar disorder are OK but a bit of a mishmash!</a:t>
            </a:r>
          </a:p>
          <a:p>
            <a:pPr>
              <a:buSzPct val="120000"/>
              <a:buFont typeface="Wingdings" charset="2"/>
              <a:buChar char=""/>
            </a:pPr>
            <a:r>
              <a:rPr lang="en-US" sz="1600" dirty="0" smtClean="0"/>
              <a:t>Miller, C., J. , et al. (2009). "Assessment tools for adult </a:t>
            </a:r>
            <a:r>
              <a:rPr lang="en-US" sz="1600" dirty="0"/>
              <a:t>b</a:t>
            </a:r>
            <a:r>
              <a:rPr lang="en-US" sz="1600" dirty="0" smtClean="0"/>
              <a:t>ipolar </a:t>
            </a:r>
            <a:r>
              <a:rPr lang="en-US" sz="1600" dirty="0"/>
              <a:t>d</a:t>
            </a:r>
            <a:r>
              <a:rPr lang="en-US" sz="1600" dirty="0" smtClean="0"/>
              <a:t>isorder." </a:t>
            </a:r>
            <a:r>
              <a:rPr lang="en-US" sz="1600" u="sng" dirty="0" smtClean="0"/>
              <a:t>Clinical Psychology: Science and Practice </a:t>
            </a:r>
            <a:r>
              <a:rPr lang="en-US" sz="1600" b="1" u="sng" dirty="0" smtClean="0"/>
              <a:t>16</a:t>
            </a:r>
            <a:r>
              <a:rPr lang="en-US" sz="1600" u="sng" dirty="0" smtClean="0"/>
              <a:t>(2): 188-201.</a:t>
            </a:r>
          </a:p>
          <a:p>
            <a:pPr marL="0" indent="0" algn="ctr">
              <a:buSzPct val="120000"/>
              <a:buNone/>
            </a:pPr>
            <a:r>
              <a:rPr lang="en-US" sz="1800" dirty="0" smtClean="0">
                <a:solidFill>
                  <a:srgbClr val="F1CD50"/>
                </a:solidFill>
              </a:rPr>
              <a:t>so far many mobile apps tend not to be well based on current guidelines</a:t>
            </a:r>
          </a:p>
          <a:p>
            <a:pPr>
              <a:buSzPct val="120000"/>
              <a:buFont typeface="Wingdings" charset="2"/>
              <a:buChar char=""/>
            </a:pPr>
            <a:r>
              <a:rPr lang="en-US" sz="1600" dirty="0" smtClean="0"/>
              <a:t>Nicholas, J., et al. (2015). "Mobile apps for bipolar </a:t>
            </a:r>
            <a:r>
              <a:rPr lang="en-US" sz="1600" dirty="0"/>
              <a:t>d</a:t>
            </a:r>
            <a:r>
              <a:rPr lang="en-US" sz="1600" dirty="0" smtClean="0"/>
              <a:t>isorder: </a:t>
            </a:r>
            <a:r>
              <a:rPr lang="en-US" sz="1600" dirty="0"/>
              <a:t>a</a:t>
            </a:r>
            <a:r>
              <a:rPr lang="en-US" sz="1600" dirty="0" smtClean="0"/>
              <a:t> systematic </a:t>
            </a:r>
            <a:r>
              <a:rPr lang="en-US" sz="1600" dirty="0"/>
              <a:t>r</a:t>
            </a:r>
            <a:r>
              <a:rPr lang="en-US" sz="1600" dirty="0" smtClean="0"/>
              <a:t>eview of features and content </a:t>
            </a:r>
            <a:r>
              <a:rPr lang="en-US" sz="1600" dirty="0"/>
              <a:t>q</a:t>
            </a:r>
            <a:r>
              <a:rPr lang="en-US" sz="1600" dirty="0" smtClean="0"/>
              <a:t>uality." </a:t>
            </a:r>
            <a:r>
              <a:rPr lang="en-US" sz="1600" u="sng" dirty="0" smtClean="0"/>
              <a:t>J Med Internet Res </a:t>
            </a:r>
            <a:r>
              <a:rPr lang="en-US" sz="1600" b="1" u="sng" dirty="0" smtClean="0"/>
              <a:t>17</a:t>
            </a:r>
            <a:r>
              <a:rPr lang="en-US" sz="1600" u="sng" dirty="0" smtClean="0"/>
              <a:t>(8): e198.</a:t>
            </a:r>
          </a:p>
          <a:p>
            <a:pPr marL="0" indent="0" algn="ctr">
              <a:buSzPct val="120000"/>
              <a:buNone/>
            </a:pPr>
            <a:r>
              <a:rPr lang="en-US" sz="1800" dirty="0" smtClean="0">
                <a:solidFill>
                  <a:srgbClr val="F1CD50"/>
                </a:solidFill>
              </a:rPr>
              <a:t>self rated life-chart methods look pretty helpful</a:t>
            </a:r>
          </a:p>
          <a:p>
            <a:pPr>
              <a:buSzPct val="120000"/>
              <a:buFont typeface="Wingdings" charset="2"/>
              <a:buChar char=""/>
            </a:pPr>
            <a:r>
              <a:rPr lang="en-US" sz="1600" dirty="0" smtClean="0"/>
              <a:t>Born, C., et al. (2014). "Saving time &amp; money: a validation of the self ratings on the prospective NIMH life-chart method (NIMH-LCM)." </a:t>
            </a:r>
            <a:r>
              <a:rPr lang="en-US" sz="1600" u="sng" dirty="0" smtClean="0"/>
              <a:t>BMC Psych </a:t>
            </a:r>
            <a:r>
              <a:rPr lang="en-US" sz="1600" b="1" u="sng" dirty="0" smtClean="0"/>
              <a:t>14</a:t>
            </a:r>
            <a:r>
              <a:rPr lang="en-US" sz="1600" u="sng" dirty="0" smtClean="0"/>
              <a:t>(1): 130.</a:t>
            </a:r>
          </a:p>
          <a:p>
            <a:pPr marL="0" indent="0" algn="ctr">
              <a:buSzPct val="120000"/>
              <a:buNone/>
            </a:pPr>
            <a:r>
              <a:rPr lang="en-US" sz="1800" dirty="0" smtClean="0">
                <a:solidFill>
                  <a:srgbClr val="F1CD50"/>
                </a:solidFill>
              </a:rPr>
              <a:t>there are a variety of free paper &amp; digital tracking tools available online </a:t>
            </a:r>
          </a:p>
          <a:p>
            <a:pPr>
              <a:buSzPct val="120000"/>
              <a:buFont typeface="Wingdings" charset="2"/>
              <a:buChar char=""/>
            </a:pPr>
            <a:r>
              <a:rPr lang="en-US" sz="1600" dirty="0" smtClean="0"/>
              <a:t>bipolar </a:t>
            </a:r>
            <a:r>
              <a:rPr lang="en-US" sz="1600" dirty="0" err="1" smtClean="0"/>
              <a:t>scotland</a:t>
            </a:r>
            <a:r>
              <a:rPr lang="en-US" sz="1600" dirty="0" smtClean="0"/>
              <a:t> monitoring booklet, beam mood chart, </a:t>
            </a:r>
            <a:r>
              <a:rPr lang="en-US" sz="1600" dirty="0" err="1" smtClean="0"/>
              <a:t>dbsa</a:t>
            </a:r>
            <a:r>
              <a:rPr lang="en-US" sz="1600" dirty="0" smtClean="0"/>
              <a:t> wellness tracker</a:t>
            </a:r>
          </a:p>
        </p:txBody>
      </p:sp>
      <p:sp>
        <p:nvSpPr>
          <p:cNvPr id="7" name="Line 4"/>
          <p:cNvSpPr>
            <a:spLocks noChangeShapeType="1"/>
          </p:cNvSpPr>
          <p:nvPr/>
        </p:nvSpPr>
        <p:spPr bwMode="auto">
          <a:xfrm flipV="1">
            <a:off x="719894" y="6740773"/>
            <a:ext cx="7704212" cy="595"/>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2811505241"/>
      </p:ext>
    </p:extLst>
  </p:cSld>
  <p:clrMapOvr>
    <a:masterClrMapping/>
  </p:clrMapOvr>
  <p:transition xmlns:p14="http://schemas.microsoft.com/office/powerpoint/2010/mai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44624"/>
            <a:ext cx="8540750" cy="998984"/>
          </a:xfrm>
        </p:spPr>
        <p:txBody>
          <a:bodyPr/>
          <a:lstStyle/>
          <a:p>
            <a:r>
              <a:rPr lang="en-US" sz="4000" dirty="0" smtClean="0"/>
              <a:t>the value of psychotherapy</a:t>
            </a:r>
            <a:endParaRPr lang="en-US" sz="4000" dirty="0"/>
          </a:p>
        </p:txBody>
      </p:sp>
      <p:sp>
        <p:nvSpPr>
          <p:cNvPr id="5" name="Text Placeholder 4"/>
          <p:cNvSpPr>
            <a:spLocks noGrp="1"/>
          </p:cNvSpPr>
          <p:nvPr>
            <p:ph type="body" sz="half" idx="3"/>
          </p:nvPr>
        </p:nvSpPr>
        <p:spPr>
          <a:xfrm>
            <a:off x="107504" y="908720"/>
            <a:ext cx="8928992" cy="5544616"/>
          </a:xfrm>
        </p:spPr>
        <p:txBody>
          <a:bodyPr/>
          <a:lstStyle/>
          <a:p>
            <a:pPr marL="0" indent="0" algn="ctr">
              <a:buSzPct val="120000"/>
              <a:buNone/>
            </a:pPr>
            <a:r>
              <a:rPr lang="en-US" sz="1800" dirty="0">
                <a:solidFill>
                  <a:srgbClr val="F1CD50"/>
                </a:solidFill>
              </a:rPr>
              <a:t>t</a:t>
            </a:r>
            <a:r>
              <a:rPr lang="en-US" sz="1800" dirty="0" smtClean="0">
                <a:solidFill>
                  <a:srgbClr val="F1CD50"/>
                </a:solidFill>
              </a:rPr>
              <a:t>here </a:t>
            </a:r>
            <a:r>
              <a:rPr lang="en-US" sz="1800" dirty="0">
                <a:solidFill>
                  <a:srgbClr val="F1CD50"/>
                </a:solidFill>
              </a:rPr>
              <a:t>is evidence that psychological interventions are effective for people with bipolar </a:t>
            </a:r>
            <a:r>
              <a:rPr lang="en-US" sz="1800" dirty="0" smtClean="0">
                <a:solidFill>
                  <a:srgbClr val="F1CD50"/>
                </a:solidFill>
              </a:rPr>
              <a:t>disorder </a:t>
            </a:r>
            <a:r>
              <a:rPr lang="is-IS" sz="1800" dirty="0" smtClean="0">
                <a:solidFill>
                  <a:srgbClr val="F1CD50"/>
                </a:solidFill>
              </a:rPr>
              <a:t>… f</a:t>
            </a:r>
            <a:r>
              <a:rPr lang="en-US" sz="1800" dirty="0" err="1" smtClean="0">
                <a:solidFill>
                  <a:srgbClr val="F1CD50"/>
                </a:solidFill>
              </a:rPr>
              <a:t>urther</a:t>
            </a:r>
            <a:r>
              <a:rPr lang="en-US" sz="1800" dirty="0" smtClean="0">
                <a:solidFill>
                  <a:srgbClr val="F1CD50"/>
                </a:solidFill>
              </a:rPr>
              <a:t> </a:t>
            </a:r>
            <a:r>
              <a:rPr lang="en-US" sz="1800" dirty="0">
                <a:solidFill>
                  <a:srgbClr val="F1CD50"/>
                </a:solidFill>
              </a:rPr>
              <a:t>research should identify the most effective (and cost-effective) interventions for each phase of this </a:t>
            </a:r>
            <a:r>
              <a:rPr lang="en-US" sz="1800" dirty="0" smtClean="0">
                <a:solidFill>
                  <a:srgbClr val="F1CD50"/>
                </a:solidFill>
              </a:rPr>
              <a:t>disorder.</a:t>
            </a:r>
          </a:p>
          <a:p>
            <a:pPr>
              <a:buSzPct val="120000"/>
              <a:buFont typeface="Wingdings" charset="2"/>
              <a:buChar char=""/>
            </a:pPr>
            <a:r>
              <a:rPr lang="en-US" sz="1600" dirty="0" err="1" smtClean="0"/>
              <a:t>Oud</a:t>
            </a:r>
            <a:r>
              <a:rPr lang="en-US" sz="1600" dirty="0"/>
              <a:t>, M., et al. (2016). "Psychological interventions for adults with bipolar disorder: systematic review and meta-analysis.” </a:t>
            </a:r>
            <a:r>
              <a:rPr lang="en-US" sz="1600" u="sng" dirty="0" smtClean="0"/>
              <a:t>Br J </a:t>
            </a:r>
            <a:r>
              <a:rPr lang="en-US" sz="1600" u="sng" dirty="0"/>
              <a:t>Psychiatry 208(3): 213-222</a:t>
            </a:r>
            <a:r>
              <a:rPr lang="en-US" sz="1600" dirty="0"/>
              <a:t>. </a:t>
            </a:r>
          </a:p>
          <a:p>
            <a:pPr marL="0" indent="0" algn="ctr">
              <a:buSzPct val="120000"/>
              <a:buNone/>
            </a:pPr>
            <a:r>
              <a:rPr lang="en-US" sz="1800" dirty="0">
                <a:solidFill>
                  <a:srgbClr val="F1CD50"/>
                </a:solidFill>
              </a:rPr>
              <a:t>w</a:t>
            </a:r>
            <a:r>
              <a:rPr lang="en-US" sz="1800" dirty="0" smtClean="0">
                <a:solidFill>
                  <a:srgbClr val="F1CD50"/>
                </a:solidFill>
              </a:rPr>
              <a:t>hen </a:t>
            </a:r>
            <a:r>
              <a:rPr lang="en-US" sz="1800" dirty="0">
                <a:solidFill>
                  <a:srgbClr val="F1CD50"/>
                </a:solidFill>
              </a:rPr>
              <a:t>compared with treatment as usual, collaborative care substantially reduced the time participants with bipolar disorder experienced depressive symptoms. Also, depressive symptom severity decreased </a:t>
            </a:r>
            <a:r>
              <a:rPr lang="en-US" sz="1800" dirty="0" smtClean="0">
                <a:solidFill>
                  <a:srgbClr val="F1CD50"/>
                </a:solidFill>
              </a:rPr>
              <a:t>significantly.</a:t>
            </a:r>
          </a:p>
          <a:p>
            <a:pPr>
              <a:buSzPct val="120000"/>
              <a:buFont typeface="Wingdings" charset="2"/>
              <a:buChar char=""/>
            </a:pPr>
            <a:r>
              <a:rPr lang="en-US" sz="1600" dirty="0" smtClean="0"/>
              <a:t>van </a:t>
            </a:r>
            <a:r>
              <a:rPr lang="en-US" sz="1600" dirty="0"/>
              <a:t>der </a:t>
            </a:r>
            <a:r>
              <a:rPr lang="en-US" sz="1600" dirty="0" err="1"/>
              <a:t>Voort</a:t>
            </a:r>
            <a:r>
              <a:rPr lang="en-US" sz="1600" dirty="0"/>
              <a:t>, T. Y. G., et al. (2015). "Collaborative care for patients with bipolar disorder: </a:t>
            </a:r>
            <a:r>
              <a:rPr lang="en-US" sz="1600" dirty="0" err="1"/>
              <a:t>randomised</a:t>
            </a:r>
            <a:r>
              <a:rPr lang="en-US" sz="1600" dirty="0"/>
              <a:t> controlled trial." </a:t>
            </a:r>
            <a:r>
              <a:rPr lang="en-US" sz="1600" u="sng" dirty="0"/>
              <a:t>Br J Psychiatry </a:t>
            </a:r>
            <a:r>
              <a:rPr lang="en-US" sz="1600" b="1" u="sng" dirty="0"/>
              <a:t>206</a:t>
            </a:r>
            <a:r>
              <a:rPr lang="en-US" sz="1600" u="sng" dirty="0"/>
              <a:t>(5): 393-</a:t>
            </a:r>
            <a:r>
              <a:rPr lang="en-US" sz="1600" u="sng" dirty="0" smtClean="0"/>
              <a:t>400</a:t>
            </a:r>
            <a:r>
              <a:rPr lang="en-US" sz="1600" dirty="0" smtClean="0"/>
              <a:t> </a:t>
            </a:r>
          </a:p>
          <a:p>
            <a:pPr marL="0" indent="0" algn="ctr">
              <a:buSzPct val="120000"/>
              <a:buNone/>
            </a:pPr>
            <a:r>
              <a:rPr lang="en-US" sz="1800" dirty="0">
                <a:solidFill>
                  <a:srgbClr val="F1CD50"/>
                </a:solidFill>
              </a:rPr>
              <a:t>t</a:t>
            </a:r>
            <a:r>
              <a:rPr lang="en-US" sz="1800" dirty="0" smtClean="0">
                <a:solidFill>
                  <a:srgbClr val="F1CD50"/>
                </a:solidFill>
              </a:rPr>
              <a:t>he </a:t>
            </a:r>
            <a:r>
              <a:rPr lang="en-US" sz="1800" dirty="0">
                <a:solidFill>
                  <a:srgbClr val="F1CD50"/>
                </a:solidFill>
              </a:rPr>
              <a:t>evidence demonstrates that bipolar disorder-specific psychotherapies, when added to medication </a:t>
            </a:r>
            <a:r>
              <a:rPr lang="is-IS" sz="1800" dirty="0" smtClean="0">
                <a:solidFill>
                  <a:srgbClr val="F1CD50"/>
                </a:solidFill>
              </a:rPr>
              <a:t>…</a:t>
            </a:r>
            <a:r>
              <a:rPr lang="en-US" sz="1800" dirty="0" smtClean="0">
                <a:solidFill>
                  <a:srgbClr val="F1CD50"/>
                </a:solidFill>
              </a:rPr>
              <a:t> </a:t>
            </a:r>
            <a:r>
              <a:rPr lang="en-US" sz="1800" dirty="0">
                <a:solidFill>
                  <a:srgbClr val="F1CD50"/>
                </a:solidFill>
              </a:rPr>
              <a:t>consistently show advantages over medication alone on measures of symptom burden and risk of relapse. </a:t>
            </a:r>
            <a:endParaRPr lang="en-US" sz="1800" dirty="0" smtClean="0">
              <a:solidFill>
                <a:srgbClr val="F1CD50"/>
              </a:solidFill>
            </a:endParaRPr>
          </a:p>
          <a:p>
            <a:pPr>
              <a:buSzPct val="120000"/>
              <a:buFont typeface="Wingdings" charset="2"/>
              <a:buChar char=""/>
            </a:pPr>
            <a:r>
              <a:rPr lang="en-US" sz="1600" dirty="0"/>
              <a:t>Swartz, H. A. and J. Swanson (2014). "Psychotherapy for bipolar disorder in adults: A review of the evidence." </a:t>
            </a:r>
            <a:r>
              <a:rPr lang="en-US" sz="1600" u="sng" dirty="0"/>
              <a:t>Focus </a:t>
            </a:r>
            <a:r>
              <a:rPr lang="en-US" sz="1600" b="1" u="sng" dirty="0"/>
              <a:t>12</a:t>
            </a:r>
            <a:r>
              <a:rPr lang="en-US" sz="1600" u="sng" dirty="0"/>
              <a:t>: 251-</a:t>
            </a:r>
            <a:r>
              <a:rPr lang="en-US" sz="1600" u="sng" dirty="0" smtClean="0"/>
              <a:t>266</a:t>
            </a:r>
          </a:p>
          <a:p>
            <a:pPr marL="0" indent="0" algn="ctr">
              <a:buSzPct val="120000"/>
              <a:buNone/>
            </a:pPr>
            <a:r>
              <a:rPr lang="en-US" sz="1800" dirty="0" smtClean="0">
                <a:solidFill>
                  <a:srgbClr val="F1CD50"/>
                </a:solidFill>
              </a:rPr>
              <a:t>therapeutic alliance (TA) </a:t>
            </a:r>
            <a:r>
              <a:rPr lang="en-US" sz="1800" dirty="0">
                <a:solidFill>
                  <a:srgbClr val="F1CD50"/>
                </a:solidFill>
              </a:rPr>
              <a:t>has a causal effect on symptomatic outcome of a psychological treatment, and that </a:t>
            </a:r>
            <a:r>
              <a:rPr lang="en-US" sz="1800" dirty="0" smtClean="0">
                <a:solidFill>
                  <a:srgbClr val="F1CD50"/>
                </a:solidFill>
              </a:rPr>
              <a:t>poor TA </a:t>
            </a:r>
            <a:r>
              <a:rPr lang="en-US" sz="1800" dirty="0">
                <a:solidFill>
                  <a:srgbClr val="F1CD50"/>
                </a:solidFill>
              </a:rPr>
              <a:t>is actively detrimental. </a:t>
            </a:r>
            <a:endParaRPr lang="en-US" sz="1800" dirty="0" smtClean="0">
              <a:solidFill>
                <a:srgbClr val="F1CD50"/>
              </a:solidFill>
            </a:endParaRPr>
          </a:p>
          <a:p>
            <a:pPr>
              <a:buSzPct val="120000"/>
              <a:buFont typeface="Wingdings" charset="2"/>
              <a:buChar char=""/>
            </a:pPr>
            <a:r>
              <a:rPr lang="en-US" sz="1600" dirty="0" smtClean="0"/>
              <a:t>Goldsmith</a:t>
            </a:r>
            <a:r>
              <a:rPr lang="en-US" sz="1600" dirty="0"/>
              <a:t>, L. P., et al. (2015). "Psychological treatments for early psychosis can be beneficial or harmful, depending on the therapeutic alliance: an instrumental variable analysis." </a:t>
            </a:r>
            <a:r>
              <a:rPr lang="en-US" sz="1600" u="sng" dirty="0"/>
              <a:t>Psychological Medicine </a:t>
            </a:r>
            <a:r>
              <a:rPr lang="en-US" sz="1600" b="1" u="sng" dirty="0"/>
              <a:t>45</a:t>
            </a:r>
            <a:r>
              <a:rPr lang="en-US" sz="1600" u="sng" dirty="0"/>
              <a:t>(11): 2365-2373.</a:t>
            </a:r>
            <a:endParaRPr lang="en-US" sz="1600" dirty="0" smtClean="0"/>
          </a:p>
        </p:txBody>
      </p:sp>
      <p:sp>
        <p:nvSpPr>
          <p:cNvPr id="7" name="Line 4"/>
          <p:cNvSpPr>
            <a:spLocks noChangeShapeType="1"/>
          </p:cNvSpPr>
          <p:nvPr/>
        </p:nvSpPr>
        <p:spPr bwMode="auto">
          <a:xfrm flipV="1">
            <a:off x="719894" y="6740773"/>
            <a:ext cx="7704212" cy="595"/>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4098471248"/>
      </p:ext>
    </p:extLst>
  </p:cSld>
  <p:clrMapOvr>
    <a:masterClrMapping/>
  </p:clrMapOvr>
  <p:transition xmlns:p14="http://schemas.microsoft.com/office/powerpoint/2010/mai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625" y="44624"/>
            <a:ext cx="8540750" cy="998984"/>
          </a:xfrm>
        </p:spPr>
        <p:txBody>
          <a:bodyPr/>
          <a:lstStyle/>
          <a:p>
            <a:r>
              <a:rPr lang="en-US" sz="4000" dirty="0" smtClean="0"/>
              <a:t>the value of psychotherapy</a:t>
            </a:r>
            <a:endParaRPr lang="en-US" sz="4000" dirty="0"/>
          </a:p>
        </p:txBody>
      </p:sp>
      <p:sp>
        <p:nvSpPr>
          <p:cNvPr id="5" name="Text Placeholder 4"/>
          <p:cNvSpPr>
            <a:spLocks noGrp="1"/>
          </p:cNvSpPr>
          <p:nvPr>
            <p:ph type="body" sz="half" idx="3"/>
          </p:nvPr>
        </p:nvSpPr>
        <p:spPr>
          <a:xfrm>
            <a:off x="107504" y="1124744"/>
            <a:ext cx="8928992" cy="5328592"/>
          </a:xfrm>
        </p:spPr>
        <p:txBody>
          <a:bodyPr/>
          <a:lstStyle/>
          <a:p>
            <a:pPr>
              <a:buSzPct val="120000"/>
              <a:buFont typeface="Wingdings" charset="2"/>
              <a:buChar char=""/>
            </a:pPr>
            <a:r>
              <a:rPr lang="en-US" sz="1600" dirty="0"/>
              <a:t>Parikh, S. V., et al. (2015). "Combined treatment: impact of optimal </a:t>
            </a:r>
            <a:r>
              <a:rPr lang="en-US" sz="1600" dirty="0" smtClean="0"/>
              <a:t>psycho-therapy </a:t>
            </a:r>
            <a:r>
              <a:rPr lang="en-US" sz="1600" dirty="0"/>
              <a:t>and medication in bipolar disorder." </a:t>
            </a:r>
            <a:r>
              <a:rPr lang="en-US" sz="1600" u="sng" dirty="0"/>
              <a:t>Bipolar Disorders </a:t>
            </a:r>
            <a:r>
              <a:rPr lang="en-US" sz="1600" b="1" u="sng" dirty="0"/>
              <a:t>17</a:t>
            </a:r>
            <a:r>
              <a:rPr lang="en-US" sz="1600" u="sng" dirty="0"/>
              <a:t>(1): 86-</a:t>
            </a:r>
            <a:r>
              <a:rPr lang="en-US" sz="1600" u="sng" dirty="0" smtClean="0"/>
              <a:t>96</a:t>
            </a:r>
          </a:p>
          <a:p>
            <a:pPr>
              <a:buSzPct val="120000"/>
              <a:buFont typeface="Wingdings" charset="2"/>
              <a:buChar char=""/>
            </a:pPr>
            <a:r>
              <a:rPr lang="en-US" sz="1600" dirty="0" smtClean="0"/>
              <a:t>Bond, K. and I. M. Anderson (2015). "</a:t>
            </a:r>
            <a:r>
              <a:rPr lang="en-US" sz="1600" dirty="0" err="1" smtClean="0"/>
              <a:t>Psychoeducation</a:t>
            </a:r>
            <a:r>
              <a:rPr lang="en-US" sz="1600" dirty="0" smtClean="0"/>
              <a:t> for relapse prevention in bipolar disorder: a systematic review of efficacy in randomized controlled trials." </a:t>
            </a:r>
            <a:r>
              <a:rPr lang="en-US" sz="1600" u="sng" dirty="0" smtClean="0"/>
              <a:t>Bipolar Disorders </a:t>
            </a:r>
            <a:r>
              <a:rPr lang="en-US" sz="1600" b="1" u="sng" dirty="0" smtClean="0"/>
              <a:t>17</a:t>
            </a:r>
            <a:r>
              <a:rPr lang="en-US" sz="1600" u="sng" dirty="0" smtClean="0"/>
              <a:t>(4): 349-362.</a:t>
            </a:r>
          </a:p>
          <a:p>
            <a:pPr>
              <a:buSzPct val="120000"/>
              <a:buFont typeface="Wingdings" charset="2"/>
              <a:buChar char=""/>
            </a:pPr>
            <a:r>
              <a:rPr lang="en-US" sz="1600" dirty="0" smtClean="0"/>
              <a:t>van der </a:t>
            </a:r>
            <a:r>
              <a:rPr lang="en-US" sz="1600" dirty="0" err="1" smtClean="0"/>
              <a:t>Voort</a:t>
            </a:r>
            <a:r>
              <a:rPr lang="en-US" sz="1600" dirty="0" smtClean="0"/>
              <a:t>, T. Y., et al. (2015). "Functional v’s </a:t>
            </a:r>
            <a:r>
              <a:rPr lang="en-US" sz="1600" dirty="0" err="1" smtClean="0"/>
              <a:t>syndromal</a:t>
            </a:r>
            <a:r>
              <a:rPr lang="en-US" sz="1600" dirty="0" smtClean="0"/>
              <a:t> recovery in patients with major depressive disorder &amp; bipolar disorder." </a:t>
            </a:r>
            <a:r>
              <a:rPr lang="en-US" sz="1600" u="sng" dirty="0" smtClean="0"/>
              <a:t>J </a:t>
            </a:r>
            <a:r>
              <a:rPr lang="en-US" sz="1600" u="sng" dirty="0" err="1" smtClean="0"/>
              <a:t>Clin</a:t>
            </a:r>
            <a:r>
              <a:rPr lang="en-US" sz="1600" u="sng" dirty="0" smtClean="0"/>
              <a:t> Psych </a:t>
            </a:r>
            <a:r>
              <a:rPr lang="en-US" sz="1600" b="1" u="sng" dirty="0" smtClean="0"/>
              <a:t>76</a:t>
            </a:r>
            <a:r>
              <a:rPr lang="en-US" sz="1600" u="sng" dirty="0" smtClean="0"/>
              <a:t>(6): e809-814</a:t>
            </a:r>
          </a:p>
          <a:p>
            <a:pPr>
              <a:buSzPct val="120000"/>
              <a:buFont typeface="Wingdings" charset="2"/>
              <a:buChar char=""/>
            </a:pPr>
            <a:r>
              <a:rPr lang="en-US" sz="1600" dirty="0" smtClean="0"/>
              <a:t>Jones, S. H., et al. (2015). "Recovery-focused CBT for recent-onset bipolar disorder: </a:t>
            </a:r>
            <a:r>
              <a:rPr lang="en-US" sz="1600" dirty="0" err="1" smtClean="0"/>
              <a:t>randomised</a:t>
            </a:r>
            <a:r>
              <a:rPr lang="en-US" sz="1600" dirty="0" smtClean="0"/>
              <a:t> controlled pilot trial." </a:t>
            </a:r>
            <a:r>
              <a:rPr lang="en-US" sz="1600" u="sng" dirty="0" smtClean="0"/>
              <a:t>Br J Psychiatry </a:t>
            </a:r>
            <a:r>
              <a:rPr lang="en-US" sz="1600" b="1" u="sng" dirty="0" smtClean="0"/>
              <a:t>206</a:t>
            </a:r>
            <a:r>
              <a:rPr lang="en-US" sz="1600" u="sng" dirty="0" smtClean="0"/>
              <a:t>(1): 58-66</a:t>
            </a:r>
          </a:p>
          <a:p>
            <a:pPr>
              <a:buSzPct val="120000"/>
              <a:buFont typeface="Wingdings" charset="2"/>
              <a:buChar char=""/>
            </a:pPr>
            <a:r>
              <a:rPr lang="en-US" sz="1600" dirty="0" smtClean="0"/>
              <a:t>Lauder, S., et al. (2015). "A randomized head to head trial of </a:t>
            </a:r>
            <a:r>
              <a:rPr lang="en-US" sz="1600" dirty="0" err="1" smtClean="0"/>
              <a:t>MoodSwings.net.au</a:t>
            </a:r>
            <a:r>
              <a:rPr lang="en-US" sz="1600" dirty="0" smtClean="0"/>
              <a:t>: internet based self-help program for bipolar disorder." </a:t>
            </a:r>
            <a:r>
              <a:rPr lang="en-US" sz="1600" u="sng" dirty="0" smtClean="0"/>
              <a:t>J Affect </a:t>
            </a:r>
            <a:r>
              <a:rPr lang="en-US" sz="1600" u="sng" dirty="0" err="1" smtClean="0"/>
              <a:t>Disord</a:t>
            </a:r>
            <a:r>
              <a:rPr lang="en-US" sz="1600" u="sng" dirty="0" smtClean="0"/>
              <a:t> </a:t>
            </a:r>
            <a:r>
              <a:rPr lang="en-US" sz="1600" b="1" u="sng" dirty="0" smtClean="0"/>
              <a:t>171</a:t>
            </a:r>
            <a:r>
              <a:rPr lang="en-US" sz="1600" u="sng" dirty="0" smtClean="0"/>
              <a:t>: 13-21</a:t>
            </a:r>
          </a:p>
          <a:p>
            <a:pPr>
              <a:buSzPct val="120000"/>
              <a:buFont typeface="Wingdings" charset="2"/>
              <a:buChar char=""/>
            </a:pPr>
            <a:r>
              <a:rPr lang="en-US" sz="1600" dirty="0" smtClean="0"/>
              <a:t>Goes</a:t>
            </a:r>
            <a:r>
              <a:rPr lang="en-US" sz="1600" dirty="0"/>
              <a:t>, F. S. (2015). "The importance of anxiety states in bipolar disorder." </a:t>
            </a:r>
            <a:r>
              <a:rPr lang="en-US" sz="1600" u="sng" dirty="0" err="1"/>
              <a:t>Curr</a:t>
            </a:r>
            <a:r>
              <a:rPr lang="en-US" sz="1600" u="sng" dirty="0"/>
              <a:t> Psychiatry Rep </a:t>
            </a:r>
            <a:r>
              <a:rPr lang="en-US" sz="1600" b="1" u="sng" dirty="0"/>
              <a:t>17</a:t>
            </a:r>
            <a:r>
              <a:rPr lang="en-US" sz="1600" u="sng" dirty="0"/>
              <a:t>(2): </a:t>
            </a:r>
            <a:r>
              <a:rPr lang="en-US" sz="1600" u="sng" dirty="0" smtClean="0"/>
              <a:t>3 </a:t>
            </a:r>
          </a:p>
          <a:p>
            <a:pPr>
              <a:buSzPct val="120000"/>
              <a:buFont typeface="Wingdings" charset="2"/>
              <a:buChar char=""/>
            </a:pPr>
            <a:r>
              <a:rPr lang="en-US" sz="1600" dirty="0"/>
              <a:t>Stratford, H. J., et al. (2015). "Psychological therapy for anxiety in bipolar spectrum disorders: a systematic review." </a:t>
            </a:r>
            <a:r>
              <a:rPr lang="en-US" sz="1600" u="sng" dirty="0" err="1"/>
              <a:t>Clin</a:t>
            </a:r>
            <a:r>
              <a:rPr lang="en-US" sz="1600" u="sng" dirty="0"/>
              <a:t> </a:t>
            </a:r>
            <a:r>
              <a:rPr lang="en-US" sz="1600" u="sng" dirty="0" err="1"/>
              <a:t>Psychol</a:t>
            </a:r>
            <a:r>
              <a:rPr lang="en-US" sz="1600" u="sng" dirty="0"/>
              <a:t> Rev </a:t>
            </a:r>
            <a:r>
              <a:rPr lang="en-US" sz="1600" b="1" u="sng" dirty="0"/>
              <a:t>35</a:t>
            </a:r>
            <a:r>
              <a:rPr lang="en-US" sz="1600" u="sng" dirty="0"/>
              <a:t>: 19-</a:t>
            </a:r>
            <a:r>
              <a:rPr lang="en-US" sz="1600" u="sng" dirty="0" smtClean="0"/>
              <a:t>34</a:t>
            </a:r>
          </a:p>
          <a:p>
            <a:pPr>
              <a:buSzPct val="120000"/>
              <a:buFont typeface="Wingdings" charset="2"/>
              <a:buChar char=""/>
            </a:pPr>
            <a:r>
              <a:rPr lang="en-US" sz="1600" dirty="0" smtClean="0"/>
              <a:t>Di </a:t>
            </a:r>
            <a:r>
              <a:rPr lang="en-US" sz="1600" dirty="0" err="1" smtClean="0"/>
              <a:t>Simplicio</a:t>
            </a:r>
            <a:r>
              <a:rPr lang="en-US" sz="1600" dirty="0" smtClean="0"/>
              <a:t>, M., et al. (2015). "Mental imagery and mood instability: a case series of imagery-focused CBT for bipolar disorder." </a:t>
            </a:r>
            <a:r>
              <a:rPr lang="en-US" sz="1600" u="sng" dirty="0" smtClean="0"/>
              <a:t>Bipolar </a:t>
            </a:r>
            <a:r>
              <a:rPr lang="en-US" sz="1600" u="sng" dirty="0" err="1" smtClean="0"/>
              <a:t>Disord</a:t>
            </a:r>
            <a:r>
              <a:rPr lang="en-US" sz="1600" u="sng" dirty="0" smtClean="0"/>
              <a:t> </a:t>
            </a:r>
            <a:r>
              <a:rPr lang="en-US" sz="1600" b="1" u="sng" dirty="0" smtClean="0"/>
              <a:t>S1</a:t>
            </a:r>
            <a:r>
              <a:rPr lang="en-US" sz="1600" u="sng" dirty="0" smtClean="0"/>
              <a:t>(17): 42-43</a:t>
            </a:r>
          </a:p>
          <a:p>
            <a:pPr>
              <a:buSzPct val="120000"/>
              <a:buFont typeface="Wingdings" charset="2"/>
              <a:buChar char=""/>
            </a:pPr>
            <a:r>
              <a:rPr lang="en-US" sz="1600" dirty="0" err="1" smtClean="0"/>
              <a:t>Janiri</a:t>
            </a:r>
            <a:r>
              <a:rPr lang="en-US" sz="1600" dirty="0"/>
              <a:t>, D., et al. (2015). "Childhood traumatic experiences of patients with bipolar disorder type I and type II." </a:t>
            </a:r>
            <a:r>
              <a:rPr lang="en-US" sz="1600" u="sng" dirty="0"/>
              <a:t>J Affect </a:t>
            </a:r>
            <a:r>
              <a:rPr lang="en-US" sz="1600" u="sng" dirty="0" err="1"/>
              <a:t>Disord</a:t>
            </a:r>
            <a:r>
              <a:rPr lang="en-US" sz="1600" u="sng" dirty="0"/>
              <a:t> </a:t>
            </a:r>
            <a:r>
              <a:rPr lang="en-US" sz="1600" b="1" u="sng" dirty="0"/>
              <a:t>175</a:t>
            </a:r>
            <a:r>
              <a:rPr lang="en-US" sz="1600" u="sng" dirty="0"/>
              <a:t>: 92-</a:t>
            </a:r>
            <a:r>
              <a:rPr lang="en-US" sz="1600" u="sng" dirty="0" smtClean="0"/>
              <a:t>97</a:t>
            </a:r>
          </a:p>
          <a:p>
            <a:pPr>
              <a:buSzPct val="120000"/>
              <a:buFont typeface="Wingdings" charset="2"/>
              <a:buChar char=""/>
            </a:pPr>
            <a:endParaRPr lang="en-US" sz="1600" dirty="0" smtClean="0"/>
          </a:p>
        </p:txBody>
      </p:sp>
      <p:sp>
        <p:nvSpPr>
          <p:cNvPr id="7" name="Line 4"/>
          <p:cNvSpPr>
            <a:spLocks noChangeShapeType="1"/>
          </p:cNvSpPr>
          <p:nvPr/>
        </p:nvSpPr>
        <p:spPr bwMode="auto">
          <a:xfrm flipV="1">
            <a:off x="719894" y="6597352"/>
            <a:ext cx="7704212" cy="595"/>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extLst>
      <p:ext uri="{BB962C8B-B14F-4D97-AF65-F5344CB8AC3E}">
        <p14:creationId xmlns:p14="http://schemas.microsoft.com/office/powerpoint/2010/main" val="242324198"/>
      </p:ext>
    </p:extLst>
  </p:cSld>
  <p:clrMapOvr>
    <a:masterClrMapping/>
  </p:clrMapOvr>
  <p:transition xmlns:p14="http://schemas.microsoft.com/office/powerpoint/2010/mai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351694" y="228603"/>
            <a:ext cx="8620858" cy="392113"/>
          </a:xfrm>
        </p:spPr>
        <p:txBody>
          <a:bodyPr/>
          <a:lstStyle/>
          <a:p>
            <a:pPr algn="ctr">
              <a:defRPr/>
            </a:pPr>
            <a:r>
              <a:rPr lang="en-GB" sz="2700" b="1" i="1">
                <a:latin typeface="Tahoma" charset="0"/>
                <a:cs typeface="+mj-cs"/>
              </a:rPr>
              <a:t>development &amp; maintenance of distressed states</a:t>
            </a:r>
            <a:r>
              <a:rPr lang="en-GB" sz="2600" b="1" i="1">
                <a:latin typeface="Tahoma" charset="0"/>
                <a:cs typeface="+mj-cs"/>
              </a:rPr>
              <a:t> </a:t>
            </a:r>
          </a:p>
        </p:txBody>
      </p:sp>
      <p:sp>
        <p:nvSpPr>
          <p:cNvPr id="2051" name="Line 3"/>
          <p:cNvSpPr>
            <a:spLocks noChangeShapeType="1"/>
          </p:cNvSpPr>
          <p:nvPr/>
        </p:nvSpPr>
        <p:spPr bwMode="auto">
          <a:xfrm>
            <a:off x="1336432" y="692696"/>
            <a:ext cx="6541477" cy="0"/>
          </a:xfrm>
          <a:prstGeom prst="line">
            <a:avLst/>
          </a:prstGeom>
          <a:noFill/>
          <a:ln w="3175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052" name="Line 4"/>
          <p:cNvSpPr>
            <a:spLocks noChangeShapeType="1"/>
          </p:cNvSpPr>
          <p:nvPr/>
        </p:nvSpPr>
        <p:spPr bwMode="auto">
          <a:xfrm>
            <a:off x="923192" y="6742113"/>
            <a:ext cx="7328389" cy="0"/>
          </a:xfrm>
          <a:prstGeom prst="line">
            <a:avLst/>
          </a:prstGeom>
          <a:noFill/>
          <a:ln w="44450">
            <a:solidFill>
              <a:schemeClr val="tx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2053" name="Text Box 5"/>
          <p:cNvSpPr txBox="1">
            <a:spLocks noChangeArrowheads="1"/>
          </p:cNvSpPr>
          <p:nvPr/>
        </p:nvSpPr>
        <p:spPr bwMode="auto">
          <a:xfrm>
            <a:off x="46892" y="1403353"/>
            <a:ext cx="1507881" cy="569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lvl1pPr defTabSz="865188">
              <a:defRPr sz="2800">
                <a:solidFill>
                  <a:schemeClr val="tx1"/>
                </a:solidFill>
                <a:latin typeface="CG Omega" charset="0"/>
                <a:ea typeface="ＭＳ Ｐゴシック" charset="0"/>
              </a:defRPr>
            </a:lvl1pPr>
            <a:lvl2pPr marL="742950" indent="-285750" defTabSz="865188">
              <a:defRPr sz="2800">
                <a:solidFill>
                  <a:schemeClr val="tx1"/>
                </a:solidFill>
                <a:latin typeface="CG Omega" charset="0"/>
                <a:ea typeface="ＭＳ Ｐゴシック" charset="0"/>
              </a:defRPr>
            </a:lvl2pPr>
            <a:lvl3pPr marL="1143000" indent="-228600" defTabSz="865188">
              <a:defRPr sz="2800">
                <a:solidFill>
                  <a:schemeClr val="tx1"/>
                </a:solidFill>
                <a:latin typeface="CG Omega" charset="0"/>
                <a:ea typeface="ＭＳ Ｐゴシック" charset="0"/>
              </a:defRPr>
            </a:lvl3pPr>
            <a:lvl4pPr marL="1600200" indent="-228600" defTabSz="865188">
              <a:defRPr sz="2800">
                <a:solidFill>
                  <a:schemeClr val="tx1"/>
                </a:solidFill>
                <a:latin typeface="CG Omega" charset="0"/>
                <a:ea typeface="ＭＳ Ｐゴシック" charset="0"/>
              </a:defRPr>
            </a:lvl4pPr>
            <a:lvl5pPr marL="2057400" indent="-228600" defTabSz="865188">
              <a:defRPr sz="2800">
                <a:solidFill>
                  <a:schemeClr val="tx1"/>
                </a:solidFill>
                <a:latin typeface="CG Omega" charset="0"/>
                <a:ea typeface="ＭＳ Ｐゴシック" charset="0"/>
              </a:defRPr>
            </a:lvl5pPr>
            <a:lvl6pPr marL="2514600" indent="-228600" defTabSz="865188" eaLnBrk="0" fontAlgn="base" hangingPunct="0">
              <a:spcBef>
                <a:spcPct val="0"/>
              </a:spcBef>
              <a:spcAft>
                <a:spcPct val="0"/>
              </a:spcAft>
              <a:defRPr sz="2800">
                <a:solidFill>
                  <a:schemeClr val="tx1"/>
                </a:solidFill>
                <a:latin typeface="CG Omega" charset="0"/>
                <a:ea typeface="ＭＳ Ｐゴシック" charset="0"/>
              </a:defRPr>
            </a:lvl6pPr>
            <a:lvl7pPr marL="2971800" indent="-228600" defTabSz="865188" eaLnBrk="0" fontAlgn="base" hangingPunct="0">
              <a:spcBef>
                <a:spcPct val="0"/>
              </a:spcBef>
              <a:spcAft>
                <a:spcPct val="0"/>
              </a:spcAft>
              <a:defRPr sz="2800">
                <a:solidFill>
                  <a:schemeClr val="tx1"/>
                </a:solidFill>
                <a:latin typeface="CG Omega" charset="0"/>
                <a:ea typeface="ＭＳ Ｐゴシック" charset="0"/>
              </a:defRPr>
            </a:lvl7pPr>
            <a:lvl8pPr marL="3429000" indent="-228600" defTabSz="865188" eaLnBrk="0" fontAlgn="base" hangingPunct="0">
              <a:spcBef>
                <a:spcPct val="0"/>
              </a:spcBef>
              <a:spcAft>
                <a:spcPct val="0"/>
              </a:spcAft>
              <a:defRPr sz="2800">
                <a:solidFill>
                  <a:schemeClr val="tx1"/>
                </a:solidFill>
                <a:latin typeface="CG Omega" charset="0"/>
                <a:ea typeface="ＭＳ Ｐゴシック" charset="0"/>
              </a:defRPr>
            </a:lvl8pPr>
            <a:lvl9pPr marL="3886200" indent="-228600" defTabSz="865188"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1800" b="1" dirty="0" smtClean="0">
                <a:solidFill>
                  <a:srgbClr val="CAE2AA"/>
                </a:solidFill>
                <a:latin typeface="Tahoma" charset="0"/>
                <a:cs typeface="+mn-cs"/>
              </a:rPr>
              <a:t>genetic tendencies</a:t>
            </a:r>
            <a:endParaRPr lang="en-GB" sz="200" dirty="0" smtClean="0">
              <a:solidFill>
                <a:srgbClr val="CAE2AA"/>
              </a:solidFill>
              <a:latin typeface="Tahoma" charset="0"/>
              <a:cs typeface="+mn-cs"/>
            </a:endParaRPr>
          </a:p>
        </p:txBody>
      </p:sp>
      <p:sp>
        <p:nvSpPr>
          <p:cNvPr id="2054" name="Text Box 6"/>
          <p:cNvSpPr txBox="1">
            <a:spLocks noChangeArrowheads="1"/>
          </p:cNvSpPr>
          <p:nvPr/>
        </p:nvSpPr>
        <p:spPr bwMode="auto">
          <a:xfrm>
            <a:off x="-61546" y="2996952"/>
            <a:ext cx="1724758" cy="569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lvl1pPr defTabSz="865188">
              <a:defRPr sz="2800">
                <a:solidFill>
                  <a:schemeClr val="tx1"/>
                </a:solidFill>
                <a:latin typeface="CG Omega" charset="0"/>
                <a:ea typeface="ＭＳ Ｐゴシック" charset="0"/>
              </a:defRPr>
            </a:lvl1pPr>
            <a:lvl2pPr marL="742950" indent="-285750" defTabSz="865188">
              <a:defRPr sz="2800">
                <a:solidFill>
                  <a:schemeClr val="tx1"/>
                </a:solidFill>
                <a:latin typeface="CG Omega" charset="0"/>
                <a:ea typeface="ＭＳ Ｐゴシック" charset="0"/>
              </a:defRPr>
            </a:lvl2pPr>
            <a:lvl3pPr marL="1143000" indent="-228600" defTabSz="865188">
              <a:defRPr sz="2800">
                <a:solidFill>
                  <a:schemeClr val="tx1"/>
                </a:solidFill>
                <a:latin typeface="CG Omega" charset="0"/>
                <a:ea typeface="ＭＳ Ｐゴシック" charset="0"/>
              </a:defRPr>
            </a:lvl3pPr>
            <a:lvl4pPr marL="1600200" indent="-228600" defTabSz="865188">
              <a:defRPr sz="2800">
                <a:solidFill>
                  <a:schemeClr val="tx1"/>
                </a:solidFill>
                <a:latin typeface="CG Omega" charset="0"/>
                <a:ea typeface="ＭＳ Ｐゴシック" charset="0"/>
              </a:defRPr>
            </a:lvl4pPr>
            <a:lvl5pPr marL="2057400" indent="-228600" defTabSz="865188">
              <a:defRPr sz="2800">
                <a:solidFill>
                  <a:schemeClr val="tx1"/>
                </a:solidFill>
                <a:latin typeface="CG Omega" charset="0"/>
                <a:ea typeface="ＭＳ Ｐゴシック" charset="0"/>
              </a:defRPr>
            </a:lvl5pPr>
            <a:lvl6pPr marL="2514600" indent="-228600" defTabSz="865188" eaLnBrk="0" fontAlgn="base" hangingPunct="0">
              <a:spcBef>
                <a:spcPct val="0"/>
              </a:spcBef>
              <a:spcAft>
                <a:spcPct val="0"/>
              </a:spcAft>
              <a:defRPr sz="2800">
                <a:solidFill>
                  <a:schemeClr val="tx1"/>
                </a:solidFill>
                <a:latin typeface="CG Omega" charset="0"/>
                <a:ea typeface="ＭＳ Ｐゴシック" charset="0"/>
              </a:defRPr>
            </a:lvl6pPr>
            <a:lvl7pPr marL="2971800" indent="-228600" defTabSz="865188" eaLnBrk="0" fontAlgn="base" hangingPunct="0">
              <a:spcBef>
                <a:spcPct val="0"/>
              </a:spcBef>
              <a:spcAft>
                <a:spcPct val="0"/>
              </a:spcAft>
              <a:defRPr sz="2800">
                <a:solidFill>
                  <a:schemeClr val="tx1"/>
                </a:solidFill>
                <a:latin typeface="CG Omega" charset="0"/>
                <a:ea typeface="ＭＳ Ｐゴシック" charset="0"/>
              </a:defRPr>
            </a:lvl7pPr>
            <a:lvl8pPr marL="3429000" indent="-228600" defTabSz="865188" eaLnBrk="0" fontAlgn="base" hangingPunct="0">
              <a:spcBef>
                <a:spcPct val="0"/>
              </a:spcBef>
              <a:spcAft>
                <a:spcPct val="0"/>
              </a:spcAft>
              <a:defRPr sz="2800">
                <a:solidFill>
                  <a:schemeClr val="tx1"/>
                </a:solidFill>
                <a:latin typeface="CG Omega" charset="0"/>
                <a:ea typeface="ＭＳ Ｐゴシック" charset="0"/>
              </a:defRPr>
            </a:lvl8pPr>
            <a:lvl9pPr marL="3886200" indent="-228600" defTabSz="865188"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1800" b="1" dirty="0" smtClean="0">
                <a:solidFill>
                  <a:srgbClr val="CAE2AA"/>
                </a:solidFill>
                <a:latin typeface="Tahoma" charset="0"/>
                <a:cs typeface="+mn-cs"/>
              </a:rPr>
              <a:t>parents</a:t>
            </a:r>
          </a:p>
          <a:p>
            <a:pPr algn="ctr">
              <a:defRPr/>
            </a:pPr>
            <a:r>
              <a:rPr lang="en-GB" sz="1800" b="1" dirty="0" smtClean="0">
                <a:solidFill>
                  <a:srgbClr val="CAE2AA"/>
                </a:solidFill>
                <a:latin typeface="Tahoma" charset="0"/>
                <a:cs typeface="+mn-cs"/>
              </a:rPr>
              <a:t>and family</a:t>
            </a:r>
            <a:endParaRPr lang="en-GB" sz="200" dirty="0" smtClean="0">
              <a:solidFill>
                <a:srgbClr val="CAE2AA"/>
              </a:solidFill>
              <a:latin typeface="Tahoma" charset="0"/>
              <a:cs typeface="+mn-cs"/>
            </a:endParaRPr>
          </a:p>
        </p:txBody>
      </p:sp>
      <p:sp>
        <p:nvSpPr>
          <p:cNvPr id="2055" name="Text Box 7"/>
          <p:cNvSpPr txBox="1">
            <a:spLocks noChangeArrowheads="1"/>
          </p:cNvSpPr>
          <p:nvPr/>
        </p:nvSpPr>
        <p:spPr bwMode="auto">
          <a:xfrm>
            <a:off x="-61546" y="4578353"/>
            <a:ext cx="1724758" cy="569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lvl1pPr defTabSz="865188">
              <a:defRPr sz="2800">
                <a:solidFill>
                  <a:schemeClr val="tx1"/>
                </a:solidFill>
                <a:latin typeface="CG Omega" charset="0"/>
                <a:ea typeface="ＭＳ Ｐゴシック" charset="0"/>
              </a:defRPr>
            </a:lvl1pPr>
            <a:lvl2pPr marL="742950" indent="-285750" defTabSz="865188">
              <a:defRPr sz="2800">
                <a:solidFill>
                  <a:schemeClr val="tx1"/>
                </a:solidFill>
                <a:latin typeface="CG Omega" charset="0"/>
                <a:ea typeface="ＭＳ Ｐゴシック" charset="0"/>
              </a:defRPr>
            </a:lvl2pPr>
            <a:lvl3pPr marL="1143000" indent="-228600" defTabSz="865188">
              <a:defRPr sz="2800">
                <a:solidFill>
                  <a:schemeClr val="tx1"/>
                </a:solidFill>
                <a:latin typeface="CG Omega" charset="0"/>
                <a:ea typeface="ＭＳ Ｐゴシック" charset="0"/>
              </a:defRPr>
            </a:lvl3pPr>
            <a:lvl4pPr marL="1600200" indent="-228600" defTabSz="865188">
              <a:defRPr sz="2800">
                <a:solidFill>
                  <a:schemeClr val="tx1"/>
                </a:solidFill>
                <a:latin typeface="CG Omega" charset="0"/>
                <a:ea typeface="ＭＳ Ｐゴシック" charset="0"/>
              </a:defRPr>
            </a:lvl4pPr>
            <a:lvl5pPr marL="2057400" indent="-228600" defTabSz="865188">
              <a:defRPr sz="2800">
                <a:solidFill>
                  <a:schemeClr val="tx1"/>
                </a:solidFill>
                <a:latin typeface="CG Omega" charset="0"/>
                <a:ea typeface="ＭＳ Ｐゴシック" charset="0"/>
              </a:defRPr>
            </a:lvl5pPr>
            <a:lvl6pPr marL="2514600" indent="-228600" defTabSz="865188" eaLnBrk="0" fontAlgn="base" hangingPunct="0">
              <a:spcBef>
                <a:spcPct val="0"/>
              </a:spcBef>
              <a:spcAft>
                <a:spcPct val="0"/>
              </a:spcAft>
              <a:defRPr sz="2800">
                <a:solidFill>
                  <a:schemeClr val="tx1"/>
                </a:solidFill>
                <a:latin typeface="CG Omega" charset="0"/>
                <a:ea typeface="ＭＳ Ｐゴシック" charset="0"/>
              </a:defRPr>
            </a:lvl6pPr>
            <a:lvl7pPr marL="2971800" indent="-228600" defTabSz="865188" eaLnBrk="0" fontAlgn="base" hangingPunct="0">
              <a:spcBef>
                <a:spcPct val="0"/>
              </a:spcBef>
              <a:spcAft>
                <a:spcPct val="0"/>
              </a:spcAft>
              <a:defRPr sz="2800">
                <a:solidFill>
                  <a:schemeClr val="tx1"/>
                </a:solidFill>
                <a:latin typeface="CG Omega" charset="0"/>
                <a:ea typeface="ＭＳ Ｐゴシック" charset="0"/>
              </a:defRPr>
            </a:lvl7pPr>
            <a:lvl8pPr marL="3429000" indent="-228600" defTabSz="865188" eaLnBrk="0" fontAlgn="base" hangingPunct="0">
              <a:spcBef>
                <a:spcPct val="0"/>
              </a:spcBef>
              <a:spcAft>
                <a:spcPct val="0"/>
              </a:spcAft>
              <a:defRPr sz="2800">
                <a:solidFill>
                  <a:schemeClr val="tx1"/>
                </a:solidFill>
                <a:latin typeface="CG Omega" charset="0"/>
                <a:ea typeface="ＭＳ Ｐゴシック" charset="0"/>
              </a:defRPr>
            </a:lvl8pPr>
            <a:lvl9pPr marL="3886200" indent="-228600" defTabSz="865188"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1800" b="1" dirty="0" smtClean="0">
                <a:solidFill>
                  <a:srgbClr val="CAE2AA"/>
                </a:solidFill>
                <a:latin typeface="Tahoma" charset="0"/>
                <a:cs typeface="+mn-cs"/>
              </a:rPr>
              <a:t>experiences growing up</a:t>
            </a:r>
            <a:endParaRPr lang="en-GB" sz="200" dirty="0" smtClean="0">
              <a:solidFill>
                <a:srgbClr val="CAE2AA"/>
              </a:solidFill>
              <a:latin typeface="Tahoma" charset="0"/>
              <a:cs typeface="+mn-cs"/>
            </a:endParaRPr>
          </a:p>
        </p:txBody>
      </p:sp>
      <p:sp>
        <p:nvSpPr>
          <p:cNvPr id="2056" name="Text Box 8"/>
          <p:cNvSpPr txBox="1">
            <a:spLocks noChangeArrowheads="1"/>
          </p:cNvSpPr>
          <p:nvPr/>
        </p:nvSpPr>
        <p:spPr bwMode="auto">
          <a:xfrm>
            <a:off x="2039815" y="2996952"/>
            <a:ext cx="1195754" cy="569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lvl1pPr defTabSz="865188">
              <a:defRPr sz="2800">
                <a:solidFill>
                  <a:schemeClr val="tx1"/>
                </a:solidFill>
                <a:latin typeface="CG Omega" charset="0"/>
                <a:ea typeface="ＭＳ Ｐゴシック" charset="0"/>
              </a:defRPr>
            </a:lvl1pPr>
            <a:lvl2pPr marL="742950" indent="-285750" defTabSz="865188">
              <a:defRPr sz="2800">
                <a:solidFill>
                  <a:schemeClr val="tx1"/>
                </a:solidFill>
                <a:latin typeface="CG Omega" charset="0"/>
                <a:ea typeface="ＭＳ Ｐゴシック" charset="0"/>
              </a:defRPr>
            </a:lvl2pPr>
            <a:lvl3pPr marL="1143000" indent="-228600" defTabSz="865188">
              <a:defRPr sz="2800">
                <a:solidFill>
                  <a:schemeClr val="tx1"/>
                </a:solidFill>
                <a:latin typeface="CG Omega" charset="0"/>
                <a:ea typeface="ＭＳ Ｐゴシック" charset="0"/>
              </a:defRPr>
            </a:lvl3pPr>
            <a:lvl4pPr marL="1600200" indent="-228600" defTabSz="865188">
              <a:defRPr sz="2800">
                <a:solidFill>
                  <a:schemeClr val="tx1"/>
                </a:solidFill>
                <a:latin typeface="CG Omega" charset="0"/>
                <a:ea typeface="ＭＳ Ｐゴシック" charset="0"/>
              </a:defRPr>
            </a:lvl4pPr>
            <a:lvl5pPr marL="2057400" indent="-228600" defTabSz="865188">
              <a:defRPr sz="2800">
                <a:solidFill>
                  <a:schemeClr val="tx1"/>
                </a:solidFill>
                <a:latin typeface="CG Omega" charset="0"/>
                <a:ea typeface="ＭＳ Ｐゴシック" charset="0"/>
              </a:defRPr>
            </a:lvl5pPr>
            <a:lvl6pPr marL="2514600" indent="-228600" defTabSz="865188" eaLnBrk="0" fontAlgn="base" hangingPunct="0">
              <a:spcBef>
                <a:spcPct val="0"/>
              </a:spcBef>
              <a:spcAft>
                <a:spcPct val="0"/>
              </a:spcAft>
              <a:defRPr sz="2800">
                <a:solidFill>
                  <a:schemeClr val="tx1"/>
                </a:solidFill>
                <a:latin typeface="CG Omega" charset="0"/>
                <a:ea typeface="ＭＳ Ｐゴシック" charset="0"/>
              </a:defRPr>
            </a:lvl6pPr>
            <a:lvl7pPr marL="2971800" indent="-228600" defTabSz="865188" eaLnBrk="0" fontAlgn="base" hangingPunct="0">
              <a:spcBef>
                <a:spcPct val="0"/>
              </a:spcBef>
              <a:spcAft>
                <a:spcPct val="0"/>
              </a:spcAft>
              <a:defRPr sz="2800">
                <a:solidFill>
                  <a:schemeClr val="tx1"/>
                </a:solidFill>
                <a:latin typeface="CG Omega" charset="0"/>
                <a:ea typeface="ＭＳ Ｐゴシック" charset="0"/>
              </a:defRPr>
            </a:lvl7pPr>
            <a:lvl8pPr marL="3429000" indent="-228600" defTabSz="865188" eaLnBrk="0" fontAlgn="base" hangingPunct="0">
              <a:spcBef>
                <a:spcPct val="0"/>
              </a:spcBef>
              <a:spcAft>
                <a:spcPct val="0"/>
              </a:spcAft>
              <a:defRPr sz="2800">
                <a:solidFill>
                  <a:schemeClr val="tx1"/>
                </a:solidFill>
                <a:latin typeface="CG Omega" charset="0"/>
                <a:ea typeface="ＭＳ Ｐゴシック" charset="0"/>
              </a:defRPr>
            </a:lvl8pPr>
            <a:lvl9pPr marL="3886200" indent="-228600" defTabSz="865188"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1800" b="1" dirty="0" smtClean="0">
                <a:solidFill>
                  <a:srgbClr val="CAE2AA"/>
                </a:solidFill>
                <a:latin typeface="Tahoma" charset="0"/>
                <a:cs typeface="+mn-cs"/>
              </a:rPr>
              <a:t>coping</a:t>
            </a:r>
          </a:p>
          <a:p>
            <a:pPr algn="ctr">
              <a:defRPr/>
            </a:pPr>
            <a:r>
              <a:rPr lang="en-GB" sz="1800" b="1" dirty="0" smtClean="0">
                <a:solidFill>
                  <a:srgbClr val="CAE2AA"/>
                </a:solidFill>
                <a:latin typeface="Tahoma" charset="0"/>
                <a:cs typeface="+mn-cs"/>
              </a:rPr>
              <a:t>style </a:t>
            </a:r>
            <a:endParaRPr lang="en-GB" sz="200" dirty="0" smtClean="0">
              <a:solidFill>
                <a:srgbClr val="CAE2AA"/>
              </a:solidFill>
              <a:latin typeface="Tahoma" charset="0"/>
              <a:cs typeface="+mn-cs"/>
            </a:endParaRPr>
          </a:p>
        </p:txBody>
      </p:sp>
      <p:sp>
        <p:nvSpPr>
          <p:cNvPr id="2057" name="Text Box 9"/>
          <p:cNvSpPr txBox="1">
            <a:spLocks noChangeArrowheads="1"/>
          </p:cNvSpPr>
          <p:nvPr/>
        </p:nvSpPr>
        <p:spPr bwMode="auto">
          <a:xfrm>
            <a:off x="4676043" y="2996952"/>
            <a:ext cx="1266092" cy="569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lvl1pPr defTabSz="865188">
              <a:defRPr sz="2800">
                <a:solidFill>
                  <a:schemeClr val="tx1"/>
                </a:solidFill>
                <a:latin typeface="CG Omega" charset="0"/>
                <a:ea typeface="ＭＳ Ｐゴシック" charset="0"/>
              </a:defRPr>
            </a:lvl1pPr>
            <a:lvl2pPr marL="742950" indent="-285750" defTabSz="865188">
              <a:defRPr sz="2800">
                <a:solidFill>
                  <a:schemeClr val="tx1"/>
                </a:solidFill>
                <a:latin typeface="CG Omega" charset="0"/>
                <a:ea typeface="ＭＳ Ｐゴシック" charset="0"/>
              </a:defRPr>
            </a:lvl2pPr>
            <a:lvl3pPr marL="1143000" indent="-228600" defTabSz="865188">
              <a:defRPr sz="2800">
                <a:solidFill>
                  <a:schemeClr val="tx1"/>
                </a:solidFill>
                <a:latin typeface="CG Omega" charset="0"/>
                <a:ea typeface="ＭＳ Ｐゴシック" charset="0"/>
              </a:defRPr>
            </a:lvl3pPr>
            <a:lvl4pPr marL="1600200" indent="-228600" defTabSz="865188">
              <a:defRPr sz="2800">
                <a:solidFill>
                  <a:schemeClr val="tx1"/>
                </a:solidFill>
                <a:latin typeface="CG Omega" charset="0"/>
                <a:ea typeface="ＭＳ Ｐゴシック" charset="0"/>
              </a:defRPr>
            </a:lvl4pPr>
            <a:lvl5pPr marL="2057400" indent="-228600" defTabSz="865188">
              <a:defRPr sz="2800">
                <a:solidFill>
                  <a:schemeClr val="tx1"/>
                </a:solidFill>
                <a:latin typeface="CG Omega" charset="0"/>
                <a:ea typeface="ＭＳ Ｐゴシック" charset="0"/>
              </a:defRPr>
            </a:lvl5pPr>
            <a:lvl6pPr marL="2514600" indent="-228600" defTabSz="865188" eaLnBrk="0" fontAlgn="base" hangingPunct="0">
              <a:spcBef>
                <a:spcPct val="0"/>
              </a:spcBef>
              <a:spcAft>
                <a:spcPct val="0"/>
              </a:spcAft>
              <a:defRPr sz="2800">
                <a:solidFill>
                  <a:schemeClr val="tx1"/>
                </a:solidFill>
                <a:latin typeface="CG Omega" charset="0"/>
                <a:ea typeface="ＭＳ Ｐゴシック" charset="0"/>
              </a:defRPr>
            </a:lvl6pPr>
            <a:lvl7pPr marL="2971800" indent="-228600" defTabSz="865188" eaLnBrk="0" fontAlgn="base" hangingPunct="0">
              <a:spcBef>
                <a:spcPct val="0"/>
              </a:spcBef>
              <a:spcAft>
                <a:spcPct val="0"/>
              </a:spcAft>
              <a:defRPr sz="2800">
                <a:solidFill>
                  <a:schemeClr val="tx1"/>
                </a:solidFill>
                <a:latin typeface="CG Omega" charset="0"/>
                <a:ea typeface="ＭＳ Ｐゴシック" charset="0"/>
              </a:defRPr>
            </a:lvl7pPr>
            <a:lvl8pPr marL="3429000" indent="-228600" defTabSz="865188" eaLnBrk="0" fontAlgn="base" hangingPunct="0">
              <a:spcBef>
                <a:spcPct val="0"/>
              </a:spcBef>
              <a:spcAft>
                <a:spcPct val="0"/>
              </a:spcAft>
              <a:defRPr sz="2800">
                <a:solidFill>
                  <a:schemeClr val="tx1"/>
                </a:solidFill>
                <a:latin typeface="CG Omega" charset="0"/>
                <a:ea typeface="ＭＳ Ｐゴシック" charset="0"/>
              </a:defRPr>
            </a:lvl8pPr>
            <a:lvl9pPr marL="3886200" indent="-228600" defTabSz="865188"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1800" b="1" dirty="0" smtClean="0">
                <a:solidFill>
                  <a:srgbClr val="CAE2AA"/>
                </a:solidFill>
                <a:latin typeface="Tahoma" charset="0"/>
                <a:cs typeface="+mn-cs"/>
              </a:rPr>
              <a:t>recent</a:t>
            </a:r>
          </a:p>
          <a:p>
            <a:pPr algn="ctr">
              <a:defRPr/>
            </a:pPr>
            <a:r>
              <a:rPr lang="en-GB" sz="1800" b="1" dirty="0" smtClean="0">
                <a:solidFill>
                  <a:srgbClr val="CAE2AA"/>
                </a:solidFill>
                <a:latin typeface="Tahoma" charset="0"/>
                <a:cs typeface="+mn-cs"/>
              </a:rPr>
              <a:t>triggers*</a:t>
            </a:r>
            <a:endParaRPr lang="en-GB" sz="400" dirty="0" smtClean="0">
              <a:solidFill>
                <a:srgbClr val="CAE2AA"/>
              </a:solidFill>
              <a:latin typeface="Tahoma" charset="0"/>
              <a:cs typeface="+mn-cs"/>
            </a:endParaRPr>
          </a:p>
        </p:txBody>
      </p:sp>
      <p:sp>
        <p:nvSpPr>
          <p:cNvPr id="2058" name="Line 10"/>
          <p:cNvSpPr>
            <a:spLocks noChangeShapeType="1"/>
          </p:cNvSpPr>
          <p:nvPr/>
        </p:nvSpPr>
        <p:spPr bwMode="auto">
          <a:xfrm rot="7365">
            <a:off x="1406771" y="2074863"/>
            <a:ext cx="923192" cy="849312"/>
          </a:xfrm>
          <a:prstGeom prst="line">
            <a:avLst/>
          </a:prstGeom>
          <a:noFill/>
          <a:ln w="31750">
            <a:solidFill>
              <a:schemeClr val="accent1">
                <a:lumMod val="40000"/>
                <a:lumOff val="60000"/>
              </a:schemeClr>
            </a:solidFill>
            <a:round/>
            <a:headEnd type="none" w="sm" len="sm"/>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p>
            <a:pPr>
              <a:defRPr/>
            </a:pPr>
            <a:endParaRPr lang="en-US">
              <a:cs typeface="+mn-cs"/>
            </a:endParaRPr>
          </a:p>
        </p:txBody>
      </p:sp>
      <p:sp>
        <p:nvSpPr>
          <p:cNvPr id="2059" name="Line 11"/>
          <p:cNvSpPr>
            <a:spLocks noChangeShapeType="1"/>
          </p:cNvSpPr>
          <p:nvPr/>
        </p:nvSpPr>
        <p:spPr bwMode="auto">
          <a:xfrm rot="-5400000">
            <a:off x="1440962" y="3733801"/>
            <a:ext cx="977900" cy="800100"/>
          </a:xfrm>
          <a:prstGeom prst="line">
            <a:avLst/>
          </a:prstGeom>
          <a:noFill/>
          <a:ln w="31750">
            <a:solidFill>
              <a:schemeClr val="accent1">
                <a:lumMod val="40000"/>
                <a:lumOff val="60000"/>
              </a:schemeClr>
            </a:solidFill>
            <a:round/>
            <a:headEnd type="none" w="sm" len="sm"/>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p>
            <a:pPr>
              <a:defRPr/>
            </a:pPr>
            <a:endParaRPr lang="en-US">
              <a:cs typeface="+mn-cs"/>
            </a:endParaRPr>
          </a:p>
        </p:txBody>
      </p:sp>
      <p:sp>
        <p:nvSpPr>
          <p:cNvPr id="2060" name="Line 12"/>
          <p:cNvSpPr>
            <a:spLocks noChangeShapeType="1"/>
          </p:cNvSpPr>
          <p:nvPr/>
        </p:nvSpPr>
        <p:spPr bwMode="auto">
          <a:xfrm rot="-2432173">
            <a:off x="1441906" y="3006228"/>
            <a:ext cx="715571" cy="603563"/>
          </a:xfrm>
          <a:prstGeom prst="line">
            <a:avLst/>
          </a:prstGeom>
          <a:noFill/>
          <a:ln w="31750">
            <a:solidFill>
              <a:schemeClr val="accent1">
                <a:lumMod val="40000"/>
                <a:lumOff val="60000"/>
              </a:schemeClr>
            </a:solidFill>
            <a:round/>
            <a:headEnd type="none" w="sm" len="sm"/>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15760" tIns="7881" rIns="15760" bIns="7881">
            <a:spAutoFit/>
          </a:bodyPr>
          <a:lstStyle/>
          <a:p>
            <a:pPr>
              <a:defRPr/>
            </a:pPr>
            <a:endParaRPr lang="en-US">
              <a:cs typeface="+mn-cs"/>
            </a:endParaRPr>
          </a:p>
        </p:txBody>
      </p:sp>
      <p:sp>
        <p:nvSpPr>
          <p:cNvPr id="2061" name="Text Box 13"/>
          <p:cNvSpPr txBox="1">
            <a:spLocks noChangeArrowheads="1"/>
          </p:cNvSpPr>
          <p:nvPr/>
        </p:nvSpPr>
        <p:spPr bwMode="auto">
          <a:xfrm>
            <a:off x="983273" y="5940428"/>
            <a:ext cx="1909396"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lvl1pPr defTabSz="865188">
              <a:defRPr sz="2800">
                <a:solidFill>
                  <a:schemeClr val="tx1"/>
                </a:solidFill>
                <a:latin typeface="CG Omega" charset="0"/>
                <a:ea typeface="ＭＳ Ｐゴシック" charset="0"/>
              </a:defRPr>
            </a:lvl1pPr>
            <a:lvl2pPr marL="742950" indent="-285750" defTabSz="865188">
              <a:defRPr sz="2800">
                <a:solidFill>
                  <a:schemeClr val="tx1"/>
                </a:solidFill>
                <a:latin typeface="CG Omega" charset="0"/>
                <a:ea typeface="ＭＳ Ｐゴシック" charset="0"/>
              </a:defRPr>
            </a:lvl2pPr>
            <a:lvl3pPr marL="1143000" indent="-228600" defTabSz="865188">
              <a:defRPr sz="2800">
                <a:solidFill>
                  <a:schemeClr val="tx1"/>
                </a:solidFill>
                <a:latin typeface="CG Omega" charset="0"/>
                <a:ea typeface="ＭＳ Ｐゴシック" charset="0"/>
              </a:defRPr>
            </a:lvl3pPr>
            <a:lvl4pPr marL="1600200" indent="-228600" defTabSz="865188">
              <a:defRPr sz="2800">
                <a:solidFill>
                  <a:schemeClr val="tx1"/>
                </a:solidFill>
                <a:latin typeface="CG Omega" charset="0"/>
                <a:ea typeface="ＭＳ Ｐゴシック" charset="0"/>
              </a:defRPr>
            </a:lvl4pPr>
            <a:lvl5pPr marL="2057400" indent="-228600" defTabSz="865188">
              <a:defRPr sz="2800">
                <a:solidFill>
                  <a:schemeClr val="tx1"/>
                </a:solidFill>
                <a:latin typeface="CG Omega" charset="0"/>
                <a:ea typeface="ＭＳ Ｐゴシック" charset="0"/>
              </a:defRPr>
            </a:lvl5pPr>
            <a:lvl6pPr marL="2514600" indent="-228600" defTabSz="865188" eaLnBrk="0" fontAlgn="base" hangingPunct="0">
              <a:spcBef>
                <a:spcPct val="0"/>
              </a:spcBef>
              <a:spcAft>
                <a:spcPct val="0"/>
              </a:spcAft>
              <a:defRPr sz="2800">
                <a:solidFill>
                  <a:schemeClr val="tx1"/>
                </a:solidFill>
                <a:latin typeface="CG Omega" charset="0"/>
                <a:ea typeface="ＭＳ Ｐゴシック" charset="0"/>
              </a:defRPr>
            </a:lvl6pPr>
            <a:lvl7pPr marL="2971800" indent="-228600" defTabSz="865188" eaLnBrk="0" fontAlgn="base" hangingPunct="0">
              <a:spcBef>
                <a:spcPct val="0"/>
              </a:spcBef>
              <a:spcAft>
                <a:spcPct val="0"/>
              </a:spcAft>
              <a:defRPr sz="2800">
                <a:solidFill>
                  <a:schemeClr val="tx1"/>
                </a:solidFill>
                <a:latin typeface="CG Omega" charset="0"/>
                <a:ea typeface="ＭＳ Ｐゴシック" charset="0"/>
              </a:defRPr>
            </a:lvl7pPr>
            <a:lvl8pPr marL="3429000" indent="-228600" defTabSz="865188" eaLnBrk="0" fontAlgn="base" hangingPunct="0">
              <a:spcBef>
                <a:spcPct val="0"/>
              </a:spcBef>
              <a:spcAft>
                <a:spcPct val="0"/>
              </a:spcAft>
              <a:defRPr sz="2800">
                <a:solidFill>
                  <a:schemeClr val="tx1"/>
                </a:solidFill>
                <a:latin typeface="CG Omega" charset="0"/>
                <a:ea typeface="ＭＳ Ｐゴシック" charset="0"/>
              </a:defRPr>
            </a:lvl8pPr>
            <a:lvl9pPr marL="3886200" indent="-228600" defTabSz="865188"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2100" b="1" i="1" dirty="0" smtClean="0">
                <a:solidFill>
                  <a:srgbClr val="F9EBB9"/>
                </a:solidFill>
                <a:latin typeface="Tahoma" charset="0"/>
                <a:cs typeface="+mn-cs"/>
              </a:rPr>
              <a:t>vulnerability factors</a:t>
            </a:r>
            <a:endParaRPr lang="en-GB" sz="2100" i="1" dirty="0" smtClean="0">
              <a:solidFill>
                <a:srgbClr val="F9EBB9"/>
              </a:solidFill>
              <a:latin typeface="Tahoma" charset="0"/>
              <a:cs typeface="+mn-cs"/>
            </a:endParaRPr>
          </a:p>
        </p:txBody>
      </p:sp>
      <p:sp>
        <p:nvSpPr>
          <p:cNvPr id="2062" name="Text Box 14"/>
          <p:cNvSpPr txBox="1">
            <a:spLocks noChangeArrowheads="1"/>
          </p:cNvSpPr>
          <p:nvPr/>
        </p:nvSpPr>
        <p:spPr bwMode="auto">
          <a:xfrm>
            <a:off x="3692769" y="5940428"/>
            <a:ext cx="1909397"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lvl1pPr defTabSz="865188">
              <a:defRPr sz="2800">
                <a:solidFill>
                  <a:schemeClr val="tx1"/>
                </a:solidFill>
                <a:latin typeface="CG Omega" charset="0"/>
                <a:ea typeface="ＭＳ Ｐゴシック" charset="0"/>
              </a:defRPr>
            </a:lvl1pPr>
            <a:lvl2pPr marL="742950" indent="-285750" defTabSz="865188">
              <a:defRPr sz="2800">
                <a:solidFill>
                  <a:schemeClr val="tx1"/>
                </a:solidFill>
                <a:latin typeface="CG Omega" charset="0"/>
                <a:ea typeface="ＭＳ Ｐゴシック" charset="0"/>
              </a:defRPr>
            </a:lvl2pPr>
            <a:lvl3pPr marL="1143000" indent="-228600" defTabSz="865188">
              <a:defRPr sz="2800">
                <a:solidFill>
                  <a:schemeClr val="tx1"/>
                </a:solidFill>
                <a:latin typeface="CG Omega" charset="0"/>
                <a:ea typeface="ＭＳ Ｐゴシック" charset="0"/>
              </a:defRPr>
            </a:lvl3pPr>
            <a:lvl4pPr marL="1600200" indent="-228600" defTabSz="865188">
              <a:defRPr sz="2800">
                <a:solidFill>
                  <a:schemeClr val="tx1"/>
                </a:solidFill>
                <a:latin typeface="CG Omega" charset="0"/>
                <a:ea typeface="ＭＳ Ｐゴシック" charset="0"/>
              </a:defRPr>
            </a:lvl4pPr>
            <a:lvl5pPr marL="2057400" indent="-228600" defTabSz="865188">
              <a:defRPr sz="2800">
                <a:solidFill>
                  <a:schemeClr val="tx1"/>
                </a:solidFill>
                <a:latin typeface="CG Omega" charset="0"/>
                <a:ea typeface="ＭＳ Ｐゴシック" charset="0"/>
              </a:defRPr>
            </a:lvl5pPr>
            <a:lvl6pPr marL="2514600" indent="-228600" defTabSz="865188" eaLnBrk="0" fontAlgn="base" hangingPunct="0">
              <a:spcBef>
                <a:spcPct val="0"/>
              </a:spcBef>
              <a:spcAft>
                <a:spcPct val="0"/>
              </a:spcAft>
              <a:defRPr sz="2800">
                <a:solidFill>
                  <a:schemeClr val="tx1"/>
                </a:solidFill>
                <a:latin typeface="CG Omega" charset="0"/>
                <a:ea typeface="ＭＳ Ｐゴシック" charset="0"/>
              </a:defRPr>
            </a:lvl6pPr>
            <a:lvl7pPr marL="2971800" indent="-228600" defTabSz="865188" eaLnBrk="0" fontAlgn="base" hangingPunct="0">
              <a:spcBef>
                <a:spcPct val="0"/>
              </a:spcBef>
              <a:spcAft>
                <a:spcPct val="0"/>
              </a:spcAft>
              <a:defRPr sz="2800">
                <a:solidFill>
                  <a:schemeClr val="tx1"/>
                </a:solidFill>
                <a:latin typeface="CG Omega" charset="0"/>
                <a:ea typeface="ＭＳ Ｐゴシック" charset="0"/>
              </a:defRPr>
            </a:lvl7pPr>
            <a:lvl8pPr marL="3429000" indent="-228600" defTabSz="865188" eaLnBrk="0" fontAlgn="base" hangingPunct="0">
              <a:spcBef>
                <a:spcPct val="0"/>
              </a:spcBef>
              <a:spcAft>
                <a:spcPct val="0"/>
              </a:spcAft>
              <a:defRPr sz="2800">
                <a:solidFill>
                  <a:schemeClr val="tx1"/>
                </a:solidFill>
                <a:latin typeface="CG Omega" charset="0"/>
                <a:ea typeface="ＭＳ Ｐゴシック" charset="0"/>
              </a:defRPr>
            </a:lvl8pPr>
            <a:lvl9pPr marL="3886200" indent="-228600" defTabSz="865188"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2100" b="1" i="1" dirty="0" smtClean="0">
                <a:solidFill>
                  <a:srgbClr val="F9EBB9"/>
                </a:solidFill>
                <a:latin typeface="Tahoma" charset="0"/>
                <a:cs typeface="+mn-cs"/>
              </a:rPr>
              <a:t>triggering factors</a:t>
            </a:r>
            <a:endParaRPr lang="en-GB" sz="2100" i="1" dirty="0" smtClean="0">
              <a:solidFill>
                <a:srgbClr val="F9EBB9"/>
              </a:solidFill>
              <a:latin typeface="Tahoma" charset="0"/>
              <a:cs typeface="+mn-cs"/>
            </a:endParaRPr>
          </a:p>
        </p:txBody>
      </p:sp>
      <p:sp>
        <p:nvSpPr>
          <p:cNvPr id="2063" name="Text Box 15"/>
          <p:cNvSpPr txBox="1">
            <a:spLocks noChangeArrowheads="1"/>
          </p:cNvSpPr>
          <p:nvPr/>
        </p:nvSpPr>
        <p:spPr bwMode="auto">
          <a:xfrm>
            <a:off x="6402266" y="5940428"/>
            <a:ext cx="1909396"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lvl1pPr defTabSz="865188">
              <a:defRPr sz="2800">
                <a:solidFill>
                  <a:schemeClr val="tx1"/>
                </a:solidFill>
                <a:latin typeface="CG Omega" charset="0"/>
                <a:ea typeface="ＭＳ Ｐゴシック" charset="0"/>
              </a:defRPr>
            </a:lvl1pPr>
            <a:lvl2pPr marL="742950" indent="-285750" defTabSz="865188">
              <a:defRPr sz="2800">
                <a:solidFill>
                  <a:schemeClr val="tx1"/>
                </a:solidFill>
                <a:latin typeface="CG Omega" charset="0"/>
                <a:ea typeface="ＭＳ Ｐゴシック" charset="0"/>
              </a:defRPr>
            </a:lvl2pPr>
            <a:lvl3pPr marL="1143000" indent="-228600" defTabSz="865188">
              <a:defRPr sz="2800">
                <a:solidFill>
                  <a:schemeClr val="tx1"/>
                </a:solidFill>
                <a:latin typeface="CG Omega" charset="0"/>
                <a:ea typeface="ＭＳ Ｐゴシック" charset="0"/>
              </a:defRPr>
            </a:lvl3pPr>
            <a:lvl4pPr marL="1600200" indent="-228600" defTabSz="865188">
              <a:defRPr sz="2800">
                <a:solidFill>
                  <a:schemeClr val="tx1"/>
                </a:solidFill>
                <a:latin typeface="CG Omega" charset="0"/>
                <a:ea typeface="ＭＳ Ｐゴシック" charset="0"/>
              </a:defRPr>
            </a:lvl4pPr>
            <a:lvl5pPr marL="2057400" indent="-228600" defTabSz="865188">
              <a:defRPr sz="2800">
                <a:solidFill>
                  <a:schemeClr val="tx1"/>
                </a:solidFill>
                <a:latin typeface="CG Omega" charset="0"/>
                <a:ea typeface="ＭＳ Ｐゴシック" charset="0"/>
              </a:defRPr>
            </a:lvl5pPr>
            <a:lvl6pPr marL="2514600" indent="-228600" defTabSz="865188" eaLnBrk="0" fontAlgn="base" hangingPunct="0">
              <a:spcBef>
                <a:spcPct val="0"/>
              </a:spcBef>
              <a:spcAft>
                <a:spcPct val="0"/>
              </a:spcAft>
              <a:defRPr sz="2800">
                <a:solidFill>
                  <a:schemeClr val="tx1"/>
                </a:solidFill>
                <a:latin typeface="CG Omega" charset="0"/>
                <a:ea typeface="ＭＳ Ｐゴシック" charset="0"/>
              </a:defRPr>
            </a:lvl6pPr>
            <a:lvl7pPr marL="2971800" indent="-228600" defTabSz="865188" eaLnBrk="0" fontAlgn="base" hangingPunct="0">
              <a:spcBef>
                <a:spcPct val="0"/>
              </a:spcBef>
              <a:spcAft>
                <a:spcPct val="0"/>
              </a:spcAft>
              <a:defRPr sz="2800">
                <a:solidFill>
                  <a:schemeClr val="tx1"/>
                </a:solidFill>
                <a:latin typeface="CG Omega" charset="0"/>
                <a:ea typeface="ＭＳ Ｐゴシック" charset="0"/>
              </a:defRPr>
            </a:lvl7pPr>
            <a:lvl8pPr marL="3429000" indent="-228600" defTabSz="865188" eaLnBrk="0" fontAlgn="base" hangingPunct="0">
              <a:spcBef>
                <a:spcPct val="0"/>
              </a:spcBef>
              <a:spcAft>
                <a:spcPct val="0"/>
              </a:spcAft>
              <a:defRPr sz="2800">
                <a:solidFill>
                  <a:schemeClr val="tx1"/>
                </a:solidFill>
                <a:latin typeface="CG Omega" charset="0"/>
                <a:ea typeface="ＭＳ Ｐゴシック" charset="0"/>
              </a:defRPr>
            </a:lvl8pPr>
            <a:lvl9pPr marL="3886200" indent="-228600" defTabSz="865188"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2100" b="1" i="1" dirty="0" smtClean="0">
                <a:solidFill>
                  <a:schemeClr val="accent1">
                    <a:lumMod val="40000"/>
                    <a:lumOff val="60000"/>
                  </a:schemeClr>
                </a:solidFill>
                <a:latin typeface="Tahoma" charset="0"/>
                <a:cs typeface="+mn-cs"/>
              </a:rPr>
              <a:t>maintaining factors</a:t>
            </a:r>
            <a:endParaRPr lang="en-GB" sz="2100" i="1" dirty="0" smtClean="0">
              <a:solidFill>
                <a:schemeClr val="accent1">
                  <a:lumMod val="40000"/>
                  <a:lumOff val="60000"/>
                </a:schemeClr>
              </a:solidFill>
              <a:latin typeface="Tahoma" charset="0"/>
              <a:cs typeface="+mn-cs"/>
            </a:endParaRPr>
          </a:p>
        </p:txBody>
      </p:sp>
      <p:sp>
        <p:nvSpPr>
          <p:cNvPr id="2064" name="Line 16"/>
          <p:cNvSpPr>
            <a:spLocks noChangeShapeType="1"/>
          </p:cNvSpPr>
          <p:nvPr/>
        </p:nvSpPr>
        <p:spPr bwMode="auto">
          <a:xfrm rot="16200000" flipV="1">
            <a:off x="7029206" y="3826243"/>
            <a:ext cx="977900" cy="904143"/>
          </a:xfrm>
          <a:prstGeom prst="line">
            <a:avLst/>
          </a:prstGeom>
          <a:noFill/>
          <a:ln w="31750">
            <a:solidFill>
              <a:schemeClr val="accent1">
                <a:lumMod val="40000"/>
                <a:lumOff val="60000"/>
              </a:schemeClr>
            </a:solidFill>
            <a:round/>
            <a:headEnd type="stealth"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p>
            <a:pPr>
              <a:defRPr/>
            </a:pPr>
            <a:endParaRPr lang="en-US">
              <a:cs typeface="+mn-cs"/>
            </a:endParaRPr>
          </a:p>
        </p:txBody>
      </p:sp>
      <p:sp>
        <p:nvSpPr>
          <p:cNvPr id="2065" name="Text Box 17"/>
          <p:cNvSpPr txBox="1">
            <a:spLocks noChangeArrowheads="1"/>
          </p:cNvSpPr>
          <p:nvPr/>
        </p:nvSpPr>
        <p:spPr bwMode="auto">
          <a:xfrm>
            <a:off x="5059975" y="1363663"/>
            <a:ext cx="1506415" cy="292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lvl1pPr defTabSz="865188">
              <a:defRPr sz="2800">
                <a:solidFill>
                  <a:schemeClr val="tx1"/>
                </a:solidFill>
                <a:latin typeface="CG Omega" charset="0"/>
                <a:ea typeface="ＭＳ Ｐゴシック" charset="0"/>
              </a:defRPr>
            </a:lvl1pPr>
            <a:lvl2pPr marL="742950" indent="-285750" defTabSz="865188">
              <a:defRPr sz="2800">
                <a:solidFill>
                  <a:schemeClr val="tx1"/>
                </a:solidFill>
                <a:latin typeface="CG Omega" charset="0"/>
                <a:ea typeface="ＭＳ Ｐゴシック" charset="0"/>
              </a:defRPr>
            </a:lvl2pPr>
            <a:lvl3pPr marL="1143000" indent="-228600" defTabSz="865188">
              <a:defRPr sz="2800">
                <a:solidFill>
                  <a:schemeClr val="tx1"/>
                </a:solidFill>
                <a:latin typeface="CG Omega" charset="0"/>
                <a:ea typeface="ＭＳ Ｐゴシック" charset="0"/>
              </a:defRPr>
            </a:lvl3pPr>
            <a:lvl4pPr marL="1600200" indent="-228600" defTabSz="865188">
              <a:defRPr sz="2800">
                <a:solidFill>
                  <a:schemeClr val="tx1"/>
                </a:solidFill>
                <a:latin typeface="CG Omega" charset="0"/>
                <a:ea typeface="ＭＳ Ｐゴシック" charset="0"/>
              </a:defRPr>
            </a:lvl4pPr>
            <a:lvl5pPr marL="2057400" indent="-228600" defTabSz="865188">
              <a:defRPr sz="2800">
                <a:solidFill>
                  <a:schemeClr val="tx1"/>
                </a:solidFill>
                <a:latin typeface="CG Omega" charset="0"/>
                <a:ea typeface="ＭＳ Ｐゴシック" charset="0"/>
              </a:defRPr>
            </a:lvl5pPr>
            <a:lvl6pPr marL="2514600" indent="-228600" defTabSz="865188" eaLnBrk="0" fontAlgn="base" hangingPunct="0">
              <a:spcBef>
                <a:spcPct val="0"/>
              </a:spcBef>
              <a:spcAft>
                <a:spcPct val="0"/>
              </a:spcAft>
              <a:defRPr sz="2800">
                <a:solidFill>
                  <a:schemeClr val="tx1"/>
                </a:solidFill>
                <a:latin typeface="CG Omega" charset="0"/>
                <a:ea typeface="ＭＳ Ｐゴシック" charset="0"/>
              </a:defRPr>
            </a:lvl6pPr>
            <a:lvl7pPr marL="2971800" indent="-228600" defTabSz="865188" eaLnBrk="0" fontAlgn="base" hangingPunct="0">
              <a:spcBef>
                <a:spcPct val="0"/>
              </a:spcBef>
              <a:spcAft>
                <a:spcPct val="0"/>
              </a:spcAft>
              <a:defRPr sz="2800">
                <a:solidFill>
                  <a:schemeClr val="tx1"/>
                </a:solidFill>
                <a:latin typeface="CG Omega" charset="0"/>
                <a:ea typeface="ＭＳ Ｐゴシック" charset="0"/>
              </a:defRPr>
            </a:lvl7pPr>
            <a:lvl8pPr marL="3429000" indent="-228600" defTabSz="865188" eaLnBrk="0" fontAlgn="base" hangingPunct="0">
              <a:spcBef>
                <a:spcPct val="0"/>
              </a:spcBef>
              <a:spcAft>
                <a:spcPct val="0"/>
              </a:spcAft>
              <a:defRPr sz="2800">
                <a:solidFill>
                  <a:schemeClr val="tx1"/>
                </a:solidFill>
                <a:latin typeface="CG Omega" charset="0"/>
                <a:ea typeface="ＭＳ Ｐゴシック" charset="0"/>
              </a:defRPr>
            </a:lvl8pPr>
            <a:lvl9pPr marL="3886200" indent="-228600" defTabSz="865188"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1800" b="1" dirty="0" smtClean="0">
                <a:solidFill>
                  <a:srgbClr val="CAE2AA"/>
                </a:solidFill>
                <a:latin typeface="Tahoma" charset="0"/>
                <a:cs typeface="+mn-cs"/>
              </a:rPr>
              <a:t>behaviours</a:t>
            </a:r>
            <a:endParaRPr lang="en-GB" sz="200" dirty="0" smtClean="0">
              <a:solidFill>
                <a:srgbClr val="CAE2AA"/>
              </a:solidFill>
              <a:latin typeface="Tahoma" charset="0"/>
              <a:cs typeface="+mn-cs"/>
            </a:endParaRPr>
          </a:p>
        </p:txBody>
      </p:sp>
      <p:sp>
        <p:nvSpPr>
          <p:cNvPr id="2066" name="Text Box 18"/>
          <p:cNvSpPr txBox="1">
            <a:spLocks noChangeArrowheads="1"/>
          </p:cNvSpPr>
          <p:nvPr/>
        </p:nvSpPr>
        <p:spPr bwMode="auto">
          <a:xfrm>
            <a:off x="5010152" y="4803775"/>
            <a:ext cx="1906465" cy="292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lvl1pPr defTabSz="865188">
              <a:defRPr sz="2800">
                <a:solidFill>
                  <a:schemeClr val="tx1"/>
                </a:solidFill>
                <a:latin typeface="CG Omega" charset="0"/>
                <a:ea typeface="ＭＳ Ｐゴシック" charset="0"/>
              </a:defRPr>
            </a:lvl1pPr>
            <a:lvl2pPr marL="742950" indent="-285750" defTabSz="865188">
              <a:defRPr sz="2800">
                <a:solidFill>
                  <a:schemeClr val="tx1"/>
                </a:solidFill>
                <a:latin typeface="CG Omega" charset="0"/>
                <a:ea typeface="ＭＳ Ｐゴシック" charset="0"/>
              </a:defRPr>
            </a:lvl2pPr>
            <a:lvl3pPr marL="1143000" indent="-228600" defTabSz="865188">
              <a:defRPr sz="2800">
                <a:solidFill>
                  <a:schemeClr val="tx1"/>
                </a:solidFill>
                <a:latin typeface="CG Omega" charset="0"/>
                <a:ea typeface="ＭＳ Ｐゴシック" charset="0"/>
              </a:defRPr>
            </a:lvl3pPr>
            <a:lvl4pPr marL="1600200" indent="-228600" defTabSz="865188">
              <a:defRPr sz="2800">
                <a:solidFill>
                  <a:schemeClr val="tx1"/>
                </a:solidFill>
                <a:latin typeface="CG Omega" charset="0"/>
                <a:ea typeface="ＭＳ Ｐゴシック" charset="0"/>
              </a:defRPr>
            </a:lvl4pPr>
            <a:lvl5pPr marL="2057400" indent="-228600" defTabSz="865188">
              <a:defRPr sz="2800">
                <a:solidFill>
                  <a:schemeClr val="tx1"/>
                </a:solidFill>
                <a:latin typeface="CG Omega" charset="0"/>
                <a:ea typeface="ＭＳ Ｐゴシック" charset="0"/>
              </a:defRPr>
            </a:lvl5pPr>
            <a:lvl6pPr marL="2514600" indent="-228600" defTabSz="865188" eaLnBrk="0" fontAlgn="base" hangingPunct="0">
              <a:spcBef>
                <a:spcPct val="0"/>
              </a:spcBef>
              <a:spcAft>
                <a:spcPct val="0"/>
              </a:spcAft>
              <a:defRPr sz="2800">
                <a:solidFill>
                  <a:schemeClr val="tx1"/>
                </a:solidFill>
                <a:latin typeface="CG Omega" charset="0"/>
                <a:ea typeface="ＭＳ Ｐゴシック" charset="0"/>
              </a:defRPr>
            </a:lvl6pPr>
            <a:lvl7pPr marL="2971800" indent="-228600" defTabSz="865188" eaLnBrk="0" fontAlgn="base" hangingPunct="0">
              <a:spcBef>
                <a:spcPct val="0"/>
              </a:spcBef>
              <a:spcAft>
                <a:spcPct val="0"/>
              </a:spcAft>
              <a:defRPr sz="2800">
                <a:solidFill>
                  <a:schemeClr val="tx1"/>
                </a:solidFill>
                <a:latin typeface="CG Omega" charset="0"/>
                <a:ea typeface="ＭＳ Ｐゴシック" charset="0"/>
              </a:defRPr>
            </a:lvl7pPr>
            <a:lvl8pPr marL="3429000" indent="-228600" defTabSz="865188" eaLnBrk="0" fontAlgn="base" hangingPunct="0">
              <a:spcBef>
                <a:spcPct val="0"/>
              </a:spcBef>
              <a:spcAft>
                <a:spcPct val="0"/>
              </a:spcAft>
              <a:defRPr sz="2800">
                <a:solidFill>
                  <a:schemeClr val="tx1"/>
                </a:solidFill>
                <a:latin typeface="CG Omega" charset="0"/>
                <a:ea typeface="ＭＳ Ｐゴシック" charset="0"/>
              </a:defRPr>
            </a:lvl8pPr>
            <a:lvl9pPr marL="3886200" indent="-228600" defTabSz="865188"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1800" b="1" dirty="0" smtClean="0">
                <a:solidFill>
                  <a:srgbClr val="CAE2AA"/>
                </a:solidFill>
                <a:latin typeface="Tahoma" charset="0"/>
                <a:cs typeface="+mn-cs"/>
              </a:rPr>
              <a:t>relationships</a:t>
            </a:r>
            <a:endParaRPr lang="en-GB" sz="1100" dirty="0" smtClean="0">
              <a:solidFill>
                <a:srgbClr val="CAE2AA"/>
              </a:solidFill>
              <a:latin typeface="Tahoma" charset="0"/>
              <a:cs typeface="+mn-cs"/>
            </a:endParaRPr>
          </a:p>
        </p:txBody>
      </p:sp>
      <p:sp>
        <p:nvSpPr>
          <p:cNvPr id="2067" name="Text Box 19"/>
          <p:cNvSpPr txBox="1">
            <a:spLocks noChangeArrowheads="1"/>
          </p:cNvSpPr>
          <p:nvPr/>
        </p:nvSpPr>
        <p:spPr bwMode="auto">
          <a:xfrm>
            <a:off x="7250723" y="1363663"/>
            <a:ext cx="1441938" cy="292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lvl1pPr defTabSz="865188">
              <a:defRPr sz="2800">
                <a:solidFill>
                  <a:schemeClr val="tx1"/>
                </a:solidFill>
                <a:latin typeface="CG Omega" charset="0"/>
                <a:ea typeface="ＭＳ Ｐゴシック" charset="0"/>
              </a:defRPr>
            </a:lvl1pPr>
            <a:lvl2pPr marL="742950" indent="-285750" defTabSz="865188">
              <a:defRPr sz="2800">
                <a:solidFill>
                  <a:schemeClr val="tx1"/>
                </a:solidFill>
                <a:latin typeface="CG Omega" charset="0"/>
                <a:ea typeface="ＭＳ Ｐゴシック" charset="0"/>
              </a:defRPr>
            </a:lvl2pPr>
            <a:lvl3pPr marL="1143000" indent="-228600" defTabSz="865188">
              <a:defRPr sz="2800">
                <a:solidFill>
                  <a:schemeClr val="tx1"/>
                </a:solidFill>
                <a:latin typeface="CG Omega" charset="0"/>
                <a:ea typeface="ＭＳ Ｐゴシック" charset="0"/>
              </a:defRPr>
            </a:lvl3pPr>
            <a:lvl4pPr marL="1600200" indent="-228600" defTabSz="865188">
              <a:defRPr sz="2800">
                <a:solidFill>
                  <a:schemeClr val="tx1"/>
                </a:solidFill>
                <a:latin typeface="CG Omega" charset="0"/>
                <a:ea typeface="ＭＳ Ｐゴシック" charset="0"/>
              </a:defRPr>
            </a:lvl4pPr>
            <a:lvl5pPr marL="2057400" indent="-228600" defTabSz="865188">
              <a:defRPr sz="2800">
                <a:solidFill>
                  <a:schemeClr val="tx1"/>
                </a:solidFill>
                <a:latin typeface="CG Omega" charset="0"/>
                <a:ea typeface="ＭＳ Ｐゴシック" charset="0"/>
              </a:defRPr>
            </a:lvl5pPr>
            <a:lvl6pPr marL="2514600" indent="-228600" defTabSz="865188" eaLnBrk="0" fontAlgn="base" hangingPunct="0">
              <a:spcBef>
                <a:spcPct val="0"/>
              </a:spcBef>
              <a:spcAft>
                <a:spcPct val="0"/>
              </a:spcAft>
              <a:defRPr sz="2800">
                <a:solidFill>
                  <a:schemeClr val="tx1"/>
                </a:solidFill>
                <a:latin typeface="CG Omega" charset="0"/>
                <a:ea typeface="ＭＳ Ｐゴシック" charset="0"/>
              </a:defRPr>
            </a:lvl6pPr>
            <a:lvl7pPr marL="2971800" indent="-228600" defTabSz="865188" eaLnBrk="0" fontAlgn="base" hangingPunct="0">
              <a:spcBef>
                <a:spcPct val="0"/>
              </a:spcBef>
              <a:spcAft>
                <a:spcPct val="0"/>
              </a:spcAft>
              <a:defRPr sz="2800">
                <a:solidFill>
                  <a:schemeClr val="tx1"/>
                </a:solidFill>
                <a:latin typeface="CG Omega" charset="0"/>
                <a:ea typeface="ＭＳ Ｐゴシック" charset="0"/>
              </a:defRPr>
            </a:lvl7pPr>
            <a:lvl8pPr marL="3429000" indent="-228600" defTabSz="865188" eaLnBrk="0" fontAlgn="base" hangingPunct="0">
              <a:spcBef>
                <a:spcPct val="0"/>
              </a:spcBef>
              <a:spcAft>
                <a:spcPct val="0"/>
              </a:spcAft>
              <a:defRPr sz="2800">
                <a:solidFill>
                  <a:schemeClr val="tx1"/>
                </a:solidFill>
                <a:latin typeface="CG Omega" charset="0"/>
                <a:ea typeface="ＭＳ Ｐゴシック" charset="0"/>
              </a:defRPr>
            </a:lvl8pPr>
            <a:lvl9pPr marL="3886200" indent="-228600" defTabSz="865188"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1800" b="1" dirty="0" smtClean="0">
                <a:solidFill>
                  <a:srgbClr val="CAE2AA"/>
                </a:solidFill>
                <a:latin typeface="Tahoma" charset="0"/>
                <a:cs typeface="+mn-cs"/>
              </a:rPr>
              <a:t>body state</a:t>
            </a:r>
            <a:endParaRPr lang="en-GB" sz="200" dirty="0" smtClean="0">
              <a:solidFill>
                <a:srgbClr val="CAE2AA"/>
              </a:solidFill>
              <a:latin typeface="Tahoma" charset="0"/>
              <a:cs typeface="+mn-cs"/>
            </a:endParaRPr>
          </a:p>
        </p:txBody>
      </p:sp>
      <p:sp>
        <p:nvSpPr>
          <p:cNvPr id="2068" name="Text Box 20"/>
          <p:cNvSpPr txBox="1">
            <a:spLocks noChangeArrowheads="1"/>
          </p:cNvSpPr>
          <p:nvPr/>
        </p:nvSpPr>
        <p:spPr bwMode="auto">
          <a:xfrm>
            <a:off x="7369420" y="4803775"/>
            <a:ext cx="1323242" cy="2929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lvl1pPr defTabSz="865188">
              <a:defRPr sz="2800">
                <a:solidFill>
                  <a:schemeClr val="tx1"/>
                </a:solidFill>
                <a:latin typeface="CG Omega" charset="0"/>
                <a:ea typeface="ＭＳ Ｐゴシック" charset="0"/>
              </a:defRPr>
            </a:lvl1pPr>
            <a:lvl2pPr marL="742950" indent="-285750" defTabSz="865188">
              <a:defRPr sz="2800">
                <a:solidFill>
                  <a:schemeClr val="tx1"/>
                </a:solidFill>
                <a:latin typeface="CG Omega" charset="0"/>
                <a:ea typeface="ＭＳ Ｐゴシック" charset="0"/>
              </a:defRPr>
            </a:lvl2pPr>
            <a:lvl3pPr marL="1143000" indent="-228600" defTabSz="865188">
              <a:defRPr sz="2800">
                <a:solidFill>
                  <a:schemeClr val="tx1"/>
                </a:solidFill>
                <a:latin typeface="CG Omega" charset="0"/>
                <a:ea typeface="ＭＳ Ｐゴシック" charset="0"/>
              </a:defRPr>
            </a:lvl3pPr>
            <a:lvl4pPr marL="1600200" indent="-228600" defTabSz="865188">
              <a:defRPr sz="2800">
                <a:solidFill>
                  <a:schemeClr val="tx1"/>
                </a:solidFill>
                <a:latin typeface="CG Omega" charset="0"/>
                <a:ea typeface="ＭＳ Ｐゴシック" charset="0"/>
              </a:defRPr>
            </a:lvl4pPr>
            <a:lvl5pPr marL="2057400" indent="-228600" defTabSz="865188">
              <a:defRPr sz="2800">
                <a:solidFill>
                  <a:schemeClr val="tx1"/>
                </a:solidFill>
                <a:latin typeface="CG Omega" charset="0"/>
                <a:ea typeface="ＭＳ Ｐゴシック" charset="0"/>
              </a:defRPr>
            </a:lvl5pPr>
            <a:lvl6pPr marL="2514600" indent="-228600" defTabSz="865188" eaLnBrk="0" fontAlgn="base" hangingPunct="0">
              <a:spcBef>
                <a:spcPct val="0"/>
              </a:spcBef>
              <a:spcAft>
                <a:spcPct val="0"/>
              </a:spcAft>
              <a:defRPr sz="2800">
                <a:solidFill>
                  <a:schemeClr val="tx1"/>
                </a:solidFill>
                <a:latin typeface="CG Omega" charset="0"/>
                <a:ea typeface="ＭＳ Ｐゴシック" charset="0"/>
              </a:defRPr>
            </a:lvl6pPr>
            <a:lvl7pPr marL="2971800" indent="-228600" defTabSz="865188" eaLnBrk="0" fontAlgn="base" hangingPunct="0">
              <a:spcBef>
                <a:spcPct val="0"/>
              </a:spcBef>
              <a:spcAft>
                <a:spcPct val="0"/>
              </a:spcAft>
              <a:defRPr sz="2800">
                <a:solidFill>
                  <a:schemeClr val="tx1"/>
                </a:solidFill>
                <a:latin typeface="CG Omega" charset="0"/>
                <a:ea typeface="ＭＳ Ｐゴシック" charset="0"/>
              </a:defRPr>
            </a:lvl7pPr>
            <a:lvl8pPr marL="3429000" indent="-228600" defTabSz="865188" eaLnBrk="0" fontAlgn="base" hangingPunct="0">
              <a:spcBef>
                <a:spcPct val="0"/>
              </a:spcBef>
              <a:spcAft>
                <a:spcPct val="0"/>
              </a:spcAft>
              <a:defRPr sz="2800">
                <a:solidFill>
                  <a:schemeClr val="tx1"/>
                </a:solidFill>
                <a:latin typeface="CG Omega" charset="0"/>
                <a:ea typeface="ＭＳ Ｐゴシック" charset="0"/>
              </a:defRPr>
            </a:lvl8pPr>
            <a:lvl9pPr marL="3886200" indent="-228600" defTabSz="865188"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1800" b="1" dirty="0" smtClean="0">
                <a:solidFill>
                  <a:srgbClr val="CAE2AA"/>
                </a:solidFill>
                <a:latin typeface="Tahoma" charset="0"/>
                <a:cs typeface="+mn-cs"/>
              </a:rPr>
              <a:t>beliefs</a:t>
            </a:r>
            <a:endParaRPr lang="en-GB" sz="200" dirty="0" smtClean="0">
              <a:solidFill>
                <a:srgbClr val="CAE2AA"/>
              </a:solidFill>
              <a:latin typeface="Tahoma" charset="0"/>
              <a:cs typeface="+mn-cs"/>
            </a:endParaRPr>
          </a:p>
        </p:txBody>
      </p:sp>
      <p:sp>
        <p:nvSpPr>
          <p:cNvPr id="2069" name="Line 21"/>
          <p:cNvSpPr>
            <a:spLocks noChangeShapeType="1"/>
          </p:cNvSpPr>
          <p:nvPr/>
        </p:nvSpPr>
        <p:spPr bwMode="auto">
          <a:xfrm rot="16200000" flipV="1">
            <a:off x="5774044" y="1766462"/>
            <a:ext cx="979487" cy="904143"/>
          </a:xfrm>
          <a:prstGeom prst="line">
            <a:avLst/>
          </a:prstGeom>
          <a:noFill/>
          <a:ln w="31750">
            <a:solidFill>
              <a:schemeClr val="accent1">
                <a:lumMod val="40000"/>
                <a:lumOff val="60000"/>
              </a:schemeClr>
            </a:solidFill>
            <a:round/>
            <a:headEnd type="stealth"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p>
            <a:pPr>
              <a:defRPr/>
            </a:pPr>
            <a:endParaRPr lang="en-US">
              <a:cs typeface="+mn-cs"/>
            </a:endParaRPr>
          </a:p>
        </p:txBody>
      </p:sp>
      <p:sp>
        <p:nvSpPr>
          <p:cNvPr id="2070" name="Line 22"/>
          <p:cNvSpPr>
            <a:spLocks noChangeShapeType="1"/>
          </p:cNvSpPr>
          <p:nvPr/>
        </p:nvSpPr>
        <p:spPr bwMode="auto">
          <a:xfrm flipV="1">
            <a:off x="7057294" y="1738313"/>
            <a:ext cx="923192" cy="958850"/>
          </a:xfrm>
          <a:prstGeom prst="line">
            <a:avLst/>
          </a:prstGeom>
          <a:noFill/>
          <a:ln w="31750">
            <a:solidFill>
              <a:schemeClr val="accent1">
                <a:lumMod val="40000"/>
                <a:lumOff val="60000"/>
              </a:schemeClr>
            </a:solidFill>
            <a:round/>
            <a:headEnd type="stealth"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p>
            <a:pPr>
              <a:defRPr/>
            </a:pPr>
            <a:endParaRPr lang="en-US">
              <a:cs typeface="+mn-cs"/>
            </a:endParaRPr>
          </a:p>
        </p:txBody>
      </p:sp>
      <p:sp>
        <p:nvSpPr>
          <p:cNvPr id="2071" name="Line 23"/>
          <p:cNvSpPr>
            <a:spLocks noChangeShapeType="1"/>
          </p:cNvSpPr>
          <p:nvPr/>
        </p:nvSpPr>
        <p:spPr bwMode="auto">
          <a:xfrm flipV="1">
            <a:off x="5801460" y="3798888"/>
            <a:ext cx="923192" cy="958850"/>
          </a:xfrm>
          <a:prstGeom prst="line">
            <a:avLst/>
          </a:prstGeom>
          <a:noFill/>
          <a:ln w="31750">
            <a:solidFill>
              <a:schemeClr val="accent1">
                <a:lumMod val="40000"/>
                <a:lumOff val="60000"/>
              </a:schemeClr>
            </a:solidFill>
            <a:round/>
            <a:headEnd type="stealth" w="lg" len="lg"/>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p>
            <a:pPr>
              <a:defRPr/>
            </a:pPr>
            <a:endParaRPr lang="en-US">
              <a:cs typeface="+mn-cs"/>
            </a:endParaRPr>
          </a:p>
        </p:txBody>
      </p:sp>
      <p:sp>
        <p:nvSpPr>
          <p:cNvPr id="2072" name="Line 24"/>
          <p:cNvSpPr>
            <a:spLocks noChangeShapeType="1"/>
          </p:cNvSpPr>
          <p:nvPr/>
        </p:nvSpPr>
        <p:spPr bwMode="auto">
          <a:xfrm rot="-2508463">
            <a:off x="3279972" y="2720443"/>
            <a:ext cx="1347540" cy="1175133"/>
          </a:xfrm>
          <a:prstGeom prst="line">
            <a:avLst/>
          </a:prstGeom>
          <a:noFill/>
          <a:ln w="31750">
            <a:solidFill>
              <a:schemeClr val="accent1">
                <a:lumMod val="40000"/>
                <a:lumOff val="60000"/>
              </a:schemeClr>
            </a:solidFill>
            <a:round/>
            <a:headEnd type="none" w="sm" len="sm"/>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15760" tIns="7881" rIns="15760" bIns="7881">
            <a:spAutoFit/>
          </a:bodyPr>
          <a:lstStyle/>
          <a:p>
            <a:pPr>
              <a:defRPr/>
            </a:pPr>
            <a:endParaRPr lang="en-US">
              <a:cs typeface="+mn-cs"/>
            </a:endParaRPr>
          </a:p>
        </p:txBody>
      </p:sp>
      <p:sp>
        <p:nvSpPr>
          <p:cNvPr id="2073" name="Text Box 25"/>
          <p:cNvSpPr txBox="1">
            <a:spLocks noChangeArrowheads="1"/>
          </p:cNvSpPr>
          <p:nvPr/>
        </p:nvSpPr>
        <p:spPr bwMode="auto">
          <a:xfrm>
            <a:off x="8088923" y="2996952"/>
            <a:ext cx="914400" cy="569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lvl1pPr defTabSz="865188">
              <a:defRPr sz="2800">
                <a:solidFill>
                  <a:schemeClr val="tx1"/>
                </a:solidFill>
                <a:latin typeface="CG Omega" charset="0"/>
                <a:ea typeface="ＭＳ Ｐゴシック" charset="0"/>
              </a:defRPr>
            </a:lvl1pPr>
            <a:lvl2pPr marL="742950" indent="-285750" defTabSz="865188">
              <a:defRPr sz="2800">
                <a:solidFill>
                  <a:schemeClr val="tx1"/>
                </a:solidFill>
                <a:latin typeface="CG Omega" charset="0"/>
                <a:ea typeface="ＭＳ Ｐゴシック" charset="0"/>
              </a:defRPr>
            </a:lvl2pPr>
            <a:lvl3pPr marL="1143000" indent="-228600" defTabSz="865188">
              <a:defRPr sz="2800">
                <a:solidFill>
                  <a:schemeClr val="tx1"/>
                </a:solidFill>
                <a:latin typeface="CG Omega" charset="0"/>
                <a:ea typeface="ＭＳ Ｐゴシック" charset="0"/>
              </a:defRPr>
            </a:lvl3pPr>
            <a:lvl4pPr marL="1600200" indent="-228600" defTabSz="865188">
              <a:defRPr sz="2800">
                <a:solidFill>
                  <a:schemeClr val="tx1"/>
                </a:solidFill>
                <a:latin typeface="CG Omega" charset="0"/>
                <a:ea typeface="ＭＳ Ｐゴシック" charset="0"/>
              </a:defRPr>
            </a:lvl4pPr>
            <a:lvl5pPr marL="2057400" indent="-228600" defTabSz="865188">
              <a:defRPr sz="2800">
                <a:solidFill>
                  <a:schemeClr val="tx1"/>
                </a:solidFill>
                <a:latin typeface="CG Omega" charset="0"/>
                <a:ea typeface="ＭＳ Ｐゴシック" charset="0"/>
              </a:defRPr>
            </a:lvl5pPr>
            <a:lvl6pPr marL="2514600" indent="-228600" defTabSz="865188" eaLnBrk="0" fontAlgn="base" hangingPunct="0">
              <a:spcBef>
                <a:spcPct val="0"/>
              </a:spcBef>
              <a:spcAft>
                <a:spcPct val="0"/>
              </a:spcAft>
              <a:defRPr sz="2800">
                <a:solidFill>
                  <a:schemeClr val="tx1"/>
                </a:solidFill>
                <a:latin typeface="CG Omega" charset="0"/>
                <a:ea typeface="ＭＳ Ｐゴシック" charset="0"/>
              </a:defRPr>
            </a:lvl6pPr>
            <a:lvl7pPr marL="2971800" indent="-228600" defTabSz="865188" eaLnBrk="0" fontAlgn="base" hangingPunct="0">
              <a:spcBef>
                <a:spcPct val="0"/>
              </a:spcBef>
              <a:spcAft>
                <a:spcPct val="0"/>
              </a:spcAft>
              <a:defRPr sz="2800">
                <a:solidFill>
                  <a:schemeClr val="tx1"/>
                </a:solidFill>
                <a:latin typeface="CG Omega" charset="0"/>
                <a:ea typeface="ＭＳ Ｐゴシック" charset="0"/>
              </a:defRPr>
            </a:lvl7pPr>
            <a:lvl8pPr marL="3429000" indent="-228600" defTabSz="865188" eaLnBrk="0" fontAlgn="base" hangingPunct="0">
              <a:spcBef>
                <a:spcPct val="0"/>
              </a:spcBef>
              <a:spcAft>
                <a:spcPct val="0"/>
              </a:spcAft>
              <a:defRPr sz="2800">
                <a:solidFill>
                  <a:schemeClr val="tx1"/>
                </a:solidFill>
                <a:latin typeface="CG Omega" charset="0"/>
                <a:ea typeface="ＭＳ Ｐゴシック" charset="0"/>
              </a:defRPr>
            </a:lvl8pPr>
            <a:lvl9pPr marL="3886200" indent="-228600" defTabSz="865188"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1800" b="1" dirty="0" smtClean="0">
                <a:solidFill>
                  <a:srgbClr val="CAE2AA"/>
                </a:solidFill>
                <a:latin typeface="Tahoma" charset="0"/>
                <a:cs typeface="+mn-cs"/>
              </a:rPr>
              <a:t>future</a:t>
            </a:r>
          </a:p>
          <a:p>
            <a:pPr algn="ctr">
              <a:defRPr/>
            </a:pPr>
            <a:r>
              <a:rPr lang="en-GB" sz="1800" b="1" dirty="0" smtClean="0">
                <a:solidFill>
                  <a:srgbClr val="CAE2AA"/>
                </a:solidFill>
                <a:latin typeface="Tahoma" charset="0"/>
                <a:cs typeface="+mn-cs"/>
              </a:rPr>
              <a:t>hopes</a:t>
            </a:r>
            <a:endParaRPr lang="en-GB" sz="200" dirty="0" smtClean="0">
              <a:solidFill>
                <a:srgbClr val="CAE2AA"/>
              </a:solidFill>
              <a:latin typeface="Tahoma" charset="0"/>
              <a:cs typeface="+mn-cs"/>
            </a:endParaRPr>
          </a:p>
        </p:txBody>
      </p:sp>
      <p:sp>
        <p:nvSpPr>
          <p:cNvPr id="2074" name="Text Box 26"/>
          <p:cNvSpPr txBox="1">
            <a:spLocks noChangeArrowheads="1"/>
          </p:cNvSpPr>
          <p:nvPr/>
        </p:nvSpPr>
        <p:spPr bwMode="auto">
          <a:xfrm>
            <a:off x="3275856" y="4038602"/>
            <a:ext cx="1299075" cy="569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lIns="15760" tIns="7881" rIns="15760" bIns="7881">
            <a:spAutoFit/>
          </a:bodyPr>
          <a:lstStyle>
            <a:lvl1pPr defTabSz="865188">
              <a:defRPr sz="2800">
                <a:solidFill>
                  <a:schemeClr val="tx1"/>
                </a:solidFill>
                <a:latin typeface="CG Omega" charset="0"/>
                <a:ea typeface="ＭＳ Ｐゴシック" charset="0"/>
              </a:defRPr>
            </a:lvl1pPr>
            <a:lvl2pPr marL="742950" indent="-285750" defTabSz="865188">
              <a:defRPr sz="2800">
                <a:solidFill>
                  <a:schemeClr val="tx1"/>
                </a:solidFill>
                <a:latin typeface="CG Omega" charset="0"/>
                <a:ea typeface="ＭＳ Ｐゴシック" charset="0"/>
              </a:defRPr>
            </a:lvl2pPr>
            <a:lvl3pPr marL="1143000" indent="-228600" defTabSz="865188">
              <a:defRPr sz="2800">
                <a:solidFill>
                  <a:schemeClr val="tx1"/>
                </a:solidFill>
                <a:latin typeface="CG Omega" charset="0"/>
                <a:ea typeface="ＭＳ Ｐゴシック" charset="0"/>
              </a:defRPr>
            </a:lvl3pPr>
            <a:lvl4pPr marL="1600200" indent="-228600" defTabSz="865188">
              <a:defRPr sz="2800">
                <a:solidFill>
                  <a:schemeClr val="tx1"/>
                </a:solidFill>
                <a:latin typeface="CG Omega" charset="0"/>
                <a:ea typeface="ＭＳ Ｐゴシック" charset="0"/>
              </a:defRPr>
            </a:lvl4pPr>
            <a:lvl5pPr marL="2057400" indent="-228600" defTabSz="865188">
              <a:defRPr sz="2800">
                <a:solidFill>
                  <a:schemeClr val="tx1"/>
                </a:solidFill>
                <a:latin typeface="CG Omega" charset="0"/>
                <a:ea typeface="ＭＳ Ｐゴシック" charset="0"/>
              </a:defRPr>
            </a:lvl5pPr>
            <a:lvl6pPr marL="2514600" indent="-228600" defTabSz="865188" eaLnBrk="0" fontAlgn="base" hangingPunct="0">
              <a:spcBef>
                <a:spcPct val="0"/>
              </a:spcBef>
              <a:spcAft>
                <a:spcPct val="0"/>
              </a:spcAft>
              <a:defRPr sz="2800">
                <a:solidFill>
                  <a:schemeClr val="tx1"/>
                </a:solidFill>
                <a:latin typeface="CG Omega" charset="0"/>
                <a:ea typeface="ＭＳ Ｐゴシック" charset="0"/>
              </a:defRPr>
            </a:lvl6pPr>
            <a:lvl7pPr marL="2971800" indent="-228600" defTabSz="865188" eaLnBrk="0" fontAlgn="base" hangingPunct="0">
              <a:spcBef>
                <a:spcPct val="0"/>
              </a:spcBef>
              <a:spcAft>
                <a:spcPct val="0"/>
              </a:spcAft>
              <a:defRPr sz="2800">
                <a:solidFill>
                  <a:schemeClr val="tx1"/>
                </a:solidFill>
                <a:latin typeface="CG Omega" charset="0"/>
                <a:ea typeface="ＭＳ Ｐゴシック" charset="0"/>
              </a:defRPr>
            </a:lvl7pPr>
            <a:lvl8pPr marL="3429000" indent="-228600" defTabSz="865188" eaLnBrk="0" fontAlgn="base" hangingPunct="0">
              <a:spcBef>
                <a:spcPct val="0"/>
              </a:spcBef>
              <a:spcAft>
                <a:spcPct val="0"/>
              </a:spcAft>
              <a:defRPr sz="2800">
                <a:solidFill>
                  <a:schemeClr val="tx1"/>
                </a:solidFill>
                <a:latin typeface="CG Omega" charset="0"/>
                <a:ea typeface="ＭＳ Ｐゴシック" charset="0"/>
              </a:defRPr>
            </a:lvl8pPr>
            <a:lvl9pPr marL="3886200" indent="-228600" defTabSz="865188"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1800" b="1" dirty="0" smtClean="0">
                <a:solidFill>
                  <a:schemeClr val="accent5"/>
                </a:solidFill>
                <a:latin typeface="Tahoma" charset="0"/>
                <a:cs typeface="+mn-cs"/>
              </a:rPr>
              <a:t>life</a:t>
            </a:r>
          </a:p>
          <a:p>
            <a:pPr algn="ctr">
              <a:defRPr/>
            </a:pPr>
            <a:r>
              <a:rPr lang="en-GB" sz="1800" b="1" dirty="0" smtClean="0">
                <a:solidFill>
                  <a:schemeClr val="accent5"/>
                </a:solidFill>
                <a:latin typeface="Tahoma" charset="0"/>
                <a:cs typeface="+mn-cs"/>
              </a:rPr>
              <a:t>situation </a:t>
            </a:r>
            <a:endParaRPr lang="en-GB" sz="1800" dirty="0" smtClean="0">
              <a:solidFill>
                <a:schemeClr val="accent5"/>
              </a:solidFill>
              <a:latin typeface="Tahoma" charset="0"/>
              <a:cs typeface="+mn-cs"/>
            </a:endParaRPr>
          </a:p>
        </p:txBody>
      </p:sp>
      <p:sp>
        <p:nvSpPr>
          <p:cNvPr id="2075" name="Text Box 27"/>
          <p:cNvSpPr txBox="1">
            <a:spLocks noChangeArrowheads="1"/>
          </p:cNvSpPr>
          <p:nvPr/>
        </p:nvSpPr>
        <p:spPr bwMode="auto">
          <a:xfrm>
            <a:off x="3308838" y="2057403"/>
            <a:ext cx="1195754" cy="569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lvl1pPr defTabSz="865188">
              <a:defRPr sz="2800">
                <a:solidFill>
                  <a:schemeClr val="tx1"/>
                </a:solidFill>
                <a:latin typeface="CG Omega" charset="0"/>
                <a:ea typeface="ＭＳ Ｐゴシック" charset="0"/>
              </a:defRPr>
            </a:lvl1pPr>
            <a:lvl2pPr marL="742950" indent="-285750" defTabSz="865188">
              <a:defRPr sz="2800">
                <a:solidFill>
                  <a:schemeClr val="tx1"/>
                </a:solidFill>
                <a:latin typeface="CG Omega" charset="0"/>
                <a:ea typeface="ＭＳ Ｐゴシック" charset="0"/>
              </a:defRPr>
            </a:lvl2pPr>
            <a:lvl3pPr marL="1143000" indent="-228600" defTabSz="865188">
              <a:defRPr sz="2800">
                <a:solidFill>
                  <a:schemeClr val="tx1"/>
                </a:solidFill>
                <a:latin typeface="CG Omega" charset="0"/>
                <a:ea typeface="ＭＳ Ｐゴシック" charset="0"/>
              </a:defRPr>
            </a:lvl3pPr>
            <a:lvl4pPr marL="1600200" indent="-228600" defTabSz="865188">
              <a:defRPr sz="2800">
                <a:solidFill>
                  <a:schemeClr val="tx1"/>
                </a:solidFill>
                <a:latin typeface="CG Omega" charset="0"/>
                <a:ea typeface="ＭＳ Ｐゴシック" charset="0"/>
              </a:defRPr>
            </a:lvl4pPr>
            <a:lvl5pPr marL="2057400" indent="-228600" defTabSz="865188">
              <a:defRPr sz="2800">
                <a:solidFill>
                  <a:schemeClr val="tx1"/>
                </a:solidFill>
                <a:latin typeface="CG Omega" charset="0"/>
                <a:ea typeface="ＭＳ Ｐゴシック" charset="0"/>
              </a:defRPr>
            </a:lvl5pPr>
            <a:lvl6pPr marL="2514600" indent="-228600" defTabSz="865188" eaLnBrk="0" fontAlgn="base" hangingPunct="0">
              <a:spcBef>
                <a:spcPct val="0"/>
              </a:spcBef>
              <a:spcAft>
                <a:spcPct val="0"/>
              </a:spcAft>
              <a:defRPr sz="2800">
                <a:solidFill>
                  <a:schemeClr val="tx1"/>
                </a:solidFill>
                <a:latin typeface="CG Omega" charset="0"/>
                <a:ea typeface="ＭＳ Ｐゴシック" charset="0"/>
              </a:defRPr>
            </a:lvl6pPr>
            <a:lvl7pPr marL="2971800" indent="-228600" defTabSz="865188" eaLnBrk="0" fontAlgn="base" hangingPunct="0">
              <a:spcBef>
                <a:spcPct val="0"/>
              </a:spcBef>
              <a:spcAft>
                <a:spcPct val="0"/>
              </a:spcAft>
              <a:defRPr sz="2800">
                <a:solidFill>
                  <a:schemeClr val="tx1"/>
                </a:solidFill>
                <a:latin typeface="CG Omega" charset="0"/>
                <a:ea typeface="ＭＳ Ｐゴシック" charset="0"/>
              </a:defRPr>
            </a:lvl7pPr>
            <a:lvl8pPr marL="3429000" indent="-228600" defTabSz="865188" eaLnBrk="0" fontAlgn="base" hangingPunct="0">
              <a:spcBef>
                <a:spcPct val="0"/>
              </a:spcBef>
              <a:spcAft>
                <a:spcPct val="0"/>
              </a:spcAft>
              <a:defRPr sz="2800">
                <a:solidFill>
                  <a:schemeClr val="tx1"/>
                </a:solidFill>
                <a:latin typeface="CG Omega" charset="0"/>
                <a:ea typeface="ＭＳ Ｐゴシック" charset="0"/>
              </a:defRPr>
            </a:lvl8pPr>
            <a:lvl9pPr marL="3886200" indent="-228600" defTabSz="865188"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1800" b="1" dirty="0" smtClean="0">
                <a:solidFill>
                  <a:srgbClr val="CAE2AA"/>
                </a:solidFill>
                <a:latin typeface="Tahoma" charset="0"/>
                <a:cs typeface="+mn-cs"/>
              </a:rPr>
              <a:t>life</a:t>
            </a:r>
          </a:p>
          <a:p>
            <a:pPr algn="ctr">
              <a:defRPr/>
            </a:pPr>
            <a:r>
              <a:rPr lang="en-GB" sz="1800" b="1" dirty="0" smtClean="0">
                <a:solidFill>
                  <a:srgbClr val="CAE2AA"/>
                </a:solidFill>
                <a:latin typeface="Tahoma" charset="0"/>
                <a:cs typeface="+mn-cs"/>
              </a:rPr>
              <a:t>events </a:t>
            </a:r>
            <a:endParaRPr lang="en-GB" sz="200" dirty="0" smtClean="0">
              <a:solidFill>
                <a:srgbClr val="CAE2AA"/>
              </a:solidFill>
              <a:latin typeface="Tahoma" charset="0"/>
              <a:cs typeface="+mn-cs"/>
            </a:endParaRPr>
          </a:p>
        </p:txBody>
      </p:sp>
      <p:sp>
        <p:nvSpPr>
          <p:cNvPr id="2076" name="Text Box 28"/>
          <p:cNvSpPr txBox="1">
            <a:spLocks noChangeArrowheads="1"/>
          </p:cNvSpPr>
          <p:nvPr/>
        </p:nvSpPr>
        <p:spPr bwMode="auto">
          <a:xfrm>
            <a:off x="5835163" y="2996952"/>
            <a:ext cx="2193681" cy="569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5760" tIns="7881" rIns="15760" bIns="7881">
            <a:spAutoFit/>
          </a:bodyPr>
          <a:lstStyle>
            <a:lvl1pPr defTabSz="865188">
              <a:defRPr sz="2800">
                <a:solidFill>
                  <a:schemeClr val="tx1"/>
                </a:solidFill>
                <a:latin typeface="CG Omega" charset="0"/>
                <a:ea typeface="ＭＳ Ｐゴシック" charset="0"/>
              </a:defRPr>
            </a:lvl1pPr>
            <a:lvl2pPr marL="742950" indent="-285750" defTabSz="865188">
              <a:defRPr sz="2800">
                <a:solidFill>
                  <a:schemeClr val="tx1"/>
                </a:solidFill>
                <a:latin typeface="CG Omega" charset="0"/>
                <a:ea typeface="ＭＳ Ｐゴシック" charset="0"/>
              </a:defRPr>
            </a:lvl2pPr>
            <a:lvl3pPr marL="1143000" indent="-228600" defTabSz="865188">
              <a:defRPr sz="2800">
                <a:solidFill>
                  <a:schemeClr val="tx1"/>
                </a:solidFill>
                <a:latin typeface="CG Omega" charset="0"/>
                <a:ea typeface="ＭＳ Ｐゴシック" charset="0"/>
              </a:defRPr>
            </a:lvl3pPr>
            <a:lvl4pPr marL="1600200" indent="-228600" defTabSz="865188">
              <a:defRPr sz="2800">
                <a:solidFill>
                  <a:schemeClr val="tx1"/>
                </a:solidFill>
                <a:latin typeface="CG Omega" charset="0"/>
                <a:ea typeface="ＭＳ Ｐゴシック" charset="0"/>
              </a:defRPr>
            </a:lvl4pPr>
            <a:lvl5pPr marL="2057400" indent="-228600" defTabSz="865188">
              <a:defRPr sz="2800">
                <a:solidFill>
                  <a:schemeClr val="tx1"/>
                </a:solidFill>
                <a:latin typeface="CG Omega" charset="0"/>
                <a:ea typeface="ＭＳ Ｐゴシック" charset="0"/>
              </a:defRPr>
            </a:lvl5pPr>
            <a:lvl6pPr marL="2514600" indent="-228600" defTabSz="865188" eaLnBrk="0" fontAlgn="base" hangingPunct="0">
              <a:spcBef>
                <a:spcPct val="0"/>
              </a:spcBef>
              <a:spcAft>
                <a:spcPct val="0"/>
              </a:spcAft>
              <a:defRPr sz="2800">
                <a:solidFill>
                  <a:schemeClr val="tx1"/>
                </a:solidFill>
                <a:latin typeface="CG Omega" charset="0"/>
                <a:ea typeface="ＭＳ Ｐゴシック" charset="0"/>
              </a:defRPr>
            </a:lvl6pPr>
            <a:lvl7pPr marL="2971800" indent="-228600" defTabSz="865188" eaLnBrk="0" fontAlgn="base" hangingPunct="0">
              <a:spcBef>
                <a:spcPct val="0"/>
              </a:spcBef>
              <a:spcAft>
                <a:spcPct val="0"/>
              </a:spcAft>
              <a:defRPr sz="2800">
                <a:solidFill>
                  <a:schemeClr val="tx1"/>
                </a:solidFill>
                <a:latin typeface="CG Omega" charset="0"/>
                <a:ea typeface="ＭＳ Ｐゴシック" charset="0"/>
              </a:defRPr>
            </a:lvl7pPr>
            <a:lvl8pPr marL="3429000" indent="-228600" defTabSz="865188" eaLnBrk="0" fontAlgn="base" hangingPunct="0">
              <a:spcBef>
                <a:spcPct val="0"/>
              </a:spcBef>
              <a:spcAft>
                <a:spcPct val="0"/>
              </a:spcAft>
              <a:defRPr sz="2800">
                <a:solidFill>
                  <a:schemeClr val="tx1"/>
                </a:solidFill>
                <a:latin typeface="CG Omega" charset="0"/>
                <a:ea typeface="ＭＳ Ｐゴシック" charset="0"/>
              </a:defRPr>
            </a:lvl8pPr>
            <a:lvl9pPr marL="3886200" indent="-228600" defTabSz="865188"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1800" b="1" i="1" dirty="0" smtClean="0">
                <a:solidFill>
                  <a:srgbClr val="CAE2AA"/>
                </a:solidFill>
                <a:latin typeface="Tahoma" charset="0"/>
                <a:cs typeface="+mn-cs"/>
              </a:rPr>
              <a:t>distressed</a:t>
            </a:r>
          </a:p>
          <a:p>
            <a:pPr algn="ctr">
              <a:defRPr/>
            </a:pPr>
            <a:r>
              <a:rPr lang="en-GB" sz="1800" b="1" i="1" dirty="0" smtClean="0">
                <a:solidFill>
                  <a:srgbClr val="CAE2AA"/>
                </a:solidFill>
                <a:latin typeface="Tahoma" charset="0"/>
                <a:cs typeface="+mn-cs"/>
              </a:rPr>
              <a:t>state</a:t>
            </a:r>
            <a:endParaRPr lang="en-GB" sz="1800" dirty="0" smtClean="0">
              <a:solidFill>
                <a:srgbClr val="CAE2AA"/>
              </a:solidFill>
              <a:latin typeface="Tahoma" charset="0"/>
              <a:cs typeface="+mn-cs"/>
            </a:endParaRPr>
          </a:p>
        </p:txBody>
      </p:sp>
      <p:sp>
        <p:nvSpPr>
          <p:cNvPr id="2077" name="Line 29"/>
          <p:cNvSpPr>
            <a:spLocks noChangeShapeType="1"/>
          </p:cNvSpPr>
          <p:nvPr/>
        </p:nvSpPr>
        <p:spPr bwMode="auto">
          <a:xfrm flipV="1">
            <a:off x="5652121" y="3308009"/>
            <a:ext cx="648072" cy="0"/>
          </a:xfrm>
          <a:prstGeom prst="line">
            <a:avLst/>
          </a:prstGeom>
          <a:noFill/>
          <a:ln w="31750">
            <a:solidFill>
              <a:schemeClr val="accent1">
                <a:lumMod val="40000"/>
                <a:lumOff val="60000"/>
              </a:schemeClr>
            </a:solidFill>
            <a:round/>
            <a:headEnd type="none" w="sm" len="sm"/>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078" name="Line 30"/>
          <p:cNvSpPr>
            <a:spLocks noChangeShapeType="1"/>
          </p:cNvSpPr>
          <p:nvPr/>
        </p:nvSpPr>
        <p:spPr bwMode="auto">
          <a:xfrm>
            <a:off x="7496909" y="3308009"/>
            <a:ext cx="665285" cy="0"/>
          </a:xfrm>
          <a:prstGeom prst="line">
            <a:avLst/>
          </a:prstGeom>
          <a:noFill/>
          <a:ln w="31750">
            <a:solidFill>
              <a:schemeClr val="accent1">
                <a:lumMod val="40000"/>
                <a:lumOff val="60000"/>
              </a:schemeClr>
            </a:solidFill>
            <a:round/>
            <a:headEnd type="none" w="sm" len="sm"/>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en-US">
              <a:cs typeface="+mn-cs"/>
            </a:endParaRPr>
          </a:p>
        </p:txBody>
      </p:sp>
      <p:sp>
        <p:nvSpPr>
          <p:cNvPr id="2079" name="Text Box 31"/>
          <p:cNvSpPr txBox="1">
            <a:spLocks noChangeArrowheads="1"/>
          </p:cNvSpPr>
          <p:nvPr/>
        </p:nvSpPr>
        <p:spPr bwMode="auto">
          <a:xfrm>
            <a:off x="4705350" y="2420941"/>
            <a:ext cx="131298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2800">
                <a:solidFill>
                  <a:schemeClr val="tx1"/>
                </a:solidFill>
                <a:latin typeface="CG Omega" charset="0"/>
                <a:ea typeface="ＭＳ Ｐゴシック" charset="0"/>
              </a:defRPr>
            </a:lvl1pPr>
            <a:lvl2pPr marL="742950" indent="-285750">
              <a:defRPr sz="2800">
                <a:solidFill>
                  <a:schemeClr val="tx1"/>
                </a:solidFill>
                <a:latin typeface="CG Omega" charset="0"/>
                <a:ea typeface="ＭＳ Ｐゴシック" charset="0"/>
              </a:defRPr>
            </a:lvl2pPr>
            <a:lvl3pPr marL="1143000" indent="-228600">
              <a:defRPr sz="2800">
                <a:solidFill>
                  <a:schemeClr val="tx1"/>
                </a:solidFill>
                <a:latin typeface="CG Omega" charset="0"/>
                <a:ea typeface="ＭＳ Ｐゴシック" charset="0"/>
              </a:defRPr>
            </a:lvl3pPr>
            <a:lvl4pPr marL="1600200" indent="-228600">
              <a:defRPr sz="2800">
                <a:solidFill>
                  <a:schemeClr val="tx1"/>
                </a:solidFill>
                <a:latin typeface="CG Omega" charset="0"/>
                <a:ea typeface="ＭＳ Ｐゴシック" charset="0"/>
              </a:defRPr>
            </a:lvl4pPr>
            <a:lvl5pPr marL="2057400" indent="-228600">
              <a:defRPr sz="2800">
                <a:solidFill>
                  <a:schemeClr val="tx1"/>
                </a:solidFill>
                <a:latin typeface="CG Omega" charset="0"/>
                <a:ea typeface="ＭＳ Ｐゴシック" charset="0"/>
              </a:defRPr>
            </a:lvl5pPr>
            <a:lvl6pPr marL="2514600" indent="-228600" eaLnBrk="0" fontAlgn="base" hangingPunct="0">
              <a:spcBef>
                <a:spcPct val="0"/>
              </a:spcBef>
              <a:spcAft>
                <a:spcPct val="0"/>
              </a:spcAft>
              <a:defRPr sz="2800">
                <a:solidFill>
                  <a:schemeClr val="tx1"/>
                </a:solidFill>
                <a:latin typeface="CG Omega" charset="0"/>
                <a:ea typeface="ＭＳ Ｐゴシック" charset="0"/>
              </a:defRPr>
            </a:lvl6pPr>
            <a:lvl7pPr marL="2971800" indent="-228600" eaLnBrk="0" fontAlgn="base" hangingPunct="0">
              <a:spcBef>
                <a:spcPct val="0"/>
              </a:spcBef>
              <a:spcAft>
                <a:spcPct val="0"/>
              </a:spcAft>
              <a:defRPr sz="2800">
                <a:solidFill>
                  <a:schemeClr val="tx1"/>
                </a:solidFill>
                <a:latin typeface="CG Omega" charset="0"/>
                <a:ea typeface="ＭＳ Ｐゴシック" charset="0"/>
              </a:defRPr>
            </a:lvl7pPr>
            <a:lvl8pPr marL="3429000" indent="-228600" eaLnBrk="0" fontAlgn="base" hangingPunct="0">
              <a:spcBef>
                <a:spcPct val="0"/>
              </a:spcBef>
              <a:spcAft>
                <a:spcPct val="0"/>
              </a:spcAft>
              <a:defRPr sz="2800">
                <a:solidFill>
                  <a:schemeClr val="tx1"/>
                </a:solidFill>
                <a:latin typeface="CG Omega" charset="0"/>
                <a:ea typeface="ＭＳ Ｐゴシック" charset="0"/>
              </a:defRPr>
            </a:lvl8pPr>
            <a:lvl9pPr marL="3886200" indent="-228600"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1400" dirty="0" smtClean="0">
                <a:solidFill>
                  <a:srgbClr val="CAE2AA"/>
                </a:solidFill>
                <a:latin typeface="Tahoma" charset="0"/>
                <a:cs typeface="+mn-cs"/>
              </a:rPr>
              <a:t>change</a:t>
            </a:r>
          </a:p>
          <a:p>
            <a:pPr algn="ctr">
              <a:defRPr/>
            </a:pPr>
            <a:r>
              <a:rPr lang="en-GB" sz="1400" dirty="0" smtClean="0">
                <a:solidFill>
                  <a:srgbClr val="CAE2AA"/>
                </a:solidFill>
                <a:latin typeface="Tahoma" charset="0"/>
                <a:cs typeface="+mn-cs"/>
              </a:rPr>
              <a:t>loss, illness</a:t>
            </a:r>
          </a:p>
        </p:txBody>
      </p:sp>
      <p:sp>
        <p:nvSpPr>
          <p:cNvPr id="2080" name="Text Box 32"/>
          <p:cNvSpPr txBox="1">
            <a:spLocks noChangeArrowheads="1"/>
          </p:cNvSpPr>
          <p:nvPr/>
        </p:nvSpPr>
        <p:spPr bwMode="auto">
          <a:xfrm>
            <a:off x="4572001" y="3644900"/>
            <a:ext cx="1460989" cy="7540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2800">
                <a:solidFill>
                  <a:schemeClr val="tx1"/>
                </a:solidFill>
                <a:latin typeface="CG Omega" charset="0"/>
                <a:ea typeface="ＭＳ Ｐゴシック" charset="0"/>
              </a:defRPr>
            </a:lvl1pPr>
            <a:lvl2pPr marL="742950" indent="-285750">
              <a:defRPr sz="2800">
                <a:solidFill>
                  <a:schemeClr val="tx1"/>
                </a:solidFill>
                <a:latin typeface="CG Omega" charset="0"/>
                <a:ea typeface="ＭＳ Ｐゴシック" charset="0"/>
              </a:defRPr>
            </a:lvl2pPr>
            <a:lvl3pPr marL="1143000" indent="-228600">
              <a:defRPr sz="2800">
                <a:solidFill>
                  <a:schemeClr val="tx1"/>
                </a:solidFill>
                <a:latin typeface="CG Omega" charset="0"/>
                <a:ea typeface="ＭＳ Ｐゴシック" charset="0"/>
              </a:defRPr>
            </a:lvl3pPr>
            <a:lvl4pPr marL="1600200" indent="-228600">
              <a:defRPr sz="2800">
                <a:solidFill>
                  <a:schemeClr val="tx1"/>
                </a:solidFill>
                <a:latin typeface="CG Omega" charset="0"/>
                <a:ea typeface="ＭＳ Ｐゴシック" charset="0"/>
              </a:defRPr>
            </a:lvl4pPr>
            <a:lvl5pPr marL="2057400" indent="-228600">
              <a:defRPr sz="2800">
                <a:solidFill>
                  <a:schemeClr val="tx1"/>
                </a:solidFill>
                <a:latin typeface="CG Omega" charset="0"/>
                <a:ea typeface="ＭＳ Ｐゴシック" charset="0"/>
              </a:defRPr>
            </a:lvl5pPr>
            <a:lvl6pPr marL="2514600" indent="-228600" eaLnBrk="0" fontAlgn="base" hangingPunct="0">
              <a:spcBef>
                <a:spcPct val="0"/>
              </a:spcBef>
              <a:spcAft>
                <a:spcPct val="0"/>
              </a:spcAft>
              <a:defRPr sz="2800">
                <a:solidFill>
                  <a:schemeClr val="tx1"/>
                </a:solidFill>
                <a:latin typeface="CG Omega" charset="0"/>
                <a:ea typeface="ＭＳ Ｐゴシック" charset="0"/>
              </a:defRPr>
            </a:lvl6pPr>
            <a:lvl7pPr marL="2971800" indent="-228600" eaLnBrk="0" fontAlgn="base" hangingPunct="0">
              <a:spcBef>
                <a:spcPct val="0"/>
              </a:spcBef>
              <a:spcAft>
                <a:spcPct val="0"/>
              </a:spcAft>
              <a:defRPr sz="2800">
                <a:solidFill>
                  <a:schemeClr val="tx1"/>
                </a:solidFill>
                <a:latin typeface="CG Omega" charset="0"/>
                <a:ea typeface="ＭＳ Ｐゴシック" charset="0"/>
              </a:defRPr>
            </a:lvl7pPr>
            <a:lvl8pPr marL="3429000" indent="-228600" eaLnBrk="0" fontAlgn="base" hangingPunct="0">
              <a:spcBef>
                <a:spcPct val="0"/>
              </a:spcBef>
              <a:spcAft>
                <a:spcPct val="0"/>
              </a:spcAft>
              <a:defRPr sz="2800">
                <a:solidFill>
                  <a:schemeClr val="tx1"/>
                </a:solidFill>
                <a:latin typeface="CG Omega" charset="0"/>
                <a:ea typeface="ＭＳ Ｐゴシック" charset="0"/>
              </a:defRPr>
            </a:lvl8pPr>
            <a:lvl9pPr marL="3886200" indent="-228600"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1500" dirty="0" smtClean="0">
                <a:latin typeface="Tahoma" charset="0"/>
                <a:cs typeface="+mn-cs"/>
              </a:rPr>
              <a:t> </a:t>
            </a:r>
            <a:r>
              <a:rPr lang="en-GB" sz="1400" dirty="0" smtClean="0">
                <a:solidFill>
                  <a:srgbClr val="CAE2AA"/>
                </a:solidFill>
                <a:latin typeface="Tahoma" charset="0"/>
                <a:cs typeface="+mn-cs"/>
              </a:rPr>
              <a:t>conflict</a:t>
            </a:r>
          </a:p>
          <a:p>
            <a:pPr algn="ctr">
              <a:defRPr/>
            </a:pPr>
            <a:r>
              <a:rPr lang="en-GB" sz="1400" dirty="0" smtClean="0">
                <a:solidFill>
                  <a:srgbClr val="CAE2AA"/>
                </a:solidFill>
                <a:latin typeface="Tahoma" charset="0"/>
                <a:cs typeface="+mn-cs"/>
              </a:rPr>
              <a:t>trauma, threat</a:t>
            </a:r>
          </a:p>
        </p:txBody>
      </p:sp>
      <p:sp>
        <p:nvSpPr>
          <p:cNvPr id="2081" name="Rectangle 33"/>
          <p:cNvSpPr>
            <a:spLocks noChangeArrowheads="1"/>
          </p:cNvSpPr>
          <p:nvPr/>
        </p:nvSpPr>
        <p:spPr bwMode="auto">
          <a:xfrm>
            <a:off x="11725" y="712788"/>
            <a:ext cx="36420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GB" b="1" dirty="0">
                <a:solidFill>
                  <a:schemeClr val="accent5"/>
                </a:solidFill>
                <a:cs typeface="+mn-cs"/>
              </a:rPr>
              <a:t>*</a:t>
            </a:r>
          </a:p>
        </p:txBody>
      </p:sp>
      <p:sp>
        <p:nvSpPr>
          <p:cNvPr id="2082" name="Text Box 34"/>
          <p:cNvSpPr txBox="1">
            <a:spLocks noChangeArrowheads="1"/>
          </p:cNvSpPr>
          <p:nvPr/>
        </p:nvSpPr>
        <p:spPr bwMode="auto">
          <a:xfrm>
            <a:off x="107504" y="764704"/>
            <a:ext cx="431995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sz="2800">
                <a:solidFill>
                  <a:schemeClr val="tx1"/>
                </a:solidFill>
                <a:latin typeface="CG Omega" charset="0"/>
                <a:ea typeface="ＭＳ Ｐゴシック" charset="0"/>
              </a:defRPr>
            </a:lvl1pPr>
            <a:lvl2pPr marL="742950" indent="-285750">
              <a:defRPr sz="2800">
                <a:solidFill>
                  <a:schemeClr val="tx1"/>
                </a:solidFill>
                <a:latin typeface="CG Omega" charset="0"/>
                <a:ea typeface="ＭＳ Ｐゴシック" charset="0"/>
              </a:defRPr>
            </a:lvl2pPr>
            <a:lvl3pPr marL="1143000" indent="-228600">
              <a:defRPr sz="2800">
                <a:solidFill>
                  <a:schemeClr val="tx1"/>
                </a:solidFill>
                <a:latin typeface="CG Omega" charset="0"/>
                <a:ea typeface="ＭＳ Ｐゴシック" charset="0"/>
              </a:defRPr>
            </a:lvl3pPr>
            <a:lvl4pPr marL="1600200" indent="-228600">
              <a:defRPr sz="2800">
                <a:solidFill>
                  <a:schemeClr val="tx1"/>
                </a:solidFill>
                <a:latin typeface="CG Omega" charset="0"/>
                <a:ea typeface="ＭＳ Ｐゴシック" charset="0"/>
              </a:defRPr>
            </a:lvl4pPr>
            <a:lvl5pPr marL="2057400" indent="-228600">
              <a:defRPr sz="2800">
                <a:solidFill>
                  <a:schemeClr val="tx1"/>
                </a:solidFill>
                <a:latin typeface="CG Omega" charset="0"/>
                <a:ea typeface="ＭＳ Ｐゴシック" charset="0"/>
              </a:defRPr>
            </a:lvl5pPr>
            <a:lvl6pPr marL="2514600" indent="-228600" eaLnBrk="0" fontAlgn="base" hangingPunct="0">
              <a:spcBef>
                <a:spcPct val="0"/>
              </a:spcBef>
              <a:spcAft>
                <a:spcPct val="0"/>
              </a:spcAft>
              <a:defRPr sz="2800">
                <a:solidFill>
                  <a:schemeClr val="tx1"/>
                </a:solidFill>
                <a:latin typeface="CG Omega" charset="0"/>
                <a:ea typeface="ＭＳ Ｐゴシック" charset="0"/>
              </a:defRPr>
            </a:lvl6pPr>
            <a:lvl7pPr marL="2971800" indent="-228600" eaLnBrk="0" fontAlgn="base" hangingPunct="0">
              <a:spcBef>
                <a:spcPct val="0"/>
              </a:spcBef>
              <a:spcAft>
                <a:spcPct val="0"/>
              </a:spcAft>
              <a:defRPr sz="2800">
                <a:solidFill>
                  <a:schemeClr val="tx1"/>
                </a:solidFill>
                <a:latin typeface="CG Omega" charset="0"/>
                <a:ea typeface="ＭＳ Ｐゴシック" charset="0"/>
              </a:defRPr>
            </a:lvl7pPr>
            <a:lvl8pPr marL="3429000" indent="-228600" eaLnBrk="0" fontAlgn="base" hangingPunct="0">
              <a:spcBef>
                <a:spcPct val="0"/>
              </a:spcBef>
              <a:spcAft>
                <a:spcPct val="0"/>
              </a:spcAft>
              <a:defRPr sz="2800">
                <a:solidFill>
                  <a:schemeClr val="tx1"/>
                </a:solidFill>
                <a:latin typeface="CG Omega" charset="0"/>
                <a:ea typeface="ＭＳ Ｐゴシック" charset="0"/>
              </a:defRPr>
            </a:lvl8pPr>
            <a:lvl9pPr marL="3886200" indent="-228600" eaLnBrk="0" fontAlgn="base" hangingPunct="0">
              <a:spcBef>
                <a:spcPct val="0"/>
              </a:spcBef>
              <a:spcAft>
                <a:spcPct val="0"/>
              </a:spcAft>
              <a:defRPr sz="2800">
                <a:solidFill>
                  <a:schemeClr val="tx1"/>
                </a:solidFill>
                <a:latin typeface="CG Omega" charset="0"/>
                <a:ea typeface="ＭＳ Ｐゴシック" charset="0"/>
              </a:defRPr>
            </a:lvl9pPr>
          </a:lstStyle>
          <a:p>
            <a:pPr algn="ctr">
              <a:defRPr/>
            </a:pPr>
            <a:r>
              <a:rPr lang="en-GB" sz="1200" i="1" dirty="0" smtClean="0">
                <a:solidFill>
                  <a:srgbClr val="F9EBB9"/>
                </a:solidFill>
                <a:latin typeface="Tahoma" charset="0"/>
                <a:cs typeface="+mn-cs"/>
              </a:rPr>
              <a:t>after a series of distressed episodes e.g. in recurrent depression, external triggers become less important</a:t>
            </a:r>
          </a:p>
        </p:txBody>
      </p:sp>
    </p:spTree>
    <p:extLst>
      <p:ext uri="{BB962C8B-B14F-4D97-AF65-F5344CB8AC3E}">
        <p14:creationId xmlns:p14="http://schemas.microsoft.com/office/powerpoint/2010/main" val="423080625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07380" y="2132856"/>
            <a:ext cx="4464620" cy="3672679"/>
          </a:xfrm>
        </p:spPr>
        <p:txBody>
          <a:bodyPr/>
          <a:lstStyle/>
          <a:p>
            <a:pPr marL="355600" indent="-355600">
              <a:buSzPct val="110000"/>
              <a:buFont typeface="Wingdings" pitchFamily="2" charset="2"/>
              <a:buChar char="²"/>
              <a:defRPr/>
            </a:pPr>
            <a:r>
              <a:rPr lang="en-GB" sz="2200" dirty="0" smtClean="0"/>
              <a:t>study of 119 therapists treating 10,786 patients</a:t>
            </a:r>
          </a:p>
          <a:p>
            <a:pPr marL="355600" indent="-355600">
              <a:buSzPct val="110000"/>
              <a:buFont typeface="Wingdings" pitchFamily="2" charset="2"/>
              <a:buChar char="²"/>
              <a:defRPr/>
            </a:pPr>
            <a:r>
              <a:rPr lang="en-GB" sz="2200" dirty="0" smtClean="0"/>
              <a:t>recovery used the standard Jacobson &amp; </a:t>
            </a:r>
            <a:r>
              <a:rPr lang="en-GB" sz="2200" dirty="0" err="1"/>
              <a:t>T</a:t>
            </a:r>
            <a:r>
              <a:rPr lang="en-GB" sz="2200" dirty="0" err="1" smtClean="0"/>
              <a:t>ruax</a:t>
            </a:r>
            <a:r>
              <a:rPr lang="en-GB" sz="2200" dirty="0" smtClean="0"/>
              <a:t> criteria: reliable change to below the clinical cut-off</a:t>
            </a:r>
          </a:p>
          <a:p>
            <a:pPr marL="355600" indent="-355600">
              <a:buSzPct val="110000"/>
              <a:buFont typeface="Wingdings" pitchFamily="2" charset="2"/>
              <a:buChar char="²"/>
              <a:defRPr/>
            </a:pPr>
            <a:r>
              <a:rPr lang="en-GB" sz="2200" dirty="0" smtClean="0"/>
              <a:t>three groups of therapists found, comprising 19 poor (16%), 79 average (66%), and 21 excellent (18%)</a:t>
            </a:r>
          </a:p>
        </p:txBody>
      </p:sp>
      <p:sp>
        <p:nvSpPr>
          <p:cNvPr id="19459" name="Line 6"/>
          <p:cNvSpPr>
            <a:spLocks noChangeShapeType="1"/>
          </p:cNvSpPr>
          <p:nvPr/>
        </p:nvSpPr>
        <p:spPr bwMode="auto">
          <a:xfrm>
            <a:off x="576264" y="6165850"/>
            <a:ext cx="7991475" cy="0"/>
          </a:xfrm>
          <a:prstGeom prst="line">
            <a:avLst/>
          </a:prstGeom>
          <a:noFill/>
          <a:ln w="41275">
            <a:solidFill>
              <a:schemeClr val="folHlink"/>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8" name="Title 7"/>
          <p:cNvSpPr>
            <a:spLocks noGrp="1"/>
          </p:cNvSpPr>
          <p:nvPr>
            <p:ph type="title"/>
          </p:nvPr>
        </p:nvSpPr>
        <p:spPr>
          <a:xfrm>
            <a:off x="251520" y="-26988"/>
            <a:ext cx="8568952" cy="873126"/>
          </a:xfrm>
        </p:spPr>
        <p:txBody>
          <a:bodyPr/>
          <a:lstStyle/>
          <a:p>
            <a:pPr algn="ctr">
              <a:defRPr/>
            </a:pPr>
            <a:r>
              <a:rPr lang="en-GB" sz="4000" b="0" dirty="0" smtClean="0"/>
              <a:t>differences in recovery rates</a:t>
            </a:r>
            <a:endParaRPr lang="en-GB" sz="4000" b="0" dirty="0"/>
          </a:p>
        </p:txBody>
      </p:sp>
      <p:graphicFrame>
        <p:nvGraphicFramePr>
          <p:cNvPr id="19461" name="Content Placeholder 2"/>
          <p:cNvGraphicFramePr>
            <a:graphicFrameLocks noGrp="1"/>
          </p:cNvGraphicFramePr>
          <p:nvPr>
            <p:ph idx="1"/>
            <p:extLst>
              <p:ext uri="{D42A27DB-BD31-4B8C-83A1-F6EECF244321}">
                <p14:modId xmlns:p14="http://schemas.microsoft.com/office/powerpoint/2010/main" val="2615689445"/>
              </p:ext>
            </p:extLst>
          </p:nvPr>
        </p:nvGraphicFramePr>
        <p:xfrm>
          <a:off x="4388866" y="1250950"/>
          <a:ext cx="4719638" cy="5030788"/>
        </p:xfrm>
        <a:graphic>
          <a:graphicData uri="http://schemas.openxmlformats.org/presentationml/2006/ole">
            <mc:AlternateContent xmlns:mc="http://schemas.openxmlformats.org/markup-compatibility/2006">
              <mc:Choice xmlns:v="urn:schemas-microsoft-com:vml" Requires="v">
                <p:oleObj spid="_x0000_s93213" name="Worksheet" r:id="rId4" imgW="4724809" imgH="5029636" progId="Excel.Sheet.8">
                  <p:embed/>
                </p:oleObj>
              </mc:Choice>
              <mc:Fallback>
                <p:oleObj name="Worksheet" r:id="rId4" imgW="4724809" imgH="5029636" progId="Excel.Sheet.8">
                  <p:embed/>
                  <p:pic>
                    <p:nvPicPr>
                      <p:cNvPr id="0" name=""/>
                      <p:cNvPicPr>
                        <a:picLocks noGrp="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88866" y="1250950"/>
                        <a:ext cx="4719638" cy="50307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
        <p:nvSpPr>
          <p:cNvPr id="19462" name="TextBox 9"/>
          <p:cNvSpPr txBox="1">
            <a:spLocks noChangeArrowheads="1"/>
          </p:cNvSpPr>
          <p:nvPr/>
        </p:nvSpPr>
        <p:spPr bwMode="auto">
          <a:xfrm>
            <a:off x="-36512" y="6238876"/>
            <a:ext cx="9144000" cy="584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lr>
                <a:schemeClr val="hlink"/>
              </a:buClr>
              <a:buSzPct val="80000"/>
              <a:buFont typeface="Arial" charset="0"/>
              <a:buChar char="►"/>
              <a:defRPr sz="3200">
                <a:solidFill>
                  <a:schemeClr val="tx1"/>
                </a:solidFill>
                <a:latin typeface="Tahoma" pitchFamily="34" charset="0"/>
              </a:defRPr>
            </a:lvl1pPr>
            <a:lvl2pPr marL="742950" indent="-285750" eaLnBrk="0" hangingPunct="0">
              <a:spcBef>
                <a:spcPct val="20000"/>
              </a:spcBef>
              <a:buClr>
                <a:schemeClr val="folHlink"/>
              </a:buClr>
              <a:buFont typeface="Wingdings" pitchFamily="2" charset="2"/>
              <a:buChar char="§"/>
              <a:defRPr sz="2800">
                <a:solidFill>
                  <a:schemeClr val="tx1"/>
                </a:solidFill>
                <a:latin typeface="Tahoma" pitchFamily="34" charset="0"/>
              </a:defRPr>
            </a:lvl2pPr>
            <a:lvl3pPr marL="1143000" indent="-228600" eaLnBrk="0" hangingPunct="0">
              <a:spcBef>
                <a:spcPct val="20000"/>
              </a:spcBef>
              <a:buClr>
                <a:schemeClr val="hlink"/>
              </a:buClr>
              <a:buSzPct val="80000"/>
              <a:buFont typeface="Arial" charset="0"/>
              <a:buChar char="►"/>
              <a:defRPr sz="2400">
                <a:solidFill>
                  <a:schemeClr val="tx1"/>
                </a:solidFill>
                <a:latin typeface="Tahoma" pitchFamily="34" charset="0"/>
              </a:defRPr>
            </a:lvl3pPr>
            <a:lvl4pPr marL="1600200" indent="-228600" eaLnBrk="0" hangingPunct="0">
              <a:spcBef>
                <a:spcPct val="20000"/>
              </a:spcBef>
              <a:buClr>
                <a:schemeClr val="folHlink"/>
              </a:buClr>
              <a:buFont typeface="Wingdings" pitchFamily="2" charset="2"/>
              <a:buChar char="§"/>
              <a:defRPr sz="2000">
                <a:solidFill>
                  <a:schemeClr val="tx1"/>
                </a:solidFill>
                <a:latin typeface="Tahoma" pitchFamily="34" charset="0"/>
              </a:defRPr>
            </a:lvl4pPr>
            <a:lvl5pPr marL="2057400" indent="-228600" eaLnBrk="0" hangingPunct="0">
              <a:spcBef>
                <a:spcPct val="20000"/>
              </a:spcBef>
              <a:buClr>
                <a:schemeClr val="hlink"/>
              </a:buClr>
              <a:buSzPct val="80000"/>
              <a:buFont typeface="Arial" charset="0"/>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9pPr>
          </a:lstStyle>
          <a:p>
            <a:pPr algn="ctr" eaLnBrk="1" hangingPunct="1">
              <a:spcBef>
                <a:spcPct val="0"/>
              </a:spcBef>
              <a:buClrTx/>
              <a:buSzTx/>
              <a:buFontTx/>
              <a:buNone/>
            </a:pPr>
            <a:r>
              <a:rPr lang="en-GB" altLang="en-US" sz="1600" dirty="0"/>
              <a:t>Saxon, D. &amp; M. </a:t>
            </a:r>
            <a:r>
              <a:rPr lang="en-GB" altLang="en-US" sz="1600" dirty="0" err="1"/>
              <a:t>Barkham</a:t>
            </a:r>
            <a:r>
              <a:rPr lang="en-GB" altLang="en-US" sz="1600" dirty="0"/>
              <a:t> (2012). </a:t>
            </a:r>
            <a:r>
              <a:rPr lang="en-GB" altLang="en-US" sz="1600" i="1" dirty="0"/>
              <a:t>"Patterns of therapist variability: Therapist effects &amp; the contribution of patient severity and risk."</a:t>
            </a:r>
            <a:r>
              <a:rPr lang="en-GB" altLang="en-US" sz="1600" dirty="0"/>
              <a:t> J Consult </a:t>
            </a:r>
            <a:r>
              <a:rPr lang="en-GB" altLang="en-US" sz="1600" dirty="0" err="1"/>
              <a:t>Clin</a:t>
            </a:r>
            <a:r>
              <a:rPr lang="en-GB" altLang="en-US" sz="1600" dirty="0"/>
              <a:t> </a:t>
            </a:r>
            <a:r>
              <a:rPr lang="en-GB" altLang="en-US" sz="1600" dirty="0" err="1"/>
              <a:t>Psychol</a:t>
            </a:r>
            <a:r>
              <a:rPr lang="en-GB" altLang="en-US" sz="1600" dirty="0"/>
              <a:t> 80(4): 535-546.</a:t>
            </a:r>
            <a:r>
              <a:rPr lang="en-GB" altLang="en-US" sz="1600" u="sng" dirty="0"/>
              <a:t> </a:t>
            </a:r>
          </a:p>
        </p:txBody>
      </p:sp>
      <p:sp>
        <p:nvSpPr>
          <p:cNvPr id="11" name="TextBox 10"/>
          <p:cNvSpPr txBox="1"/>
          <p:nvPr/>
        </p:nvSpPr>
        <p:spPr>
          <a:xfrm>
            <a:off x="72008" y="880844"/>
            <a:ext cx="4572000" cy="1107996"/>
          </a:xfrm>
          <a:prstGeom prst="rect">
            <a:avLst/>
          </a:prstGeom>
          <a:noFill/>
        </p:spPr>
        <p:txBody>
          <a:bodyPr wrap="square">
            <a:spAutoFit/>
          </a:bodyPr>
          <a:lstStyle/>
          <a:p>
            <a:pPr algn="ctr">
              <a:defRPr/>
            </a:pPr>
            <a:r>
              <a:rPr lang="en-GB" sz="2200" dirty="0">
                <a:solidFill>
                  <a:schemeClr val="tx2">
                    <a:lumMod val="90000"/>
                  </a:schemeClr>
                </a:solidFill>
                <a:cs typeface="+mn-cs"/>
              </a:rPr>
              <a:t>research in UK NHS adult primary care </a:t>
            </a:r>
            <a:r>
              <a:rPr lang="en-GB" sz="2200" dirty="0" err="1">
                <a:solidFill>
                  <a:schemeClr val="tx2">
                    <a:lumMod val="90000"/>
                  </a:schemeClr>
                </a:solidFill>
                <a:cs typeface="+mn-cs"/>
              </a:rPr>
              <a:t>counseling</a:t>
            </a:r>
            <a:r>
              <a:rPr lang="en-GB" sz="2200" dirty="0">
                <a:solidFill>
                  <a:schemeClr val="tx2">
                    <a:lumMod val="90000"/>
                  </a:schemeClr>
                </a:solidFill>
                <a:cs typeface="+mn-cs"/>
              </a:rPr>
              <a:t> &amp; psychological therapy services</a:t>
            </a:r>
          </a:p>
        </p:txBody>
      </p:sp>
      <p:sp>
        <p:nvSpPr>
          <p:cNvPr id="19464" name="TextBox 1"/>
          <p:cNvSpPr txBox="1">
            <a:spLocks noChangeArrowheads="1"/>
          </p:cNvSpPr>
          <p:nvPr/>
        </p:nvSpPr>
        <p:spPr bwMode="auto">
          <a:xfrm>
            <a:off x="5537201" y="908051"/>
            <a:ext cx="287994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chemeClr val="hlink"/>
              </a:buClr>
              <a:buSzPct val="80000"/>
              <a:buFont typeface="Arial" charset="0"/>
              <a:buChar char="►"/>
              <a:defRPr sz="3200">
                <a:solidFill>
                  <a:schemeClr val="tx1"/>
                </a:solidFill>
                <a:latin typeface="Tahoma" pitchFamily="34" charset="0"/>
              </a:defRPr>
            </a:lvl1pPr>
            <a:lvl2pPr marL="742950" indent="-285750" eaLnBrk="0" hangingPunct="0">
              <a:spcBef>
                <a:spcPct val="20000"/>
              </a:spcBef>
              <a:buClr>
                <a:schemeClr val="folHlink"/>
              </a:buClr>
              <a:buFont typeface="Wingdings" pitchFamily="2" charset="2"/>
              <a:buChar char="§"/>
              <a:defRPr sz="2800">
                <a:solidFill>
                  <a:schemeClr val="tx1"/>
                </a:solidFill>
                <a:latin typeface="Tahoma" pitchFamily="34" charset="0"/>
              </a:defRPr>
            </a:lvl2pPr>
            <a:lvl3pPr marL="1143000" indent="-228600" eaLnBrk="0" hangingPunct="0">
              <a:spcBef>
                <a:spcPct val="20000"/>
              </a:spcBef>
              <a:buClr>
                <a:schemeClr val="hlink"/>
              </a:buClr>
              <a:buSzPct val="80000"/>
              <a:buFont typeface="Arial" charset="0"/>
              <a:buChar char="►"/>
              <a:defRPr sz="2400">
                <a:solidFill>
                  <a:schemeClr val="tx1"/>
                </a:solidFill>
                <a:latin typeface="Tahoma" pitchFamily="34" charset="0"/>
              </a:defRPr>
            </a:lvl3pPr>
            <a:lvl4pPr marL="1600200" indent="-228600" eaLnBrk="0" hangingPunct="0">
              <a:spcBef>
                <a:spcPct val="20000"/>
              </a:spcBef>
              <a:buClr>
                <a:schemeClr val="folHlink"/>
              </a:buClr>
              <a:buFont typeface="Wingdings" pitchFamily="2" charset="2"/>
              <a:buChar char="§"/>
              <a:defRPr sz="2000">
                <a:solidFill>
                  <a:schemeClr val="tx1"/>
                </a:solidFill>
                <a:latin typeface="Tahoma" pitchFamily="34" charset="0"/>
              </a:defRPr>
            </a:lvl4pPr>
            <a:lvl5pPr marL="2057400" indent="-228600" eaLnBrk="0" hangingPunct="0">
              <a:spcBef>
                <a:spcPct val="20000"/>
              </a:spcBef>
              <a:buClr>
                <a:schemeClr val="hlink"/>
              </a:buClr>
              <a:buSzPct val="80000"/>
              <a:buFont typeface="Arial" charset="0"/>
              <a:buChar char="►"/>
              <a:defRPr sz="2000">
                <a:solidFill>
                  <a:schemeClr val="tx1"/>
                </a:solidFill>
                <a:latin typeface="Tahoma" pitchFamily="34" charset="0"/>
              </a:defRPr>
            </a:lvl5pPr>
            <a:lvl6pPr marL="25146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6pPr>
            <a:lvl7pPr marL="29718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7pPr>
            <a:lvl8pPr marL="34290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8pPr>
            <a:lvl9pPr marL="3886200" indent="-228600" eaLnBrk="0" fontAlgn="base" hangingPunct="0">
              <a:spcBef>
                <a:spcPct val="20000"/>
              </a:spcBef>
              <a:spcAft>
                <a:spcPct val="0"/>
              </a:spcAft>
              <a:buClr>
                <a:schemeClr val="hlink"/>
              </a:buClr>
              <a:buSzPct val="80000"/>
              <a:buFont typeface="Arial" charset="0"/>
              <a:buChar char="►"/>
              <a:defRPr sz="2000">
                <a:solidFill>
                  <a:schemeClr val="tx1"/>
                </a:solidFill>
                <a:latin typeface="Tahoma" pitchFamily="34" charset="0"/>
              </a:defRPr>
            </a:lvl9pPr>
          </a:lstStyle>
          <a:p>
            <a:pPr eaLnBrk="1" hangingPunct="1">
              <a:spcBef>
                <a:spcPct val="0"/>
              </a:spcBef>
              <a:buClrTx/>
              <a:buSzTx/>
              <a:buFontTx/>
              <a:buNone/>
            </a:pPr>
            <a:r>
              <a:rPr lang="en-GB" altLang="en-US" sz="2800" i="1" dirty="0"/>
              <a:t>recovery rates</a:t>
            </a:r>
          </a:p>
        </p:txBody>
      </p:sp>
    </p:spTree>
    <p:extLst>
      <p:ext uri="{BB962C8B-B14F-4D97-AF65-F5344CB8AC3E}">
        <p14:creationId xmlns:p14="http://schemas.microsoft.com/office/powerpoint/2010/main" val="1638589126"/>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Rot="1" noChangeArrowheads="1"/>
          </p:cNvSpPr>
          <p:nvPr>
            <p:ph type="title"/>
          </p:nvPr>
        </p:nvSpPr>
        <p:spPr>
          <a:xfrm>
            <a:off x="899592" y="44450"/>
            <a:ext cx="7344816" cy="1143000"/>
          </a:xfrm>
          <a:noFill/>
          <a:ln/>
        </p:spPr>
        <p:txBody>
          <a:bodyPr lIns="92075" tIns="46038" rIns="92075" bIns="46038" anchor="b"/>
          <a:lstStyle/>
          <a:p>
            <a:r>
              <a:rPr lang="en-US" sz="4000" dirty="0" smtClean="0"/>
              <a:t>areas we’ll touch on</a:t>
            </a:r>
            <a:endParaRPr lang="en-US" sz="4000" dirty="0"/>
          </a:p>
        </p:txBody>
      </p:sp>
      <p:sp>
        <p:nvSpPr>
          <p:cNvPr id="147459" name="Rectangle 3"/>
          <p:cNvSpPr>
            <a:spLocks noGrp="1" noRot="1" noChangeArrowheads="1"/>
          </p:cNvSpPr>
          <p:nvPr>
            <p:ph type="body" sz="half" idx="3"/>
          </p:nvPr>
        </p:nvSpPr>
        <p:spPr>
          <a:xfrm>
            <a:off x="3131840" y="1698972"/>
            <a:ext cx="5976664" cy="4178300"/>
          </a:xfrm>
          <a:noFill/>
          <a:ln/>
        </p:spPr>
        <p:txBody>
          <a:bodyPr lIns="92075" tIns="46038" rIns="92075" bIns="46038"/>
          <a:lstStyle/>
          <a:p>
            <a:pPr>
              <a:lnSpc>
                <a:spcPct val="90000"/>
              </a:lnSpc>
              <a:buClr>
                <a:schemeClr val="accent3"/>
              </a:buClr>
              <a:buSzPct val="120000"/>
              <a:buFont typeface="Wingdings" charset="2"/>
              <a:buChar char="ü"/>
            </a:pPr>
            <a:r>
              <a:rPr lang="en-US" sz="2400" dirty="0" smtClean="0">
                <a:solidFill>
                  <a:schemeClr val="accent3"/>
                </a:solidFill>
              </a:rPr>
              <a:t>importance of adequate tracking      </a:t>
            </a:r>
            <a:endParaRPr lang="en-US" sz="2400" dirty="0">
              <a:solidFill>
                <a:schemeClr val="accent3"/>
              </a:solidFill>
            </a:endParaRPr>
          </a:p>
          <a:p>
            <a:pPr marL="0" indent="0">
              <a:lnSpc>
                <a:spcPct val="90000"/>
              </a:lnSpc>
              <a:buClr>
                <a:schemeClr val="accent3"/>
              </a:buClr>
              <a:buSzPct val="120000"/>
              <a:buNone/>
            </a:pPr>
            <a:endParaRPr lang="en-US" sz="700" i="1" dirty="0">
              <a:solidFill>
                <a:schemeClr val="accent3"/>
              </a:solidFill>
            </a:endParaRPr>
          </a:p>
          <a:p>
            <a:pPr>
              <a:lnSpc>
                <a:spcPct val="90000"/>
              </a:lnSpc>
              <a:buClr>
                <a:schemeClr val="accent3"/>
              </a:buClr>
              <a:buSzPct val="120000"/>
              <a:buFont typeface="Wingdings" charset="2"/>
              <a:buChar char="ü"/>
            </a:pPr>
            <a:r>
              <a:rPr lang="en-US" sz="2400" dirty="0" smtClean="0">
                <a:solidFill>
                  <a:schemeClr val="accent3"/>
                </a:solidFill>
              </a:rPr>
              <a:t>the value of psychotherapy            </a:t>
            </a:r>
            <a:endParaRPr lang="en-US" sz="2400" dirty="0">
              <a:solidFill>
                <a:schemeClr val="accent3"/>
              </a:solidFill>
            </a:endParaRPr>
          </a:p>
          <a:p>
            <a:pPr marL="447675" indent="-447675">
              <a:lnSpc>
                <a:spcPct val="90000"/>
              </a:lnSpc>
              <a:buSzPct val="110000"/>
              <a:buFont typeface="Wingdings" charset="0"/>
              <a:buNone/>
            </a:pPr>
            <a:endParaRPr lang="en-US" sz="600" dirty="0"/>
          </a:p>
          <a:p>
            <a:pPr marL="447675" indent="-447675">
              <a:lnSpc>
                <a:spcPct val="90000"/>
              </a:lnSpc>
              <a:buSzPct val="110000"/>
              <a:buFont typeface="Wingdings" charset="0"/>
              <a:buChar char="Ø"/>
            </a:pPr>
            <a:r>
              <a:rPr lang="en-US" sz="2400" dirty="0" smtClean="0">
                <a:solidFill>
                  <a:schemeClr val="accent1"/>
                </a:solidFill>
              </a:rPr>
              <a:t>importance of sleep interventions</a:t>
            </a:r>
          </a:p>
          <a:p>
            <a:pPr marL="0" indent="0">
              <a:lnSpc>
                <a:spcPct val="90000"/>
              </a:lnSpc>
              <a:buSzPct val="110000"/>
              <a:buNone/>
            </a:pPr>
            <a:endParaRPr lang="en-US" sz="600" dirty="0" smtClean="0"/>
          </a:p>
          <a:p>
            <a:pPr marL="447675" indent="-447675">
              <a:lnSpc>
                <a:spcPct val="90000"/>
              </a:lnSpc>
              <a:buSzPct val="110000"/>
              <a:buFont typeface="Wingdings" charset="0"/>
              <a:buChar char="Ø"/>
            </a:pPr>
            <a:r>
              <a:rPr lang="en-US" sz="2400" dirty="0" smtClean="0">
                <a:solidFill>
                  <a:srgbClr val="F1CD50"/>
                </a:solidFill>
              </a:rPr>
              <a:t>exercise &amp; light</a:t>
            </a:r>
          </a:p>
          <a:p>
            <a:pPr marL="0" indent="0">
              <a:lnSpc>
                <a:spcPct val="90000"/>
              </a:lnSpc>
              <a:buSzPct val="110000"/>
              <a:buNone/>
            </a:pPr>
            <a:endParaRPr lang="en-US" sz="600" dirty="0" smtClean="0"/>
          </a:p>
          <a:p>
            <a:pPr marL="447675" indent="-447675">
              <a:lnSpc>
                <a:spcPct val="90000"/>
              </a:lnSpc>
              <a:buSzPct val="110000"/>
              <a:buFont typeface="Wingdings" charset="0"/>
              <a:buChar char="Ø"/>
            </a:pPr>
            <a:r>
              <a:rPr lang="en-US" sz="2400" dirty="0" smtClean="0"/>
              <a:t>good diet is central</a:t>
            </a:r>
          </a:p>
          <a:p>
            <a:pPr marL="0" indent="0">
              <a:lnSpc>
                <a:spcPct val="90000"/>
              </a:lnSpc>
              <a:buSzPct val="110000"/>
              <a:buNone/>
            </a:pPr>
            <a:endParaRPr lang="en-US" sz="600" dirty="0" smtClean="0"/>
          </a:p>
          <a:p>
            <a:pPr marL="447675" indent="-447675">
              <a:lnSpc>
                <a:spcPct val="90000"/>
              </a:lnSpc>
              <a:buSzPct val="110000"/>
              <a:buFont typeface="Wingdings" charset="0"/>
              <a:buChar char="Ø"/>
            </a:pPr>
            <a:r>
              <a:rPr lang="en-US" sz="2400" dirty="0" smtClean="0"/>
              <a:t>dietary supplements &amp; other augmentation substances</a:t>
            </a:r>
          </a:p>
          <a:p>
            <a:pPr marL="0" indent="0">
              <a:lnSpc>
                <a:spcPct val="90000"/>
              </a:lnSpc>
              <a:buSzPct val="110000"/>
              <a:buNone/>
            </a:pPr>
            <a:endParaRPr lang="en-US" sz="600" dirty="0" smtClean="0"/>
          </a:p>
          <a:p>
            <a:pPr marL="447675" indent="-447675">
              <a:lnSpc>
                <a:spcPct val="90000"/>
              </a:lnSpc>
              <a:buSzPct val="110000"/>
              <a:buFont typeface="Wingdings" charset="0"/>
              <a:buChar char="Ø"/>
            </a:pPr>
            <a:r>
              <a:rPr lang="en-US" sz="2400" dirty="0" smtClean="0"/>
              <a:t>overall lifestyle, mood &amp; mortality</a:t>
            </a:r>
          </a:p>
          <a:p>
            <a:pPr marL="0" indent="0">
              <a:lnSpc>
                <a:spcPct val="90000"/>
              </a:lnSpc>
              <a:buSzPct val="110000"/>
              <a:buNone/>
            </a:pPr>
            <a:endParaRPr lang="en-US" sz="2400" dirty="0"/>
          </a:p>
          <a:p>
            <a:pPr marL="0" indent="0">
              <a:lnSpc>
                <a:spcPct val="90000"/>
              </a:lnSpc>
              <a:buSzPct val="110000"/>
              <a:buNone/>
            </a:pPr>
            <a:endParaRPr lang="en-US" sz="2400" dirty="0"/>
          </a:p>
        </p:txBody>
      </p:sp>
      <p:sp>
        <p:nvSpPr>
          <p:cNvPr id="147460" name="Line 4"/>
          <p:cNvSpPr>
            <a:spLocks noChangeShapeType="1"/>
          </p:cNvSpPr>
          <p:nvPr/>
        </p:nvSpPr>
        <p:spPr bwMode="auto">
          <a:xfrm flipV="1">
            <a:off x="755576" y="6308724"/>
            <a:ext cx="7704212" cy="595"/>
          </a:xfrm>
          <a:prstGeom prst="line">
            <a:avLst/>
          </a:prstGeom>
          <a:noFill/>
          <a:ln w="47625">
            <a:solidFill>
              <a:schemeClr val="folHlink"/>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47462" name="Rectangle 6"/>
          <p:cNvSpPr>
            <a:spLocks noChangeArrowheads="1"/>
          </p:cNvSpPr>
          <p:nvPr/>
        </p:nvSpPr>
        <p:spPr bwMode="gray">
          <a:xfrm>
            <a:off x="762000" y="601663"/>
            <a:ext cx="31750" cy="10525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endParaRPr kumimoji="1" lang="en-US" sz="2400"/>
          </a:p>
        </p:txBody>
      </p:sp>
      <p:pic>
        <p:nvPicPr>
          <p:cNvPr id="4" name="Picture 3"/>
          <p:cNvPicPr>
            <a:picLocks noChangeAspect="1"/>
          </p:cNvPicPr>
          <p:nvPr/>
        </p:nvPicPr>
        <p:blipFill>
          <a:blip r:embed="rId2"/>
          <a:stretch>
            <a:fillRect/>
          </a:stretch>
        </p:blipFill>
        <p:spPr>
          <a:xfrm>
            <a:off x="105657" y="2132856"/>
            <a:ext cx="2954175" cy="2880320"/>
          </a:xfrm>
          <a:prstGeom prst="rect">
            <a:avLst/>
          </a:prstGeom>
        </p:spPr>
      </p:pic>
    </p:spTree>
    <p:extLst>
      <p:ext uri="{BB962C8B-B14F-4D97-AF65-F5344CB8AC3E}">
        <p14:creationId xmlns:p14="http://schemas.microsoft.com/office/powerpoint/2010/main" val="2601957448"/>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Compass">
  <a:themeElements>
    <a:clrScheme name="Custom 4">
      <a:dk1>
        <a:srgbClr val="526133"/>
      </a:dk1>
      <a:lt1>
        <a:srgbClr val="FFFFFF"/>
      </a:lt1>
      <a:dk2>
        <a:srgbClr val="4E5D31"/>
      </a:dk2>
      <a:lt2>
        <a:srgbClr val="FFFFCC"/>
      </a:lt2>
      <a:accent1>
        <a:srgbClr val="F1CD50"/>
      </a:accent1>
      <a:accent2>
        <a:srgbClr val="A1C607"/>
      </a:accent2>
      <a:accent3>
        <a:srgbClr val="B2B6AD"/>
      </a:accent3>
      <a:accent4>
        <a:srgbClr val="DADADA"/>
      </a:accent4>
      <a:accent5>
        <a:srgbClr val="CAE2AA"/>
      </a:accent5>
      <a:accent6>
        <a:srgbClr val="95C422"/>
      </a:accent6>
      <a:hlink>
        <a:srgbClr val="FFCC00"/>
      </a:hlink>
      <a:folHlink>
        <a:srgbClr val="CCCC00"/>
      </a:folHlink>
    </a:clrScheme>
    <a:fontScheme name="Compas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Compass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ompass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Compass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Compass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Compass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Compass</Template>
  <TotalTime>12238</TotalTime>
  <Words>3479</Words>
  <Application>Microsoft Macintosh PowerPoint</Application>
  <PresentationFormat>On-screen Show (4:3)</PresentationFormat>
  <Paragraphs>212</Paragraphs>
  <Slides>21</Slides>
  <Notes>1</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21</vt:i4>
      </vt:variant>
    </vt:vector>
  </HeadingPairs>
  <TitlesOfParts>
    <vt:vector size="24" baseType="lpstr">
      <vt:lpstr>Compass</vt:lpstr>
      <vt:lpstr>Worksheet</vt:lpstr>
      <vt:lpstr>Chart</vt:lpstr>
      <vt:lpstr>recent research on non-drug treatments for bipolar disorder</vt:lpstr>
      <vt:lpstr>personal background</vt:lpstr>
      <vt:lpstr>areas we’ll touch on</vt:lpstr>
      <vt:lpstr>importance of adequate tracking</vt:lpstr>
      <vt:lpstr>the value of psychotherapy</vt:lpstr>
      <vt:lpstr>the value of psychotherapy</vt:lpstr>
      <vt:lpstr>development &amp; maintenance of distressed states </vt:lpstr>
      <vt:lpstr>differences in recovery rates</vt:lpstr>
      <vt:lpstr>areas we’ll touch on</vt:lpstr>
      <vt:lpstr>importance of sleep interventions</vt:lpstr>
      <vt:lpstr>importance of sleep interventions</vt:lpstr>
      <vt:lpstr>cbti-bp v’s psychoeducation</vt:lpstr>
      <vt:lpstr>sleep, light &amp; exercise</vt:lpstr>
      <vt:lpstr>areas we’ll touch on</vt:lpstr>
      <vt:lpstr>whole food diet &amp; depression risk</vt:lpstr>
      <vt:lpstr>processed diet &amp; depression risk</vt:lpstr>
      <vt:lpstr> … &amp; research continues to emerge</vt:lpstr>
      <vt:lpstr>dietary supplements &amp; other augmentation substances</vt:lpstr>
      <vt:lpstr>areas we’ll touch on</vt:lpstr>
      <vt:lpstr>overall lifestyle … !</vt:lpstr>
      <vt:lpstr>areas we’ve touched 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 experience as a client important for being an effective cognitive therapist?</dc:title>
  <dc:creator>James Hawkins.</dc:creator>
  <cp:lastModifiedBy>James Hawkins</cp:lastModifiedBy>
  <cp:revision>637</cp:revision>
  <dcterms:created xsi:type="dcterms:W3CDTF">2003-01-22T11:21:49Z</dcterms:created>
  <dcterms:modified xsi:type="dcterms:W3CDTF">2016-04-08T04:22:12Z</dcterms:modified>
</cp:coreProperties>
</file>