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636" r:id="rId2"/>
    <p:sldId id="637" r:id="rId3"/>
    <p:sldId id="638" r:id="rId4"/>
    <p:sldId id="642" r:id="rId5"/>
    <p:sldId id="639" r:id="rId6"/>
    <p:sldId id="643" r:id="rId7"/>
    <p:sldId id="640" r:id="rId8"/>
    <p:sldId id="641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81" d="100"/>
          <a:sy n="81" d="100"/>
        </p:scale>
        <p:origin x="-3448" y="-1648"/>
      </p:cViewPr>
      <p:guideLst>
        <p:guide orient="horz" pos="2160"/>
        <p:guide pos="2880"/>
      </p:guideLst>
    </p:cSldViewPr>
  </p:slide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557338" y="8523288"/>
            <a:ext cx="3979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1400" i="1" smtClean="0"/>
              <a:t>James Hawkins, 78 Polwarth Terrace, Edinburgh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1779588" y="263525"/>
            <a:ext cx="316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2400" b="1" i="1" u="sng" smtClean="0"/>
              <a:t>experiential groups</a:t>
            </a:r>
            <a:endParaRPr lang="en-GB" sz="2400" b="1" i="1" smtClean="0"/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6064" y="390921"/>
            <a:ext cx="413995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do birds of a feather flock together?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411796" y="6093296"/>
            <a:ext cx="6248400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16633"/>
            <a:ext cx="3456384" cy="22767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1" y="2492896"/>
            <a:ext cx="79208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surveyed: 226 UK working-age adults (115 males, 111 females; mean age 43, SD=10.8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asked to identify a couple of friends </a:t>
            </a:r>
            <a:r>
              <a:rPr lang="mr-IN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1 male &amp;  1 female (not family) </a:t>
            </a:r>
            <a:r>
              <a:rPr lang="mr-IN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 each of 3 ‘layers’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previous research has shown network layer tends to map onto frequency of contact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this study used layer 2 (sympathy) monthly; layer 4 (active social network) yearly; and layer 5 (total network) contacted every few years</a:t>
            </a:r>
            <a:endParaRPr 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43608" y="6165304"/>
            <a:ext cx="69847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Curry, O. and R. I. M. Dunbar (2013). "Do birds of a feather flock together?" Human Nature 24(3): 336-347</a:t>
            </a:r>
            <a:r>
              <a:rPr lang="en-US" sz="1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84538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188640"/>
            <a:ext cx="630019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asked which </a:t>
            </a:r>
            <a:r>
              <a:rPr lang="en-US" sz="4000" dirty="0" smtClean="0">
                <a:latin typeface="Tahoma" charset="0"/>
              </a:rPr>
              <a:t>of 22</a:t>
            </a:r>
            <a:r>
              <a:rPr lang="en-US" sz="4000" dirty="0" smtClean="0">
                <a:latin typeface="Tahoma" charset="0"/>
                <a:cs typeface="+mj-cs"/>
              </a:rPr>
              <a:t> similarities they shared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007604" y="6453336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188640"/>
            <a:ext cx="2623586" cy="17281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2235636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asked 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“</a:t>
            </a:r>
            <a:r>
              <a:rPr lang="en-US" sz="2000" b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which of the following are true of your relationship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?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”  share political views; share religious beliefs; share moral beliefs; share hobbies &amp; interests; have the same friends; have similar personalities; from the same area; from the same school/college/university; work together/same workplace; speak the same language/dialect; share a sense of humor; support same sports team; like similar music; have similar fashion sense; are of the same ethnic group; have the same occupation; are members of the same club/association; are of the same class/socioeconomic status; have similar incomes; have similar levels of education/intelligence; are of the same generation/similar age; have the same sexual orientation (e.g. homosexual/heterosexual)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2490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188640"/>
            <a:ext cx="630019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similarity &amp; emotional closeness declined across the layers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935596" y="6597352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188640"/>
            <a:ext cx="2623586" cy="172819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919424"/>
              </p:ext>
            </p:extLst>
          </p:nvPr>
        </p:nvGraphicFramePr>
        <p:xfrm>
          <a:off x="683568" y="4005063"/>
          <a:ext cx="7776864" cy="216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  <a:gridCol w="1944216"/>
                <a:gridCol w="1944216"/>
              </a:tblGrid>
              <a:tr h="769741">
                <a:tc>
                  <a:txBody>
                    <a:bodyPr/>
                    <a:lstStyle/>
                    <a:p>
                      <a:pPr algn="ctr"/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2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4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5</a:t>
                      </a:r>
                      <a:endParaRPr lang="en-US" sz="2800" baseline="0" dirty="0"/>
                    </a:p>
                  </a:txBody>
                  <a:tcPr/>
                </a:tc>
              </a:tr>
              <a:tr h="769741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similarity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10.5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8.6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7.6</a:t>
                      </a:r>
                      <a:endParaRPr lang="en-US" sz="2800" baseline="0" dirty="0"/>
                    </a:p>
                  </a:txBody>
                  <a:tcPr/>
                </a:tc>
              </a:tr>
              <a:tr h="620759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closeness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4.8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3.9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3.2</a:t>
                      </a:r>
                      <a:endParaRPr lang="en-US" sz="28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2276872"/>
            <a:ext cx="74888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2400" indent="-392400">
              <a:buClr>
                <a:schemeClr val="accent1"/>
              </a:buClr>
              <a:buSzPct val="115000"/>
              <a:buFont typeface="Wingdings" charset="2"/>
              <a:buChar char="v"/>
            </a:pPr>
            <a:r>
              <a:rPr lang="en-US" sz="2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similarity score ranged from 0 to 22 </a:t>
            </a:r>
          </a:p>
          <a:p>
            <a:pPr marL="392400" indent="-392400">
              <a:buClr>
                <a:schemeClr val="accent1"/>
              </a:buClr>
              <a:buSzPct val="115000"/>
              <a:buFont typeface="Wingdings" charset="2"/>
              <a:buChar char="v"/>
            </a:pPr>
            <a:r>
              <a:rPr lang="en-US" sz="2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emotional closeness ranged from 1       (not at all close) to 10 ( extremely close)</a:t>
            </a:r>
            <a:endParaRPr lang="en-US" sz="2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50271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397" y="0"/>
            <a:ext cx="6810979" cy="68283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336" y="620688"/>
            <a:ext cx="927100" cy="55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753873"/>
            <a:ext cx="1656184" cy="109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0361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-27384"/>
            <a:ext cx="6156176" cy="208823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3800" dirty="0" smtClean="0">
                <a:latin typeface="Tahoma" charset="0"/>
              </a:rPr>
              <a:t>6 factors usually shared across all 3 personal network layers surveyed</a:t>
            </a:r>
            <a:endParaRPr lang="en-US" sz="3800" dirty="0">
              <a:latin typeface="Tahoma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99592" y="6741368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902" y="152636"/>
            <a:ext cx="2623586" cy="17281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032" y="3088699"/>
            <a:ext cx="846043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speak the same language/dialect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sexual orientation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ethnic group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generation/similar age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class/socioeconomic status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level of intelligence/education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2042845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these 6 commonly shared factors are predictable &amp; possibly a bit concerning</a:t>
            </a:r>
            <a:endParaRPr lang="en-US" sz="2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20901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188640"/>
            <a:ext cx="6156176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3800" dirty="0" smtClean="0">
                <a:latin typeface="Tahoma" charset="0"/>
              </a:rPr>
              <a:t>6 factors (plus contact frequency) most </a:t>
            </a:r>
            <a:r>
              <a:rPr lang="en-US" sz="3800" dirty="0" err="1" smtClean="0">
                <a:latin typeface="Tahoma" charset="0"/>
              </a:rPr>
              <a:t>distin</a:t>
            </a:r>
            <a:r>
              <a:rPr lang="en-US" sz="3800" dirty="0" smtClean="0">
                <a:latin typeface="Tahoma" charset="0"/>
              </a:rPr>
              <a:t>- -</a:t>
            </a:r>
            <a:r>
              <a:rPr lang="en-US" sz="3800" dirty="0" err="1" smtClean="0">
                <a:latin typeface="Tahoma" charset="0"/>
              </a:rPr>
              <a:t>guished</a:t>
            </a:r>
            <a:r>
              <a:rPr lang="en-US" sz="3800" dirty="0" smtClean="0">
                <a:latin typeface="Tahoma" charset="0"/>
              </a:rPr>
              <a:t> between layers</a:t>
            </a:r>
            <a:endParaRPr lang="en-US" sz="3800" dirty="0">
              <a:latin typeface="Tahoma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99592" y="6597352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902" y="188640"/>
            <a:ext cx="2623586" cy="17281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276872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“the final model for emotional 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loseness shows 6 variables plus layer make unique significant positive contributions”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96" y="4143851"/>
            <a:ext cx="433965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sense of humor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moral beliefs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hobbies/interests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4143851"/>
            <a:ext cx="485261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personalities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taste in music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from same area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09027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-27384"/>
            <a:ext cx="6300192" cy="144016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6 factor similarity tracks closeness</a:t>
            </a:r>
            <a:endParaRPr lang="en-US" sz="4000" dirty="0">
              <a:latin typeface="Tahoma" charset="0"/>
              <a:cs typeface="+mj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51" y="1400616"/>
            <a:ext cx="7521155" cy="54374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44624"/>
            <a:ext cx="2623586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911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188640"/>
            <a:ext cx="6408712" cy="1944216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maybe these are useful indicators for potential future friendships?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930559" y="6741368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296652"/>
            <a:ext cx="2623586" cy="172819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-5037" y="2420888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 factors usually shared across all 3 network layers surveyed: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language/dialect, sexual orientation, ethnic group, generation/age, class/socioeconomic status, intelligence/education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5037" y="450912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 factors (&amp; contact frequency) distinguishing most between more or less emotional closeness: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sense of humor, moral beliefs, hobbies/interests, personalities, taste in music, location   </a:t>
            </a:r>
          </a:p>
        </p:txBody>
      </p:sp>
    </p:spTree>
    <p:extLst>
      <p:ext uri="{BB962C8B-B14F-4D97-AF65-F5344CB8AC3E}">
        <p14:creationId xmlns:p14="http://schemas.microsoft.com/office/powerpoint/2010/main" val="12976164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14529</TotalTime>
  <Words>519</Words>
  <Application>Microsoft Macintosh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Compass</vt:lpstr>
      <vt:lpstr>do birds of a feather flock together?</vt:lpstr>
      <vt:lpstr>asked which of 22 similarities they shared</vt:lpstr>
      <vt:lpstr>similarity &amp; emotional closeness declined across the layers</vt:lpstr>
      <vt:lpstr>PowerPoint Presentation</vt:lpstr>
      <vt:lpstr>6 factors usually shared across all 3 personal network layers surveyed</vt:lpstr>
      <vt:lpstr>6 factors (plus contact frequency) most distin- -guished between layers</vt:lpstr>
      <vt:lpstr>6 factor similarity tracks closeness</vt:lpstr>
      <vt:lpstr>maybe these are useful indicators for potential future friendships?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717</cp:revision>
  <dcterms:created xsi:type="dcterms:W3CDTF">2003-01-22T11:21:49Z</dcterms:created>
  <dcterms:modified xsi:type="dcterms:W3CDTF">2017-03-09T09:44:42Z</dcterms:modified>
</cp:coreProperties>
</file>