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7"/>
  </p:notesMasterIdLst>
  <p:handoutMasterIdLst>
    <p:handoutMasterId r:id="rId48"/>
  </p:handoutMasterIdLst>
  <p:sldIdLst>
    <p:sldId id="256" r:id="rId2"/>
    <p:sldId id="388" r:id="rId3"/>
    <p:sldId id="365" r:id="rId4"/>
    <p:sldId id="314" r:id="rId5"/>
    <p:sldId id="368" r:id="rId6"/>
    <p:sldId id="369" r:id="rId7"/>
    <p:sldId id="370" r:id="rId8"/>
    <p:sldId id="371" r:id="rId9"/>
    <p:sldId id="384" r:id="rId10"/>
    <p:sldId id="374" r:id="rId11"/>
    <p:sldId id="327" r:id="rId12"/>
    <p:sldId id="355" r:id="rId13"/>
    <p:sldId id="376" r:id="rId14"/>
    <p:sldId id="386" r:id="rId15"/>
    <p:sldId id="379" r:id="rId16"/>
    <p:sldId id="377" r:id="rId17"/>
    <p:sldId id="392" r:id="rId18"/>
    <p:sldId id="367" r:id="rId19"/>
    <p:sldId id="395" r:id="rId20"/>
    <p:sldId id="341" r:id="rId21"/>
    <p:sldId id="387" r:id="rId22"/>
    <p:sldId id="396" r:id="rId23"/>
    <p:sldId id="393" r:id="rId24"/>
    <p:sldId id="399" r:id="rId25"/>
    <p:sldId id="333" r:id="rId26"/>
    <p:sldId id="334" r:id="rId27"/>
    <p:sldId id="335" r:id="rId28"/>
    <p:sldId id="350" r:id="rId29"/>
    <p:sldId id="405" r:id="rId30"/>
    <p:sldId id="406" r:id="rId31"/>
    <p:sldId id="408" r:id="rId32"/>
    <p:sldId id="407" r:id="rId33"/>
    <p:sldId id="336" r:id="rId34"/>
    <p:sldId id="398" r:id="rId35"/>
    <p:sldId id="337" r:id="rId36"/>
    <p:sldId id="338" r:id="rId37"/>
    <p:sldId id="403" r:id="rId38"/>
    <p:sldId id="402" r:id="rId39"/>
    <p:sldId id="400" r:id="rId40"/>
    <p:sldId id="401" r:id="rId41"/>
    <p:sldId id="409" r:id="rId42"/>
    <p:sldId id="410" r:id="rId43"/>
    <p:sldId id="394" r:id="rId44"/>
    <p:sldId id="378" r:id="rId45"/>
    <p:sldId id="345" r:id="rId4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3399FF"/>
    <a:srgbClr val="969696"/>
    <a:srgbClr val="FF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15620"/>
    <p:restoredTop sz="94660"/>
  </p:normalViewPr>
  <p:slideViewPr>
    <p:cSldViewPr>
      <p:cViewPr>
        <p:scale>
          <a:sx n="80" d="100"/>
          <a:sy n="80" d="100"/>
        </p:scale>
        <p:origin x="-3402" y="-906"/>
      </p:cViewPr>
      <p:guideLst>
        <p:guide orient="horz" pos="2160"/>
        <p:guide pos="2880"/>
      </p:guideLst>
    </p:cSldViewPr>
  </p:slideViewPr>
  <p:sorterViewPr>
    <p:cViewPr>
      <p:scale>
        <a:sx n="80" d="100"/>
        <a:sy n="8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740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GB"/>
          </a:p>
        </p:txBody>
      </p:sp>
      <p:sp>
        <p:nvSpPr>
          <p:cNvPr id="1198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GB"/>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98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98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GB"/>
          </a:p>
        </p:txBody>
      </p:sp>
      <p:sp>
        <p:nvSpPr>
          <p:cNvPr id="1198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91EB4083-7147-45B1-A757-D04CE1340E43}" type="slidenum">
              <a:rPr lang="en-GB"/>
              <a:pPr>
                <a:defRPr/>
              </a:pPr>
              <a:t>‹#›</a:t>
            </a:fld>
            <a:endParaRPr lang="en-GB"/>
          </a:p>
        </p:txBody>
      </p:sp>
    </p:spTree>
    <p:extLst>
      <p:ext uri="{BB962C8B-B14F-4D97-AF65-F5344CB8AC3E}">
        <p14:creationId xmlns:p14="http://schemas.microsoft.com/office/powerpoint/2010/main" val="2212563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A4B64D6-3626-48C1-8429-BAC119B18411}" type="slidenum">
              <a:rPr lang="en-GB" altLang="en-US" smtClean="0"/>
              <a:pPr eaLnBrk="1" hangingPunct="1">
                <a:spcBef>
                  <a:spcPct val="0"/>
                </a:spcBef>
                <a:defRPr/>
              </a:pPr>
              <a:t>25</a:t>
            </a:fld>
            <a:endParaRPr lang="en-GB" altLang="en-US" smtClean="0"/>
          </a:p>
        </p:txBody>
      </p:sp>
      <p:sp>
        <p:nvSpPr>
          <p:cNvPr id="54275" name="Rectangle 2"/>
          <p:cNvSpPr>
            <a:spLocks noGrp="1" noChangeArrowheads="1"/>
          </p:cNvSpPr>
          <p:nvPr>
            <p:ph type="body" idx="1"/>
          </p:nvPr>
        </p:nvSpPr>
        <p:spPr>
          <a:xfrm>
            <a:off x="914400" y="4344988"/>
            <a:ext cx="5029200" cy="3849687"/>
          </a:xfrm>
          <a:noFill/>
        </p:spPr>
        <p:txBody>
          <a:bodyPr lIns="92063" tIns="46032" rIns="92063" bIns="46032"/>
          <a:lstStyle/>
          <a:p>
            <a:pPr eaLnBrk="1" hangingPunct="1"/>
            <a:r>
              <a:rPr lang="en-US" altLang="en-US" sz="2000" smtClean="0"/>
              <a:t>Benor in his 1990 survey states that a he identified 131 controlled trials of spiritual healing in English of which 56 showed statistically significant results at p&lt;.01 or better and another 10 at p&lt;.02-.05.  The studies involved healing effects on enzymes, cells, yeasts, bacteria, plants, animals and man.</a:t>
            </a:r>
          </a:p>
          <a:p>
            <a:pPr eaLnBrk="1" hangingPunct="1"/>
            <a:endParaRPr lang="en-US" altLang="en-US" sz="2000" smtClean="0"/>
          </a:p>
          <a:p>
            <a:pPr eaLnBrk="1" hangingPunct="1"/>
            <a:r>
              <a:rPr lang="en-US" altLang="en-US" sz="2000" smtClean="0"/>
              <a:t>The study published in Holistic Medicine describes the fascinating work on anaesthetized mice which amongst other things showed a “linger effect”.</a:t>
            </a:r>
          </a:p>
        </p:txBody>
      </p:sp>
      <p:sp>
        <p:nvSpPr>
          <p:cNvPr id="54276" name="Rectangle 3"/>
          <p:cNvSpPr>
            <a:spLocks noGrp="1" noRot="1" noChangeAspect="1" noChangeArrowheads="1" noTextEdit="1"/>
          </p:cNvSpPr>
          <p:nvPr>
            <p:ph type="sldImg"/>
          </p:nvPr>
        </p:nvSpPr>
        <p:spPr>
          <a:xfrm>
            <a:off x="1289050" y="795338"/>
            <a:ext cx="4281488" cy="3209925"/>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6E6CFBF-25A3-45EE-AAC9-16F557452D66}" type="slidenum">
              <a:rPr lang="en-GB" altLang="en-US" smtClean="0"/>
              <a:pPr eaLnBrk="1" hangingPunct="1">
                <a:spcBef>
                  <a:spcPct val="0"/>
                </a:spcBef>
                <a:defRPr/>
              </a:pPr>
              <a:t>26</a:t>
            </a:fld>
            <a:endParaRPr lang="en-GB" altLang="en-US" smtClean="0"/>
          </a:p>
        </p:txBody>
      </p:sp>
      <p:sp>
        <p:nvSpPr>
          <p:cNvPr id="55299" name="Rectangle 2"/>
          <p:cNvSpPr>
            <a:spLocks noGrp="1" noChangeArrowheads="1"/>
          </p:cNvSpPr>
          <p:nvPr>
            <p:ph type="body" idx="1"/>
          </p:nvPr>
        </p:nvSpPr>
        <p:spPr>
          <a:xfrm>
            <a:off x="914400" y="4344988"/>
            <a:ext cx="5029200" cy="3849687"/>
          </a:xfrm>
          <a:noFill/>
        </p:spPr>
        <p:txBody>
          <a:bodyPr lIns="92063" tIns="46032" rIns="92063" bIns="46032"/>
          <a:lstStyle/>
          <a:p>
            <a:pPr eaLnBrk="1" hangingPunct="1"/>
            <a:r>
              <a:rPr lang="en-US" altLang="en-US" sz="2000" smtClean="0"/>
              <a:t>Benor in his 1990 survey states that a he identified 131 controlled trials of spiritual healing in English of which 56 showed statistically significant results at p&lt;.01 or better and another 10 at p&lt;.02-.05.  The studies involved healing effects on enzymes, cells, yeasts, bacteria, plants, animals and man.</a:t>
            </a:r>
          </a:p>
          <a:p>
            <a:pPr eaLnBrk="1" hangingPunct="1"/>
            <a:endParaRPr lang="en-US" altLang="en-US" sz="2000" smtClean="0"/>
          </a:p>
          <a:p>
            <a:pPr eaLnBrk="1" hangingPunct="1"/>
            <a:r>
              <a:rPr lang="en-US" altLang="en-US" sz="2000" smtClean="0"/>
              <a:t>The study published in Holistic Medicine describes the fascinating work on anaesthetized mice which amongst other things showed a “linger effect”.</a:t>
            </a:r>
          </a:p>
        </p:txBody>
      </p:sp>
      <p:sp>
        <p:nvSpPr>
          <p:cNvPr id="55300" name="Rectangle 3"/>
          <p:cNvSpPr>
            <a:spLocks noGrp="1" noRot="1" noChangeAspect="1" noChangeArrowheads="1" noTextEdit="1"/>
          </p:cNvSpPr>
          <p:nvPr>
            <p:ph type="sldImg"/>
          </p:nvPr>
        </p:nvSpPr>
        <p:spPr>
          <a:xfrm>
            <a:off x="1289050" y="795338"/>
            <a:ext cx="4281488" cy="3209925"/>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 name="Freeform 150"/>
              <p:cNvSpPr>
                <a:spLocks/>
              </p:cNvSpPr>
              <p:nvPr userDrawn="1"/>
            </p:nvSpPr>
            <p:spPr bwMode="ltGray">
              <a:xfrm rot="-2857037">
                <a:off x="619" y="3550"/>
                <a:ext cx="68" cy="69"/>
              </a:xfrm>
              <a:custGeom>
                <a:avLst/>
                <a:gdLst>
                  <a:gd name="T0" fmla="*/ 0 w 144"/>
                  <a:gd name="T1" fmla="*/ 1 h 154"/>
                  <a:gd name="T2" fmla="*/ 0 w 144"/>
                  <a:gd name="T3" fmla="*/ 1 h 154"/>
                  <a:gd name="T4" fmla="*/ 1 w 144"/>
                  <a:gd name="T5" fmla="*/ 1 h 154"/>
                  <a:gd name="T6" fmla="*/ 0 w 144"/>
                  <a:gd name="T7" fmla="*/ 0 h 154"/>
                  <a:gd name="T8" fmla="*/ 1 w 144"/>
                  <a:gd name="T9" fmla="*/ 0 h 154"/>
                  <a:gd name="T10" fmla="*/ 1 w 144"/>
                  <a:gd name="T11" fmla="*/ 0 h 154"/>
                  <a:gd name="T12" fmla="*/ 1 w 144"/>
                  <a:gd name="T13" fmla="*/ 0 h 154"/>
                  <a:gd name="T14" fmla="*/ 1 w 144"/>
                  <a:gd name="T15" fmla="*/ 0 h 154"/>
                  <a:gd name="T16" fmla="*/ 0 w 144"/>
                  <a:gd name="T17" fmla="*/ 0 h 154"/>
                  <a:gd name="T18" fmla="*/ 1 w 144"/>
                  <a:gd name="T19" fmla="*/ 1 h 154"/>
                  <a:gd name="T20" fmla="*/ 0 w 144"/>
                  <a:gd name="T21" fmla="*/ 1 h 154"/>
                  <a:gd name="T22" fmla="*/ 0 w 144"/>
                  <a:gd name="T23" fmla="*/ 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cs typeface="+mn-cs"/>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cs typeface="+mn-cs"/>
                </a:endParaRPr>
              </a:p>
            </p:txBody>
          </p:sp>
        </p:grpSp>
      </p:grpSp>
      <p:sp>
        <p:nvSpPr>
          <p:cNvPr id="8616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GB" noProof="0" smtClean="0"/>
              <a:t>Click to edit Master title style</a:t>
            </a:r>
          </a:p>
        </p:txBody>
      </p:sp>
      <p:sp>
        <p:nvSpPr>
          <p:cNvPr id="8617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GB" noProof="0" smtClean="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DE7586C6-C292-4780-929D-97999A772E37}" type="slidenum">
              <a:rPr lang="en-GB"/>
              <a:pPr>
                <a:defRPr/>
              </a:pPr>
              <a:t>‹#›</a:t>
            </a:fld>
            <a:endParaRPr lang="en-GB"/>
          </a:p>
        </p:txBody>
      </p:sp>
    </p:spTree>
    <p:extLst>
      <p:ext uri="{BB962C8B-B14F-4D97-AF65-F5344CB8AC3E}">
        <p14:creationId xmlns:p14="http://schemas.microsoft.com/office/powerpoint/2010/main" val="228846945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AC830455-B9D5-4B3E-AB56-ACB74EE3D49B}" type="slidenum">
              <a:rPr lang="en-GB"/>
              <a:pPr>
                <a:defRPr/>
              </a:pPr>
              <a:t>‹#›</a:t>
            </a:fld>
            <a:endParaRPr lang="en-GB"/>
          </a:p>
        </p:txBody>
      </p:sp>
    </p:spTree>
    <p:extLst>
      <p:ext uri="{BB962C8B-B14F-4D97-AF65-F5344CB8AC3E}">
        <p14:creationId xmlns:p14="http://schemas.microsoft.com/office/powerpoint/2010/main" val="244724065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BAAA9D71-EEB7-42E0-BEE5-48041E59EC0B}" type="slidenum">
              <a:rPr lang="en-GB"/>
              <a:pPr>
                <a:defRPr/>
              </a:pPr>
              <a:t>‹#›</a:t>
            </a:fld>
            <a:endParaRPr lang="en-GB"/>
          </a:p>
        </p:txBody>
      </p:sp>
    </p:spTree>
    <p:extLst>
      <p:ext uri="{BB962C8B-B14F-4D97-AF65-F5344CB8AC3E}">
        <p14:creationId xmlns:p14="http://schemas.microsoft.com/office/powerpoint/2010/main" val="13690545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54"/>
          <p:cNvSpPr>
            <a:spLocks noGrp="1" noChangeArrowheads="1"/>
          </p:cNvSpPr>
          <p:nvPr>
            <p:ph type="dt" sz="half" idx="10"/>
          </p:nvPr>
        </p:nvSpPr>
        <p:spPr>
          <a:ln/>
        </p:spPr>
        <p:txBody>
          <a:bodyPr/>
          <a:lstStyle>
            <a:lvl1pPr>
              <a:defRPr/>
            </a:lvl1pPr>
          </a:lstStyle>
          <a:p>
            <a:pPr>
              <a:defRPr/>
            </a:pPr>
            <a:endParaRPr lang="en-GB"/>
          </a:p>
        </p:txBody>
      </p:sp>
      <p:sp>
        <p:nvSpPr>
          <p:cNvPr id="7" name="Rectangle 155"/>
          <p:cNvSpPr>
            <a:spLocks noGrp="1" noChangeArrowheads="1"/>
          </p:cNvSpPr>
          <p:nvPr>
            <p:ph type="ftr" sz="quarter" idx="11"/>
          </p:nvPr>
        </p:nvSpPr>
        <p:spPr>
          <a:ln/>
        </p:spPr>
        <p:txBody>
          <a:bodyPr/>
          <a:lstStyle>
            <a:lvl1pPr>
              <a:defRPr/>
            </a:lvl1pPr>
          </a:lstStyle>
          <a:p>
            <a:pPr>
              <a:defRPr/>
            </a:pPr>
            <a:endParaRPr lang="en-GB"/>
          </a:p>
        </p:txBody>
      </p:sp>
      <p:sp>
        <p:nvSpPr>
          <p:cNvPr id="8" name="Rectangle 156"/>
          <p:cNvSpPr>
            <a:spLocks noGrp="1" noChangeArrowheads="1"/>
          </p:cNvSpPr>
          <p:nvPr>
            <p:ph type="sldNum" sz="quarter" idx="12"/>
          </p:nvPr>
        </p:nvSpPr>
        <p:spPr>
          <a:ln/>
        </p:spPr>
        <p:txBody>
          <a:bodyPr/>
          <a:lstStyle>
            <a:lvl1pPr>
              <a:defRPr/>
            </a:lvl1pPr>
          </a:lstStyle>
          <a:p>
            <a:pPr>
              <a:defRPr/>
            </a:pPr>
            <a:fld id="{74A7F5A5-EF70-47C5-8CD6-CE9A704AE6A6}" type="slidenum">
              <a:rPr lang="en-GB"/>
              <a:pPr>
                <a:defRPr/>
              </a:pPr>
              <a:t>‹#›</a:t>
            </a:fld>
            <a:endParaRPr lang="en-GB"/>
          </a:p>
        </p:txBody>
      </p:sp>
    </p:spTree>
    <p:extLst>
      <p:ext uri="{BB962C8B-B14F-4D97-AF65-F5344CB8AC3E}">
        <p14:creationId xmlns:p14="http://schemas.microsoft.com/office/powerpoint/2010/main" val="169701940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54"/>
          <p:cNvSpPr>
            <a:spLocks noGrp="1" noChangeArrowheads="1"/>
          </p:cNvSpPr>
          <p:nvPr>
            <p:ph type="dt" sz="half" idx="10"/>
          </p:nvPr>
        </p:nvSpPr>
        <p:spPr>
          <a:ln/>
        </p:spPr>
        <p:txBody>
          <a:bodyPr/>
          <a:lstStyle>
            <a:lvl1pPr>
              <a:defRPr/>
            </a:lvl1pPr>
          </a:lstStyle>
          <a:p>
            <a:pPr>
              <a:defRPr/>
            </a:pPr>
            <a:endParaRPr lang="en-GB"/>
          </a:p>
        </p:txBody>
      </p:sp>
      <p:sp>
        <p:nvSpPr>
          <p:cNvPr id="7" name="Rectangle 155"/>
          <p:cNvSpPr>
            <a:spLocks noGrp="1" noChangeArrowheads="1"/>
          </p:cNvSpPr>
          <p:nvPr>
            <p:ph type="ftr" sz="quarter" idx="11"/>
          </p:nvPr>
        </p:nvSpPr>
        <p:spPr>
          <a:ln/>
        </p:spPr>
        <p:txBody>
          <a:bodyPr/>
          <a:lstStyle>
            <a:lvl1pPr>
              <a:defRPr/>
            </a:lvl1pPr>
          </a:lstStyle>
          <a:p>
            <a:pPr>
              <a:defRPr/>
            </a:pPr>
            <a:endParaRPr lang="en-GB"/>
          </a:p>
        </p:txBody>
      </p:sp>
      <p:sp>
        <p:nvSpPr>
          <p:cNvPr id="8" name="Rectangle 156"/>
          <p:cNvSpPr>
            <a:spLocks noGrp="1" noChangeArrowheads="1"/>
          </p:cNvSpPr>
          <p:nvPr>
            <p:ph type="sldNum" sz="quarter" idx="12"/>
          </p:nvPr>
        </p:nvSpPr>
        <p:spPr>
          <a:ln/>
        </p:spPr>
        <p:txBody>
          <a:bodyPr/>
          <a:lstStyle>
            <a:lvl1pPr>
              <a:defRPr/>
            </a:lvl1pPr>
          </a:lstStyle>
          <a:p>
            <a:pPr>
              <a:defRPr/>
            </a:pPr>
            <a:fld id="{DD4583CD-FED2-4BD9-9D45-FCAF8D73D73A}" type="slidenum">
              <a:rPr lang="en-GB"/>
              <a:pPr>
                <a:defRPr/>
              </a:pPr>
              <a:t>‹#›</a:t>
            </a:fld>
            <a:endParaRPr lang="en-GB"/>
          </a:p>
        </p:txBody>
      </p:sp>
    </p:spTree>
    <p:extLst>
      <p:ext uri="{BB962C8B-B14F-4D97-AF65-F5344CB8AC3E}">
        <p14:creationId xmlns:p14="http://schemas.microsoft.com/office/powerpoint/2010/main" val="269079908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328" y="228600"/>
            <a:ext cx="779438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055077" y="1828800"/>
            <a:ext cx="3878874"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074628" y="1828800"/>
            <a:ext cx="3880338" cy="4648200"/>
          </a:xfrm>
        </p:spPr>
        <p:txBody>
          <a:bodyPr/>
          <a:lstStyle/>
          <a:p>
            <a:pPr lvl="0"/>
            <a:endParaRPr lang="en-GB" noProof="0"/>
          </a:p>
        </p:txBody>
      </p:sp>
    </p:spTree>
    <p:extLst>
      <p:ext uri="{BB962C8B-B14F-4D97-AF65-F5344CB8AC3E}">
        <p14:creationId xmlns:p14="http://schemas.microsoft.com/office/powerpoint/2010/main" val="27204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8B4A230E-53F5-4A50-A9F7-86F9D10BA7BB}" type="slidenum">
              <a:rPr lang="en-GB"/>
              <a:pPr>
                <a:defRPr/>
              </a:pPr>
              <a:t>‹#›</a:t>
            </a:fld>
            <a:endParaRPr lang="en-GB"/>
          </a:p>
        </p:txBody>
      </p:sp>
    </p:spTree>
    <p:extLst>
      <p:ext uri="{BB962C8B-B14F-4D97-AF65-F5344CB8AC3E}">
        <p14:creationId xmlns:p14="http://schemas.microsoft.com/office/powerpoint/2010/main" val="5599696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E7910A64-EDCD-4DE7-BBC7-A0434C390952}" type="slidenum">
              <a:rPr lang="en-GB"/>
              <a:pPr>
                <a:defRPr/>
              </a:pPr>
              <a:t>‹#›</a:t>
            </a:fld>
            <a:endParaRPr lang="en-GB"/>
          </a:p>
        </p:txBody>
      </p:sp>
    </p:spTree>
    <p:extLst>
      <p:ext uri="{BB962C8B-B14F-4D97-AF65-F5344CB8AC3E}">
        <p14:creationId xmlns:p14="http://schemas.microsoft.com/office/powerpoint/2010/main" val="17512015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7B057A54-D03E-4F52-A581-6A801AC2AD9E}" type="slidenum">
              <a:rPr lang="en-GB"/>
              <a:pPr>
                <a:defRPr/>
              </a:pPr>
              <a:t>‹#›</a:t>
            </a:fld>
            <a:endParaRPr lang="en-GB"/>
          </a:p>
        </p:txBody>
      </p:sp>
    </p:spTree>
    <p:extLst>
      <p:ext uri="{BB962C8B-B14F-4D97-AF65-F5344CB8AC3E}">
        <p14:creationId xmlns:p14="http://schemas.microsoft.com/office/powerpoint/2010/main" val="350346493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54"/>
          <p:cNvSpPr>
            <a:spLocks noGrp="1" noChangeArrowheads="1"/>
          </p:cNvSpPr>
          <p:nvPr>
            <p:ph type="dt" sz="half" idx="10"/>
          </p:nvPr>
        </p:nvSpPr>
        <p:spPr>
          <a:ln/>
        </p:spPr>
        <p:txBody>
          <a:bodyPr/>
          <a:lstStyle>
            <a:lvl1pPr>
              <a:defRPr/>
            </a:lvl1pPr>
          </a:lstStyle>
          <a:p>
            <a:pPr>
              <a:defRPr/>
            </a:pPr>
            <a:endParaRPr lang="en-GB"/>
          </a:p>
        </p:txBody>
      </p:sp>
      <p:sp>
        <p:nvSpPr>
          <p:cNvPr id="8" name="Rectangle 155"/>
          <p:cNvSpPr>
            <a:spLocks noGrp="1" noChangeArrowheads="1"/>
          </p:cNvSpPr>
          <p:nvPr>
            <p:ph type="ftr" sz="quarter" idx="11"/>
          </p:nvPr>
        </p:nvSpPr>
        <p:spPr>
          <a:ln/>
        </p:spPr>
        <p:txBody>
          <a:bodyPr/>
          <a:lstStyle>
            <a:lvl1pPr>
              <a:defRPr/>
            </a:lvl1pPr>
          </a:lstStyle>
          <a:p>
            <a:pPr>
              <a:defRPr/>
            </a:pPr>
            <a:endParaRPr lang="en-GB"/>
          </a:p>
        </p:txBody>
      </p:sp>
      <p:sp>
        <p:nvSpPr>
          <p:cNvPr id="9" name="Rectangle 156"/>
          <p:cNvSpPr>
            <a:spLocks noGrp="1" noChangeArrowheads="1"/>
          </p:cNvSpPr>
          <p:nvPr>
            <p:ph type="sldNum" sz="quarter" idx="12"/>
          </p:nvPr>
        </p:nvSpPr>
        <p:spPr>
          <a:ln/>
        </p:spPr>
        <p:txBody>
          <a:bodyPr/>
          <a:lstStyle>
            <a:lvl1pPr>
              <a:defRPr/>
            </a:lvl1pPr>
          </a:lstStyle>
          <a:p>
            <a:pPr>
              <a:defRPr/>
            </a:pPr>
            <a:fld id="{843DD921-1105-4863-84FC-B1419330C497}" type="slidenum">
              <a:rPr lang="en-GB"/>
              <a:pPr>
                <a:defRPr/>
              </a:pPr>
              <a:t>‹#›</a:t>
            </a:fld>
            <a:endParaRPr lang="en-GB"/>
          </a:p>
        </p:txBody>
      </p:sp>
    </p:spTree>
    <p:extLst>
      <p:ext uri="{BB962C8B-B14F-4D97-AF65-F5344CB8AC3E}">
        <p14:creationId xmlns:p14="http://schemas.microsoft.com/office/powerpoint/2010/main" val="269504693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54"/>
          <p:cNvSpPr>
            <a:spLocks noGrp="1" noChangeArrowheads="1"/>
          </p:cNvSpPr>
          <p:nvPr>
            <p:ph type="dt" sz="half" idx="10"/>
          </p:nvPr>
        </p:nvSpPr>
        <p:spPr>
          <a:ln/>
        </p:spPr>
        <p:txBody>
          <a:bodyPr/>
          <a:lstStyle>
            <a:lvl1pPr>
              <a:defRPr/>
            </a:lvl1pPr>
          </a:lstStyle>
          <a:p>
            <a:pPr>
              <a:defRPr/>
            </a:pPr>
            <a:endParaRPr lang="en-GB"/>
          </a:p>
        </p:txBody>
      </p:sp>
      <p:sp>
        <p:nvSpPr>
          <p:cNvPr id="4" name="Rectangle 155"/>
          <p:cNvSpPr>
            <a:spLocks noGrp="1" noChangeArrowheads="1"/>
          </p:cNvSpPr>
          <p:nvPr>
            <p:ph type="ftr" sz="quarter" idx="11"/>
          </p:nvPr>
        </p:nvSpPr>
        <p:spPr>
          <a:ln/>
        </p:spPr>
        <p:txBody>
          <a:bodyPr/>
          <a:lstStyle>
            <a:lvl1pPr>
              <a:defRPr/>
            </a:lvl1pPr>
          </a:lstStyle>
          <a:p>
            <a:pPr>
              <a:defRPr/>
            </a:pPr>
            <a:endParaRPr lang="en-GB"/>
          </a:p>
        </p:txBody>
      </p:sp>
      <p:sp>
        <p:nvSpPr>
          <p:cNvPr id="5" name="Rectangle 156"/>
          <p:cNvSpPr>
            <a:spLocks noGrp="1" noChangeArrowheads="1"/>
          </p:cNvSpPr>
          <p:nvPr>
            <p:ph type="sldNum" sz="quarter" idx="12"/>
          </p:nvPr>
        </p:nvSpPr>
        <p:spPr>
          <a:ln/>
        </p:spPr>
        <p:txBody>
          <a:bodyPr/>
          <a:lstStyle>
            <a:lvl1pPr>
              <a:defRPr/>
            </a:lvl1pPr>
          </a:lstStyle>
          <a:p>
            <a:pPr>
              <a:defRPr/>
            </a:pPr>
            <a:fld id="{492D072A-5B27-4B6F-9F0E-6D821EF5262A}" type="slidenum">
              <a:rPr lang="en-GB"/>
              <a:pPr>
                <a:defRPr/>
              </a:pPr>
              <a:t>‹#›</a:t>
            </a:fld>
            <a:endParaRPr lang="en-GB"/>
          </a:p>
        </p:txBody>
      </p:sp>
    </p:spTree>
    <p:extLst>
      <p:ext uri="{BB962C8B-B14F-4D97-AF65-F5344CB8AC3E}">
        <p14:creationId xmlns:p14="http://schemas.microsoft.com/office/powerpoint/2010/main" val="42354780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GB"/>
          </a:p>
        </p:txBody>
      </p:sp>
      <p:sp>
        <p:nvSpPr>
          <p:cNvPr id="3" name="Rectangle 155"/>
          <p:cNvSpPr>
            <a:spLocks noGrp="1" noChangeArrowheads="1"/>
          </p:cNvSpPr>
          <p:nvPr>
            <p:ph type="ftr" sz="quarter" idx="11"/>
          </p:nvPr>
        </p:nvSpPr>
        <p:spPr>
          <a:ln/>
        </p:spPr>
        <p:txBody>
          <a:bodyPr/>
          <a:lstStyle>
            <a:lvl1pPr>
              <a:defRPr/>
            </a:lvl1pPr>
          </a:lstStyle>
          <a:p>
            <a:pPr>
              <a:defRPr/>
            </a:pPr>
            <a:endParaRPr lang="en-GB"/>
          </a:p>
        </p:txBody>
      </p:sp>
      <p:sp>
        <p:nvSpPr>
          <p:cNvPr id="4" name="Rectangle 156"/>
          <p:cNvSpPr>
            <a:spLocks noGrp="1" noChangeArrowheads="1"/>
          </p:cNvSpPr>
          <p:nvPr>
            <p:ph type="sldNum" sz="quarter" idx="12"/>
          </p:nvPr>
        </p:nvSpPr>
        <p:spPr>
          <a:ln/>
        </p:spPr>
        <p:txBody>
          <a:bodyPr/>
          <a:lstStyle>
            <a:lvl1pPr>
              <a:defRPr/>
            </a:lvl1pPr>
          </a:lstStyle>
          <a:p>
            <a:pPr>
              <a:defRPr/>
            </a:pPr>
            <a:fld id="{986AA65B-5C4C-4D25-B338-A9730359EC6E}" type="slidenum">
              <a:rPr lang="en-GB"/>
              <a:pPr>
                <a:defRPr/>
              </a:pPr>
              <a:t>‹#›</a:t>
            </a:fld>
            <a:endParaRPr lang="en-GB"/>
          </a:p>
        </p:txBody>
      </p:sp>
    </p:spTree>
    <p:extLst>
      <p:ext uri="{BB962C8B-B14F-4D97-AF65-F5344CB8AC3E}">
        <p14:creationId xmlns:p14="http://schemas.microsoft.com/office/powerpoint/2010/main" val="402519744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EB0B7C5C-7F7D-4E33-9534-69A8B34AEAED}" type="slidenum">
              <a:rPr lang="en-GB"/>
              <a:pPr>
                <a:defRPr/>
              </a:pPr>
              <a:t>‹#›</a:t>
            </a:fld>
            <a:endParaRPr lang="en-GB"/>
          </a:p>
        </p:txBody>
      </p:sp>
    </p:spTree>
    <p:extLst>
      <p:ext uri="{BB962C8B-B14F-4D97-AF65-F5344CB8AC3E}">
        <p14:creationId xmlns:p14="http://schemas.microsoft.com/office/powerpoint/2010/main" val="53793549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2DF3C464-B8D1-4C2A-A05C-99537FF60DEC}" type="slidenum">
              <a:rPr lang="en-GB"/>
              <a:pPr>
                <a:defRPr/>
              </a:pPr>
              <a:t>‹#›</a:t>
            </a:fld>
            <a:endParaRPr lang="en-GB"/>
          </a:p>
        </p:txBody>
      </p:sp>
    </p:spTree>
    <p:extLst>
      <p:ext uri="{BB962C8B-B14F-4D97-AF65-F5344CB8AC3E}">
        <p14:creationId xmlns:p14="http://schemas.microsoft.com/office/powerpoint/2010/main" val="37526600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endParaRPr lang="en-US" altLang="en-US" smtClean="0"/>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66" name="Freeform 150"/>
              <p:cNvSpPr>
                <a:spLocks/>
              </p:cNvSpPr>
              <p:nvPr userDrawn="1"/>
            </p:nvSpPr>
            <p:spPr bwMode="ltGray">
              <a:xfrm rot="-2857037">
                <a:off x="619" y="3550"/>
                <a:ext cx="68" cy="69"/>
              </a:xfrm>
              <a:custGeom>
                <a:avLst/>
                <a:gdLst>
                  <a:gd name="T0" fmla="*/ 0 w 144"/>
                  <a:gd name="T1" fmla="*/ 1 h 154"/>
                  <a:gd name="T2" fmla="*/ 0 w 144"/>
                  <a:gd name="T3" fmla="*/ 1 h 154"/>
                  <a:gd name="T4" fmla="*/ 1 w 144"/>
                  <a:gd name="T5" fmla="*/ 1 h 154"/>
                  <a:gd name="T6" fmla="*/ 0 w 144"/>
                  <a:gd name="T7" fmla="*/ 0 h 154"/>
                  <a:gd name="T8" fmla="*/ 1 w 144"/>
                  <a:gd name="T9" fmla="*/ 0 h 154"/>
                  <a:gd name="T10" fmla="*/ 1 w 144"/>
                  <a:gd name="T11" fmla="*/ 0 h 154"/>
                  <a:gd name="T12" fmla="*/ 1 w 144"/>
                  <a:gd name="T13" fmla="*/ 0 h 154"/>
                  <a:gd name="T14" fmla="*/ 1 w 144"/>
                  <a:gd name="T15" fmla="*/ 0 h 154"/>
                  <a:gd name="T16" fmla="*/ 0 w 144"/>
                  <a:gd name="T17" fmla="*/ 0 h 154"/>
                  <a:gd name="T18" fmla="*/ 1 w 144"/>
                  <a:gd name="T19" fmla="*/ 1 h 154"/>
                  <a:gd name="T20" fmla="*/ 0 w 144"/>
                  <a:gd name="T21" fmla="*/ 1 h 154"/>
                  <a:gd name="T22" fmla="*/ 0 w 144"/>
                  <a:gd name="T23" fmla="*/ 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514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cs typeface="+mn-cs"/>
                </a:endParaRPr>
              </a:p>
            </p:txBody>
          </p:sp>
          <p:sp>
            <p:nvSpPr>
              <p:cNvPr id="8514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cs typeface="+mn-cs"/>
                </a:endParaRPr>
              </a:p>
            </p:txBody>
          </p:sp>
        </p:grpSp>
      </p:grpSp>
      <p:sp>
        <p:nvSpPr>
          <p:cNvPr id="85145"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5146"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cs typeface="+mn-cs"/>
              </a:defRPr>
            </a:lvl1pPr>
          </a:lstStyle>
          <a:p>
            <a:pPr>
              <a:defRPr/>
            </a:pPr>
            <a:endParaRPr lang="en-GB"/>
          </a:p>
        </p:txBody>
      </p:sp>
      <p:sp>
        <p:nvSpPr>
          <p:cNvPr id="85147"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cs typeface="+mn-cs"/>
              </a:defRPr>
            </a:lvl1pPr>
          </a:lstStyle>
          <a:p>
            <a:pPr>
              <a:defRPr/>
            </a:pPr>
            <a:endParaRPr lang="en-GB"/>
          </a:p>
        </p:txBody>
      </p:sp>
      <p:sp>
        <p:nvSpPr>
          <p:cNvPr id="85148"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cs typeface="+mn-cs"/>
              </a:defRPr>
            </a:lvl1pPr>
          </a:lstStyle>
          <a:p>
            <a:pPr>
              <a:defRPr/>
            </a:pPr>
            <a:fld id="{0F5F108F-FA47-479C-BD84-C83357D1CC7B}" type="slidenum">
              <a:rPr lang="en-GB"/>
              <a:pPr>
                <a:defRPr/>
              </a:pPr>
              <a:t>‹#›</a:t>
            </a:fld>
            <a:endParaRPr lang="en-GB"/>
          </a:p>
        </p:txBody>
      </p:sp>
      <p:sp>
        <p:nvSpPr>
          <p:cNvPr id="85149"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813"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4" r:id="rId14"/>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Microsoft_Excel_Chart1.xls"/></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oleObject" Target="../embeddings/Microsoft_Excel_Chart2.xls"/></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5.bin"/><Relationship Id="rId7" Type="http://schemas.openxmlformats.org/officeDocument/2006/relationships/oleObject" Target="../embeddings/Microsoft_Excel_Chart4.xls"/><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9.png"/><Relationship Id="rId4" Type="http://schemas.openxmlformats.org/officeDocument/2006/relationships/oleObject" Target="../embeddings/Microsoft_Excel_Chart3.xls"/></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6.vml"/><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png"/><Relationship Id="rId4" Type="http://schemas.openxmlformats.org/officeDocument/2006/relationships/oleObject" Target="../embeddings/Microsoft_Excel_Chart5.xls"/></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8.xml"/><Relationship Id="rId1" Type="http://schemas.openxmlformats.org/officeDocument/2006/relationships/vmlDrawing" Target="../drawings/vmlDrawing8.vml"/><Relationship Id="rId5" Type="http://schemas.openxmlformats.org/officeDocument/2006/relationships/image" Target="../media/image14.png"/><Relationship Id="rId4" Type="http://schemas.openxmlformats.org/officeDocument/2006/relationships/oleObject" Target="../embeddings/Microsoft_Excel_Chart6.xls"/></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6.png"/><Relationship Id="rId4" Type="http://schemas.openxmlformats.org/officeDocument/2006/relationships/oleObject" Target="../embeddings/Microsoft_Excel_Chart7.xls"/></Relationships>
</file>

<file path=ppt/slides/_rels/slide3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4.xml"/><Relationship Id="rId1" Type="http://schemas.openxmlformats.org/officeDocument/2006/relationships/vmlDrawing" Target="../drawings/vmlDrawing10.vml"/><Relationship Id="rId4" Type="http://schemas.openxmlformats.org/officeDocument/2006/relationships/image" Target="../media/image2.wmf"/></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2875" y="1125538"/>
            <a:ext cx="8605838" cy="1943100"/>
          </a:xfrm>
        </p:spPr>
        <p:txBody>
          <a:bodyPr/>
          <a:lstStyle/>
          <a:p>
            <a:pPr eaLnBrk="1" hangingPunct="1">
              <a:defRPr/>
            </a:pPr>
            <a:r>
              <a:rPr lang="en-GB" i="1" dirty="0" smtClean="0">
                <a:latin typeface="Comic Sans MS" pitchFamily="66" charset="0"/>
              </a:rPr>
              <a:t>how can we help our clients more effectively?</a:t>
            </a:r>
            <a:r>
              <a:rPr lang="en-GB" i="1" dirty="0" smtClean="0"/>
              <a:t> </a:t>
            </a:r>
          </a:p>
        </p:txBody>
      </p:sp>
      <p:sp>
        <p:nvSpPr>
          <p:cNvPr id="2051" name="Rectangle 3"/>
          <p:cNvSpPr>
            <a:spLocks noGrp="1" noChangeArrowheads="1"/>
          </p:cNvSpPr>
          <p:nvPr>
            <p:ph type="subTitle" idx="1"/>
          </p:nvPr>
        </p:nvSpPr>
        <p:spPr>
          <a:xfrm>
            <a:off x="449263" y="4318000"/>
            <a:ext cx="7993062" cy="1343025"/>
          </a:xfrm>
        </p:spPr>
        <p:txBody>
          <a:bodyPr/>
          <a:lstStyle/>
          <a:p>
            <a:pPr eaLnBrk="1" hangingPunct="1">
              <a:defRPr/>
            </a:pPr>
            <a:r>
              <a:rPr lang="en-GB" sz="3600" i="1" dirty="0" smtClean="0"/>
              <a:t>James Hawkins</a:t>
            </a:r>
          </a:p>
          <a:p>
            <a:pPr eaLnBrk="1" hangingPunct="1">
              <a:defRPr/>
            </a:pPr>
            <a:r>
              <a:rPr lang="en-GB" sz="3600" i="1" dirty="0" smtClean="0"/>
              <a:t>Edinburgh, Scotland</a:t>
            </a:r>
          </a:p>
        </p:txBody>
      </p:sp>
      <p:sp>
        <p:nvSpPr>
          <p:cNvPr id="4100" name="Line 5"/>
          <p:cNvSpPr>
            <a:spLocks noChangeShapeType="1"/>
          </p:cNvSpPr>
          <p:nvPr/>
        </p:nvSpPr>
        <p:spPr bwMode="auto">
          <a:xfrm>
            <a:off x="558800" y="3716338"/>
            <a:ext cx="7991475" cy="0"/>
          </a:xfrm>
          <a:prstGeom prst="line">
            <a:avLst/>
          </a:prstGeom>
          <a:noFill/>
          <a:ln w="41275">
            <a:solidFill>
              <a:schemeClr val="folHlink"/>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1" name="Line 6"/>
          <p:cNvSpPr>
            <a:spLocks noChangeShapeType="1"/>
          </p:cNvSpPr>
          <p:nvPr/>
        </p:nvSpPr>
        <p:spPr bwMode="auto">
          <a:xfrm>
            <a:off x="558800" y="638175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0" y="198438"/>
            <a:ext cx="9180513" cy="1143000"/>
          </a:xfrm>
        </p:spPr>
        <p:txBody>
          <a:bodyPr/>
          <a:lstStyle/>
          <a:p>
            <a:pPr eaLnBrk="1" hangingPunct="1">
              <a:defRPr/>
            </a:pPr>
            <a:r>
              <a:rPr lang="en-GB" dirty="0" smtClean="0"/>
              <a:t>a focus only on therapy differences misses other crucial sources of help</a:t>
            </a:r>
          </a:p>
        </p:txBody>
      </p:sp>
      <p:sp>
        <p:nvSpPr>
          <p:cNvPr id="16387" name="Line 6"/>
          <p:cNvSpPr>
            <a:spLocks noChangeShapeType="1"/>
          </p:cNvSpPr>
          <p:nvPr/>
        </p:nvSpPr>
        <p:spPr bwMode="auto">
          <a:xfrm>
            <a:off x="595313" y="6669088"/>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638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16325" y="1631950"/>
            <a:ext cx="4700588" cy="4821238"/>
          </a:xfrm>
        </p:spPr>
      </p:pic>
      <p:sp>
        <p:nvSpPr>
          <p:cNvPr id="3" name="TextBox 2"/>
          <p:cNvSpPr txBox="1"/>
          <p:nvPr/>
        </p:nvSpPr>
        <p:spPr>
          <a:xfrm>
            <a:off x="107950" y="2997200"/>
            <a:ext cx="3319463" cy="1076325"/>
          </a:xfrm>
          <a:prstGeom prst="rect">
            <a:avLst/>
          </a:prstGeom>
          <a:noFill/>
        </p:spPr>
        <p:txBody>
          <a:bodyPr wrap="none">
            <a:spAutoFit/>
          </a:bodyPr>
          <a:lstStyle/>
          <a:p>
            <a:pPr algn="ctr">
              <a:defRPr/>
            </a:pPr>
            <a:r>
              <a:rPr lang="en-GB" sz="3200" i="1" dirty="0" err="1">
                <a:solidFill>
                  <a:schemeClr val="accent1"/>
                </a:solidFill>
                <a:effectLst>
                  <a:outerShdw blurRad="38100" dist="38100" dir="2700000" algn="tl">
                    <a:srgbClr val="000000">
                      <a:alpha val="43137"/>
                    </a:srgbClr>
                  </a:outerShdw>
                </a:effectLst>
                <a:cs typeface="+mn-cs"/>
              </a:rPr>
              <a:t>Mulla</a:t>
            </a:r>
            <a:r>
              <a:rPr lang="en-GB" sz="3200" i="1" dirty="0">
                <a:solidFill>
                  <a:schemeClr val="accent1"/>
                </a:solidFill>
                <a:effectLst>
                  <a:outerShdw blurRad="38100" dist="38100" dir="2700000" algn="tl">
                    <a:srgbClr val="000000">
                      <a:alpha val="43137"/>
                    </a:srgbClr>
                  </a:outerShdw>
                </a:effectLst>
                <a:cs typeface="+mn-cs"/>
              </a:rPr>
              <a:t> </a:t>
            </a:r>
            <a:r>
              <a:rPr lang="en-GB" sz="3200" i="1" dirty="0" err="1">
                <a:solidFill>
                  <a:schemeClr val="accent1"/>
                </a:solidFill>
                <a:effectLst>
                  <a:outerShdw blurRad="38100" dist="38100" dir="2700000" algn="tl">
                    <a:srgbClr val="000000">
                      <a:alpha val="43137"/>
                    </a:srgbClr>
                  </a:outerShdw>
                </a:effectLst>
                <a:cs typeface="+mn-cs"/>
              </a:rPr>
              <a:t>Nasrudin</a:t>
            </a:r>
            <a:endParaRPr lang="en-GB" sz="3200" i="1" dirty="0">
              <a:solidFill>
                <a:schemeClr val="accent1"/>
              </a:solidFill>
              <a:effectLst>
                <a:outerShdw blurRad="38100" dist="38100" dir="2700000" algn="tl">
                  <a:srgbClr val="000000">
                    <a:alpha val="43137"/>
                  </a:srgbClr>
                </a:outerShdw>
              </a:effectLst>
              <a:cs typeface="+mn-cs"/>
            </a:endParaRPr>
          </a:p>
          <a:p>
            <a:pPr algn="ctr">
              <a:defRPr/>
            </a:pPr>
            <a:r>
              <a:rPr lang="en-GB" sz="3200" i="1" dirty="0">
                <a:solidFill>
                  <a:schemeClr val="accent1"/>
                </a:solidFill>
                <a:effectLst>
                  <a:outerShdw blurRad="38100" dist="38100" dir="2700000" algn="tl">
                    <a:srgbClr val="000000">
                      <a:alpha val="43137"/>
                    </a:srgbClr>
                  </a:outerShdw>
                </a:effectLst>
                <a:cs typeface="+mn-cs"/>
              </a:rPr>
              <a:t>and the lost keys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07950" y="198438"/>
            <a:ext cx="8928100" cy="1143000"/>
          </a:xfrm>
        </p:spPr>
        <p:txBody>
          <a:bodyPr/>
          <a:lstStyle/>
          <a:p>
            <a:pPr eaLnBrk="1" hangingPunct="1">
              <a:defRPr/>
            </a:pPr>
            <a:r>
              <a:rPr lang="en-GB" dirty="0" smtClean="0"/>
              <a:t>increasingly research shows major differences between therapists</a:t>
            </a:r>
          </a:p>
        </p:txBody>
      </p:sp>
      <p:sp>
        <p:nvSpPr>
          <p:cNvPr id="111619" name="Rectangle 3"/>
          <p:cNvSpPr>
            <a:spLocks noGrp="1" noRot="1" noChangeArrowheads="1"/>
          </p:cNvSpPr>
          <p:nvPr>
            <p:ph type="body" idx="1"/>
          </p:nvPr>
        </p:nvSpPr>
        <p:spPr>
          <a:xfrm>
            <a:off x="-36513" y="1557338"/>
            <a:ext cx="9288463" cy="4967287"/>
          </a:xfrm>
        </p:spPr>
        <p:txBody>
          <a:bodyPr/>
          <a:lstStyle/>
          <a:p>
            <a:pPr eaLnBrk="1" hangingPunct="1">
              <a:buSzTx/>
              <a:buFont typeface="Wingdings" pitchFamily="2" charset="2"/>
              <a:buChar char=""/>
              <a:defRPr/>
            </a:pPr>
            <a:r>
              <a:rPr lang="en-GB" sz="1800" dirty="0"/>
              <a:t>Brown, G. S. and E. R. Jones (2005). </a:t>
            </a:r>
            <a:r>
              <a:rPr lang="en-GB" sz="1800" i="1" dirty="0"/>
              <a:t>"Implementation of a feedback system in a managed care environment: What are patients teaching us?" </a:t>
            </a:r>
            <a:r>
              <a:rPr lang="en-GB" sz="1800" i="1" dirty="0" smtClean="0"/>
              <a:t> </a:t>
            </a:r>
            <a:r>
              <a:rPr lang="en-GB" sz="1800" dirty="0" smtClean="0"/>
              <a:t>Journal </a:t>
            </a:r>
            <a:r>
              <a:rPr lang="en-GB" sz="1800" dirty="0"/>
              <a:t>of Clinical Psychology 61(2): 187-198.</a:t>
            </a:r>
          </a:p>
          <a:p>
            <a:pPr eaLnBrk="1" hangingPunct="1">
              <a:buSzTx/>
              <a:buFont typeface="Wingdings" pitchFamily="2" charset="2"/>
              <a:buChar char=""/>
              <a:defRPr/>
            </a:pPr>
            <a:r>
              <a:rPr lang="en-GB" sz="1800" dirty="0" err="1" smtClean="0"/>
              <a:t>Okiishi</a:t>
            </a:r>
            <a:r>
              <a:rPr lang="en-GB" sz="1800" dirty="0"/>
              <a:t>, J. C., M. J. Lambert, et al. (2006). </a:t>
            </a:r>
            <a:r>
              <a:rPr lang="en-GB" sz="1800" i="1" dirty="0"/>
              <a:t>"An analysis of therapist treatment effects: Toward providing feedback to individual therapists on their clients' psychotherapy outcome."</a:t>
            </a:r>
            <a:r>
              <a:rPr lang="en-GB" sz="1800" dirty="0"/>
              <a:t> </a:t>
            </a:r>
            <a:r>
              <a:rPr lang="en-GB" sz="1800" dirty="0" smtClean="0"/>
              <a:t> Journal </a:t>
            </a:r>
            <a:r>
              <a:rPr lang="en-GB" sz="1800" dirty="0"/>
              <a:t>of Clinical Psychology 62(9): </a:t>
            </a:r>
            <a:r>
              <a:rPr lang="en-GB" sz="1800" dirty="0" smtClean="0"/>
              <a:t>1157-1172</a:t>
            </a:r>
          </a:p>
          <a:p>
            <a:pPr eaLnBrk="1" hangingPunct="1">
              <a:buSzTx/>
              <a:buFont typeface="Wingdings" pitchFamily="2" charset="2"/>
              <a:buChar char=""/>
              <a:defRPr/>
            </a:pPr>
            <a:r>
              <a:rPr lang="en-GB" sz="1800" dirty="0"/>
              <a:t>Lutz, W., S. C. Leon, et al. (2007). </a:t>
            </a:r>
            <a:r>
              <a:rPr lang="en-GB" sz="1800" i="1" dirty="0"/>
              <a:t>"Therapist effects in outpatient </a:t>
            </a:r>
            <a:r>
              <a:rPr lang="en-GB" sz="1800" i="1" dirty="0" smtClean="0"/>
              <a:t>psychotherapy</a:t>
            </a:r>
            <a:r>
              <a:rPr lang="en-GB" sz="1800" i="1" dirty="0"/>
              <a:t>: A three-level growth curve approach." </a:t>
            </a:r>
            <a:r>
              <a:rPr lang="en-GB" sz="1800" i="1" dirty="0" smtClean="0"/>
              <a:t> </a:t>
            </a:r>
            <a:r>
              <a:rPr lang="en-GB" sz="1800" dirty="0" smtClean="0"/>
              <a:t>Journal </a:t>
            </a:r>
            <a:r>
              <a:rPr lang="en-GB" sz="1800" dirty="0"/>
              <a:t>of </a:t>
            </a:r>
            <a:r>
              <a:rPr lang="en-GB" sz="1800" dirty="0" err="1"/>
              <a:t>Counseling</a:t>
            </a:r>
            <a:r>
              <a:rPr lang="en-GB" sz="1800" dirty="0"/>
              <a:t> Psychology 54(1): 32-39</a:t>
            </a:r>
            <a:r>
              <a:rPr lang="en-GB" sz="1800" dirty="0" smtClean="0"/>
              <a:t>.</a:t>
            </a:r>
          </a:p>
          <a:p>
            <a:pPr eaLnBrk="1" hangingPunct="1">
              <a:buSzTx/>
              <a:buFont typeface="Wingdings" pitchFamily="2" charset="2"/>
              <a:buChar char=""/>
              <a:defRPr/>
            </a:pPr>
            <a:r>
              <a:rPr lang="en-GB" sz="1800" dirty="0"/>
              <a:t>Anderson, T., B. M. Ogles, et al. (2009). </a:t>
            </a:r>
            <a:r>
              <a:rPr lang="en-GB" sz="1800" i="1" dirty="0"/>
              <a:t>"Therapist effects: Facilitative interpersonal skills as a predictor of therapist success." </a:t>
            </a:r>
            <a:r>
              <a:rPr lang="en-GB" sz="1800" i="1" dirty="0" smtClean="0"/>
              <a:t> </a:t>
            </a:r>
            <a:r>
              <a:rPr lang="en-GB" sz="1800" dirty="0" smtClean="0"/>
              <a:t>Journal </a:t>
            </a:r>
            <a:r>
              <a:rPr lang="en-GB" sz="1800" dirty="0"/>
              <a:t>of Clinical Psychology </a:t>
            </a:r>
            <a:r>
              <a:rPr lang="en-GB" sz="1800" dirty="0" smtClean="0"/>
              <a:t>65: </a:t>
            </a:r>
            <a:r>
              <a:rPr lang="en-GB" sz="1800" dirty="0"/>
              <a:t>755-768</a:t>
            </a:r>
            <a:r>
              <a:rPr lang="en-GB" sz="1800" dirty="0" smtClean="0"/>
              <a:t>.</a:t>
            </a:r>
          </a:p>
          <a:p>
            <a:pPr eaLnBrk="1" hangingPunct="1">
              <a:buSzTx/>
              <a:buFont typeface="Wingdings" pitchFamily="2" charset="2"/>
              <a:buChar char=""/>
              <a:defRPr/>
            </a:pPr>
            <a:r>
              <a:rPr lang="en-GB" sz="1800" dirty="0"/>
              <a:t>Kraus, D. R., L. </a:t>
            </a:r>
            <a:r>
              <a:rPr lang="en-GB" sz="1800" dirty="0" err="1"/>
              <a:t>Castonguay</a:t>
            </a:r>
            <a:r>
              <a:rPr lang="en-GB" sz="1800" dirty="0"/>
              <a:t>, et al. (2011). </a:t>
            </a:r>
            <a:r>
              <a:rPr lang="en-GB" sz="1800" i="1" dirty="0"/>
              <a:t>"Therapist effectiveness: Implications for accountability and patient care." </a:t>
            </a:r>
            <a:r>
              <a:rPr lang="en-GB" sz="1800" i="1" dirty="0" smtClean="0"/>
              <a:t> </a:t>
            </a:r>
            <a:r>
              <a:rPr lang="en-GB" sz="1800" dirty="0" smtClean="0"/>
              <a:t>Psychotherapy </a:t>
            </a:r>
            <a:r>
              <a:rPr lang="en-GB" sz="1800" dirty="0"/>
              <a:t>Research 21(3): 267-276</a:t>
            </a:r>
            <a:r>
              <a:rPr lang="en-GB" sz="1800" dirty="0" smtClean="0"/>
              <a:t>.</a:t>
            </a:r>
          </a:p>
          <a:p>
            <a:pPr eaLnBrk="1" hangingPunct="1">
              <a:buSzTx/>
              <a:buFont typeface="Wingdings" pitchFamily="2" charset="2"/>
              <a:buChar char=""/>
              <a:defRPr/>
            </a:pPr>
            <a:r>
              <a:rPr lang="en-GB" sz="1800" dirty="0" smtClean="0"/>
              <a:t>Saxon</a:t>
            </a:r>
            <a:r>
              <a:rPr lang="en-GB" sz="1800" dirty="0"/>
              <a:t>, D. and M. </a:t>
            </a:r>
            <a:r>
              <a:rPr lang="en-GB" sz="1800" dirty="0" err="1"/>
              <a:t>Barkham</a:t>
            </a:r>
            <a:r>
              <a:rPr lang="en-GB" sz="1800" dirty="0"/>
              <a:t> (2012). </a:t>
            </a:r>
            <a:r>
              <a:rPr lang="en-GB" sz="1800" i="1" dirty="0"/>
              <a:t>"Patterns of therapist variability: Therapist effects </a:t>
            </a:r>
            <a:r>
              <a:rPr lang="en-GB" sz="1800" i="1" dirty="0" smtClean="0"/>
              <a:t>&amp; </a:t>
            </a:r>
            <a:r>
              <a:rPr lang="en-GB" sz="1800" i="1" dirty="0"/>
              <a:t>the contribution of patient severity and risk." </a:t>
            </a:r>
            <a:r>
              <a:rPr lang="en-GB" sz="1800" i="1" dirty="0" smtClean="0"/>
              <a:t> </a:t>
            </a:r>
            <a:r>
              <a:rPr lang="en-GB" sz="1800" dirty="0" smtClean="0"/>
              <a:t>J </a:t>
            </a:r>
            <a:r>
              <a:rPr lang="en-GB" sz="1800" dirty="0"/>
              <a:t>Consult </a:t>
            </a:r>
            <a:r>
              <a:rPr lang="en-GB" sz="1800" dirty="0" err="1"/>
              <a:t>Clin</a:t>
            </a:r>
            <a:r>
              <a:rPr lang="en-GB" sz="1800" dirty="0"/>
              <a:t> </a:t>
            </a:r>
            <a:r>
              <a:rPr lang="en-GB" sz="1800" dirty="0" err="1"/>
              <a:t>Psychol</a:t>
            </a:r>
            <a:r>
              <a:rPr lang="en-GB" sz="1800" dirty="0"/>
              <a:t> 80(4): 535-546.</a:t>
            </a:r>
          </a:p>
          <a:p>
            <a:pPr eaLnBrk="1" hangingPunct="1">
              <a:buSzTx/>
              <a:buFont typeface="Wingdings" pitchFamily="2" charset="2"/>
              <a:buChar char=""/>
              <a:defRPr/>
            </a:pPr>
            <a:r>
              <a:rPr lang="en-GB" sz="1800" dirty="0" smtClean="0"/>
              <a:t>Baldwin</a:t>
            </a:r>
            <a:r>
              <a:rPr lang="en-GB" sz="1800" dirty="0"/>
              <a:t>, S. A. &amp; </a:t>
            </a:r>
            <a:r>
              <a:rPr lang="en-GB" sz="1800" dirty="0" err="1"/>
              <a:t>Imel</a:t>
            </a:r>
            <a:r>
              <a:rPr lang="en-GB" sz="1800" dirty="0"/>
              <a:t>, Z. E. (2013). </a:t>
            </a:r>
            <a:r>
              <a:rPr lang="en-GB" sz="1800" i="1" dirty="0"/>
              <a:t>“Therapist effects: Findings and </a:t>
            </a:r>
            <a:r>
              <a:rPr lang="en-GB" sz="1800" i="1" dirty="0" smtClean="0"/>
              <a:t>methods” </a:t>
            </a:r>
            <a:r>
              <a:rPr lang="en-GB" sz="1800" dirty="0" smtClean="0"/>
              <a:t>in </a:t>
            </a:r>
            <a:r>
              <a:rPr lang="en-GB" sz="1800" dirty="0"/>
              <a:t>M. J. Lambert (</a:t>
            </a:r>
            <a:r>
              <a:rPr lang="en-GB" sz="1800" dirty="0" err="1"/>
              <a:t>ed</a:t>
            </a:r>
            <a:r>
              <a:rPr lang="en-GB" sz="1800" dirty="0"/>
              <a:t>) </a:t>
            </a:r>
            <a:r>
              <a:rPr lang="en-GB" sz="1800" i="1" dirty="0"/>
              <a:t>“Handbook of psychotherapy and </a:t>
            </a:r>
            <a:r>
              <a:rPr lang="en-GB" sz="1800" i="1" dirty="0" err="1"/>
              <a:t>behavior</a:t>
            </a:r>
            <a:r>
              <a:rPr lang="en-GB" sz="1800" i="1" dirty="0"/>
              <a:t> change (6th </a:t>
            </a:r>
            <a:r>
              <a:rPr lang="en-GB" sz="1800" i="1" dirty="0" err="1"/>
              <a:t>ed</a:t>
            </a:r>
            <a:r>
              <a:rPr lang="en-GB" sz="1800" i="1" dirty="0" smtClean="0"/>
              <a:t>)”</a:t>
            </a:r>
            <a:endParaRPr lang="en-GB" sz="1800" i="1" dirty="0"/>
          </a:p>
        </p:txBody>
      </p:sp>
      <p:sp>
        <p:nvSpPr>
          <p:cNvPr id="17412" name="Line 6"/>
          <p:cNvSpPr>
            <a:spLocks noChangeShapeType="1"/>
          </p:cNvSpPr>
          <p:nvPr/>
        </p:nvSpPr>
        <p:spPr bwMode="auto">
          <a:xfrm>
            <a:off x="576263" y="6669088"/>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25413" y="-26988"/>
            <a:ext cx="8928100" cy="1143001"/>
          </a:xfrm>
        </p:spPr>
        <p:txBody>
          <a:bodyPr/>
          <a:lstStyle/>
          <a:p>
            <a:pPr eaLnBrk="1" hangingPunct="1">
              <a:defRPr/>
            </a:pPr>
            <a:r>
              <a:rPr lang="en-GB" dirty="0" smtClean="0"/>
              <a:t>therapist effects</a:t>
            </a:r>
          </a:p>
        </p:txBody>
      </p:sp>
      <p:sp>
        <p:nvSpPr>
          <p:cNvPr id="18435" name="Line 6"/>
          <p:cNvSpPr>
            <a:spLocks noChangeShapeType="1"/>
          </p:cNvSpPr>
          <p:nvPr/>
        </p:nvSpPr>
        <p:spPr bwMode="auto">
          <a:xfrm>
            <a:off x="595313" y="6092825"/>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36" name="TextBox 1"/>
          <p:cNvSpPr txBox="1">
            <a:spLocks noChangeArrowheads="1"/>
          </p:cNvSpPr>
          <p:nvPr/>
        </p:nvSpPr>
        <p:spPr bwMode="auto">
          <a:xfrm>
            <a:off x="17463" y="616585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r>
              <a:rPr lang="en-GB" altLang="en-US" sz="1800"/>
              <a:t>Saxon, D. &amp; M. Barkham (2012). </a:t>
            </a:r>
            <a:r>
              <a:rPr lang="en-GB" altLang="en-US" sz="1800" i="1"/>
              <a:t>"Patterns of therapist variability: Therapist effects &amp; the contribution of patient severity and risk."</a:t>
            </a:r>
            <a:r>
              <a:rPr lang="en-GB" altLang="en-US" sz="1800"/>
              <a:t> J Consult Clin Psychol 80(4): 535-546.</a:t>
            </a:r>
            <a:r>
              <a:rPr lang="en-GB" altLang="en-US" sz="1800" u="sng"/>
              <a:t> </a:t>
            </a:r>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052513"/>
            <a:ext cx="7562850" cy="491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6988" y="2060575"/>
            <a:ext cx="4329112" cy="3960813"/>
          </a:xfrm>
        </p:spPr>
        <p:txBody>
          <a:bodyPr/>
          <a:lstStyle/>
          <a:p>
            <a:pPr marL="355600" indent="-355600">
              <a:buSzPct val="110000"/>
              <a:buFont typeface="Wingdings" pitchFamily="2" charset="2"/>
              <a:buChar char="²"/>
              <a:defRPr/>
            </a:pPr>
            <a:r>
              <a:rPr lang="en-GB" sz="2400" dirty="0" smtClean="0"/>
              <a:t>study of 119 therapists treating 10,786 patients</a:t>
            </a:r>
          </a:p>
          <a:p>
            <a:pPr marL="355600" indent="-355600">
              <a:buSzPct val="110000"/>
              <a:buFont typeface="Wingdings" pitchFamily="2" charset="2"/>
              <a:buChar char="²"/>
              <a:defRPr/>
            </a:pPr>
            <a:r>
              <a:rPr lang="en-GB" sz="2400" dirty="0" smtClean="0"/>
              <a:t>recovery used the standard Jacobson &amp; </a:t>
            </a:r>
            <a:r>
              <a:rPr lang="en-GB" sz="2400" dirty="0" err="1"/>
              <a:t>T</a:t>
            </a:r>
            <a:r>
              <a:rPr lang="en-GB" sz="2400" dirty="0" err="1" smtClean="0"/>
              <a:t>ruax</a:t>
            </a:r>
            <a:r>
              <a:rPr lang="en-GB" sz="2400" dirty="0" smtClean="0"/>
              <a:t> criteria: reliable change to below the clinical cut-off</a:t>
            </a:r>
          </a:p>
          <a:p>
            <a:pPr marL="355600" indent="-355600">
              <a:buSzPct val="110000"/>
              <a:buFont typeface="Wingdings" pitchFamily="2" charset="2"/>
              <a:buChar char="²"/>
              <a:defRPr/>
            </a:pPr>
            <a:r>
              <a:rPr lang="en-GB" sz="2400" dirty="0" smtClean="0"/>
              <a:t>three groups of therapists found, comprising 19 poor (16%), 79 average (66%), and 21 excellent (18%)</a:t>
            </a:r>
          </a:p>
        </p:txBody>
      </p:sp>
      <p:sp>
        <p:nvSpPr>
          <p:cNvPr id="19459" name="Line 6"/>
          <p:cNvSpPr>
            <a:spLocks noChangeShapeType="1"/>
          </p:cNvSpPr>
          <p:nvPr/>
        </p:nvSpPr>
        <p:spPr bwMode="auto">
          <a:xfrm>
            <a:off x="576263" y="616585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Title 7"/>
          <p:cNvSpPr>
            <a:spLocks noGrp="1"/>
          </p:cNvSpPr>
          <p:nvPr>
            <p:ph type="title"/>
          </p:nvPr>
        </p:nvSpPr>
        <p:spPr>
          <a:xfrm>
            <a:off x="935038" y="-26988"/>
            <a:ext cx="7273925" cy="873126"/>
          </a:xfrm>
        </p:spPr>
        <p:txBody>
          <a:bodyPr/>
          <a:lstStyle/>
          <a:p>
            <a:pPr algn="ctr">
              <a:defRPr/>
            </a:pPr>
            <a:r>
              <a:rPr lang="en-GB" sz="4400" b="0" dirty="0" smtClean="0"/>
              <a:t>differences in recovery rates</a:t>
            </a:r>
            <a:endParaRPr lang="en-GB" sz="4400" b="0" dirty="0"/>
          </a:p>
        </p:txBody>
      </p:sp>
      <p:graphicFrame>
        <p:nvGraphicFramePr>
          <p:cNvPr id="19461" name="Content Placeholder 2"/>
          <p:cNvGraphicFramePr>
            <a:graphicFrameLocks noGrp="1"/>
          </p:cNvGraphicFramePr>
          <p:nvPr>
            <p:ph idx="1"/>
          </p:nvPr>
        </p:nvGraphicFramePr>
        <p:xfrm>
          <a:off x="4305300" y="1250950"/>
          <a:ext cx="4719638" cy="5030788"/>
        </p:xfrm>
        <a:graphic>
          <a:graphicData uri="http://schemas.openxmlformats.org/presentationml/2006/ole">
            <mc:AlternateContent xmlns:mc="http://schemas.openxmlformats.org/markup-compatibility/2006">
              <mc:Choice xmlns:v="urn:schemas-microsoft-com:vml" Requires="v">
                <p:oleObj spid="_x0000_s19465" r:id="rId4" imgW="4724809" imgH="5029636" progId="Excel.Chart.8">
                  <p:embed/>
                </p:oleObj>
              </mc:Choice>
              <mc:Fallback>
                <p:oleObj r:id="rId4" imgW="4724809" imgH="5029636" progId="Excel.Chart.8">
                  <p:embed/>
                  <p:pic>
                    <p:nvPicPr>
                      <p:cNvPr id="0" name="Content Placeholder 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300" y="1250950"/>
                        <a:ext cx="4719638" cy="5030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462" name="TextBox 9"/>
          <p:cNvSpPr txBox="1">
            <a:spLocks noChangeArrowheads="1"/>
          </p:cNvSpPr>
          <p:nvPr/>
        </p:nvSpPr>
        <p:spPr bwMode="auto">
          <a:xfrm>
            <a:off x="0" y="623887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r>
              <a:rPr lang="en-GB" altLang="en-US" sz="1800"/>
              <a:t>Saxon, D. &amp; M. Barkham (2012). </a:t>
            </a:r>
            <a:r>
              <a:rPr lang="en-GB" altLang="en-US" sz="1800" i="1"/>
              <a:t>"Patterns of therapist variability: Therapist effects &amp; the contribution of patient severity and risk."</a:t>
            </a:r>
            <a:r>
              <a:rPr lang="en-GB" altLang="en-US" sz="1800"/>
              <a:t> J Consult Clin Psychol 80(4): 535-546.</a:t>
            </a:r>
            <a:r>
              <a:rPr lang="en-GB" altLang="en-US" sz="1800" u="sng"/>
              <a:t> </a:t>
            </a:r>
          </a:p>
        </p:txBody>
      </p:sp>
      <p:sp>
        <p:nvSpPr>
          <p:cNvPr id="11" name="TextBox 10"/>
          <p:cNvSpPr txBox="1"/>
          <p:nvPr/>
        </p:nvSpPr>
        <p:spPr>
          <a:xfrm>
            <a:off x="-107950" y="788988"/>
            <a:ext cx="4679950" cy="1200150"/>
          </a:xfrm>
          <a:prstGeom prst="rect">
            <a:avLst/>
          </a:prstGeom>
          <a:noFill/>
        </p:spPr>
        <p:txBody>
          <a:bodyPr>
            <a:spAutoFit/>
          </a:bodyPr>
          <a:lstStyle/>
          <a:p>
            <a:pPr algn="ctr">
              <a:defRPr/>
            </a:pPr>
            <a:r>
              <a:rPr lang="en-GB" sz="2400" dirty="0">
                <a:solidFill>
                  <a:schemeClr val="tx2">
                    <a:lumMod val="90000"/>
                  </a:schemeClr>
                </a:solidFill>
                <a:cs typeface="+mn-cs"/>
              </a:rPr>
              <a:t>research in UK NHS adult primary care </a:t>
            </a:r>
            <a:r>
              <a:rPr lang="en-GB" sz="2400" dirty="0" err="1">
                <a:solidFill>
                  <a:schemeClr val="tx2">
                    <a:lumMod val="90000"/>
                  </a:schemeClr>
                </a:solidFill>
                <a:cs typeface="+mn-cs"/>
              </a:rPr>
              <a:t>counseling</a:t>
            </a:r>
            <a:r>
              <a:rPr lang="en-GB" sz="2400" dirty="0">
                <a:solidFill>
                  <a:schemeClr val="tx2">
                    <a:lumMod val="90000"/>
                  </a:schemeClr>
                </a:solidFill>
                <a:cs typeface="+mn-cs"/>
              </a:rPr>
              <a:t> &amp; psychological therapy services</a:t>
            </a:r>
          </a:p>
        </p:txBody>
      </p:sp>
      <p:sp>
        <p:nvSpPr>
          <p:cNvPr id="19464" name="TextBox 1"/>
          <p:cNvSpPr txBox="1">
            <a:spLocks noChangeArrowheads="1"/>
          </p:cNvSpPr>
          <p:nvPr/>
        </p:nvSpPr>
        <p:spPr bwMode="auto">
          <a:xfrm>
            <a:off x="5537200" y="908050"/>
            <a:ext cx="2430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eaLnBrk="1" hangingPunct="1">
              <a:spcBef>
                <a:spcPct val="0"/>
              </a:spcBef>
              <a:buClrTx/>
              <a:buSzTx/>
              <a:buFontTx/>
              <a:buNone/>
            </a:pPr>
            <a:r>
              <a:rPr lang="en-GB" altLang="en-US" sz="2800" i="1"/>
              <a:t>recovery rates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975" y="44450"/>
            <a:ext cx="9324975" cy="1143000"/>
          </a:xfrm>
        </p:spPr>
        <p:txBody>
          <a:bodyPr/>
          <a:lstStyle/>
          <a:p>
            <a:pPr eaLnBrk="1" hangingPunct="1">
              <a:defRPr/>
            </a:pPr>
            <a:r>
              <a:rPr lang="en-GB" dirty="0" smtClean="0"/>
              <a:t> why therapist effects differences? </a:t>
            </a:r>
          </a:p>
        </p:txBody>
      </p:sp>
      <p:sp>
        <p:nvSpPr>
          <p:cNvPr id="111619" name="Rectangle 3"/>
          <p:cNvSpPr>
            <a:spLocks noGrp="1" noRot="1" noChangeArrowheads="1"/>
          </p:cNvSpPr>
          <p:nvPr>
            <p:ph type="body" idx="1"/>
          </p:nvPr>
        </p:nvSpPr>
        <p:spPr>
          <a:xfrm>
            <a:off x="107950" y="2420938"/>
            <a:ext cx="5832475" cy="3136900"/>
          </a:xfrm>
        </p:spPr>
        <p:txBody>
          <a:bodyPr/>
          <a:lstStyle/>
          <a:p>
            <a:pPr eaLnBrk="1" hangingPunct="1">
              <a:buSzPct val="110000"/>
              <a:buFont typeface="Wingdings" pitchFamily="2" charset="2"/>
              <a:buChar char=""/>
              <a:defRPr/>
            </a:pPr>
            <a:r>
              <a:rPr lang="en-GB" sz="2900" dirty="0" smtClean="0"/>
              <a:t>type of therapy being used</a:t>
            </a:r>
          </a:p>
          <a:p>
            <a:pPr eaLnBrk="1" hangingPunct="1">
              <a:buSzPct val="110000"/>
              <a:buFont typeface="Wingdings" pitchFamily="2" charset="2"/>
              <a:buChar char=""/>
              <a:defRPr/>
            </a:pPr>
            <a:r>
              <a:rPr lang="en-GB" sz="2900" dirty="0" smtClean="0"/>
              <a:t>therapist qualifications/training</a:t>
            </a:r>
          </a:p>
          <a:p>
            <a:pPr eaLnBrk="1" hangingPunct="1">
              <a:buSzPct val="110000"/>
              <a:buFont typeface="Wingdings" pitchFamily="2" charset="2"/>
              <a:buChar char=""/>
              <a:defRPr/>
            </a:pPr>
            <a:r>
              <a:rPr lang="en-GB" sz="2900" dirty="0" smtClean="0"/>
              <a:t>duration of therapist experience</a:t>
            </a:r>
          </a:p>
          <a:p>
            <a:pPr eaLnBrk="1" hangingPunct="1">
              <a:buSzPct val="110000"/>
              <a:buFont typeface="Wingdings" pitchFamily="2" charset="2"/>
              <a:buChar char=""/>
              <a:defRPr/>
            </a:pPr>
            <a:r>
              <a:rPr lang="en-GB" sz="2900" dirty="0" smtClean="0"/>
              <a:t>therapist age </a:t>
            </a:r>
          </a:p>
          <a:p>
            <a:pPr eaLnBrk="1" hangingPunct="1">
              <a:buSzPct val="110000"/>
              <a:buFont typeface="Wingdings" pitchFamily="2" charset="2"/>
              <a:buChar char=""/>
              <a:defRPr/>
            </a:pPr>
            <a:r>
              <a:rPr lang="en-GB" sz="2900" dirty="0" smtClean="0"/>
              <a:t>therapist gender </a:t>
            </a:r>
          </a:p>
        </p:txBody>
      </p:sp>
      <p:sp>
        <p:nvSpPr>
          <p:cNvPr id="20484" name="Line 6"/>
          <p:cNvSpPr>
            <a:spLocks noChangeShapeType="1"/>
          </p:cNvSpPr>
          <p:nvPr/>
        </p:nvSpPr>
        <p:spPr bwMode="auto">
          <a:xfrm>
            <a:off x="684213" y="6021388"/>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048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420938"/>
            <a:ext cx="3038475" cy="302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6" name="TextBox 1"/>
          <p:cNvSpPr txBox="1">
            <a:spLocks noChangeArrowheads="1"/>
          </p:cNvSpPr>
          <p:nvPr/>
        </p:nvSpPr>
        <p:spPr bwMode="auto">
          <a:xfrm>
            <a:off x="1116013" y="1250950"/>
            <a:ext cx="65516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r>
              <a:rPr lang="en-GB" altLang="en-US" sz="2800" i="1"/>
              <a:t>research suggests that differences in therapist effectiveness are </a:t>
            </a:r>
            <a:r>
              <a:rPr lang="en-GB" altLang="en-US" sz="2800" b="1" i="1"/>
              <a:t>NOT</a:t>
            </a:r>
            <a:r>
              <a:rPr lang="en-GB" altLang="en-US" sz="2800" i="1"/>
              <a:t> due to:</a:t>
            </a:r>
          </a:p>
        </p:txBody>
      </p:sp>
      <p:sp>
        <p:nvSpPr>
          <p:cNvPr id="20487" name="Text Box 5"/>
          <p:cNvSpPr txBox="1">
            <a:spLocks noChangeArrowheads="1"/>
          </p:cNvSpPr>
          <p:nvPr/>
        </p:nvSpPr>
        <p:spPr bwMode="auto">
          <a:xfrm>
            <a:off x="107950" y="6094413"/>
            <a:ext cx="8928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r>
              <a:rPr lang="en-GB" altLang="en-US" sz="1800"/>
              <a:t>Baldwin, S. A. and Z. E. Imel (2013). </a:t>
            </a:r>
            <a:r>
              <a:rPr lang="en-GB" altLang="en-US" sz="1800" i="1"/>
              <a:t>“Therapist effects: findings and methods”</a:t>
            </a:r>
          </a:p>
          <a:p>
            <a:pPr algn="ctr" eaLnBrk="1" hangingPunct="1">
              <a:spcBef>
                <a:spcPct val="0"/>
              </a:spcBef>
              <a:buClrTx/>
              <a:buSzTx/>
              <a:buFontTx/>
              <a:buNone/>
            </a:pPr>
            <a:r>
              <a:rPr lang="en-GB" altLang="en-US" sz="1800"/>
              <a:t>in M. J. Lambert (ed) </a:t>
            </a:r>
            <a:r>
              <a:rPr lang="en-GB" altLang="en-US" sz="1800" i="1"/>
              <a:t>“Handbook of psychotherapy and behavior change (6</a:t>
            </a:r>
            <a:r>
              <a:rPr lang="en-GB" altLang="en-US" sz="1800" i="1" baseline="30000"/>
              <a:t>th</a:t>
            </a:r>
            <a:r>
              <a:rPr lang="en-GB" altLang="en-US" sz="1800" i="1"/>
              <a:t> ed)”</a:t>
            </a:r>
            <a:endParaRPr lang="en-GB" altLang="en-US" sz="18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0" y="198438"/>
            <a:ext cx="9180513" cy="1143000"/>
          </a:xfrm>
        </p:spPr>
        <p:txBody>
          <a:bodyPr/>
          <a:lstStyle/>
          <a:p>
            <a:pPr eaLnBrk="1" hangingPunct="1">
              <a:defRPr/>
            </a:pPr>
            <a:r>
              <a:rPr lang="en-GB" dirty="0" smtClean="0"/>
              <a:t>self-assessment isn’t accurate</a:t>
            </a:r>
          </a:p>
        </p:txBody>
      </p:sp>
      <p:sp>
        <p:nvSpPr>
          <p:cNvPr id="21507" name="Line 6"/>
          <p:cNvSpPr>
            <a:spLocks noChangeShapeType="1"/>
          </p:cNvSpPr>
          <p:nvPr/>
        </p:nvSpPr>
        <p:spPr bwMode="auto">
          <a:xfrm>
            <a:off x="593725" y="5300663"/>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08" name="TextBox 1"/>
          <p:cNvSpPr txBox="1">
            <a:spLocks noChangeArrowheads="1"/>
          </p:cNvSpPr>
          <p:nvPr/>
        </p:nvSpPr>
        <p:spPr bwMode="auto">
          <a:xfrm>
            <a:off x="414338" y="5445125"/>
            <a:ext cx="8351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r>
              <a:rPr lang="en-GB" altLang="en-US" sz="1800"/>
              <a:t>Walfish, S., B. McAlister, et al. (2012</a:t>
            </a:r>
            <a:r>
              <a:rPr lang="en-GB" altLang="en-US" sz="1800" i="1"/>
              <a:t>). "An investigation of self-assessment </a:t>
            </a:r>
          </a:p>
          <a:p>
            <a:pPr algn="ctr" eaLnBrk="1" hangingPunct="1">
              <a:spcBef>
                <a:spcPct val="0"/>
              </a:spcBef>
              <a:buClrTx/>
              <a:buSzTx/>
              <a:buFontTx/>
              <a:buNone/>
            </a:pPr>
            <a:r>
              <a:rPr lang="en-GB" altLang="en-US" sz="1800" i="1"/>
              <a:t>bias in mental health providers." </a:t>
            </a:r>
            <a:r>
              <a:rPr lang="en-GB" altLang="en-US" sz="1800"/>
              <a:t>Psychol Rep 110(2): 639-644.</a:t>
            </a:r>
          </a:p>
          <a:p>
            <a:pPr algn="ctr" eaLnBrk="1" hangingPunct="1">
              <a:spcBef>
                <a:spcPct val="0"/>
              </a:spcBef>
              <a:buClrTx/>
              <a:buSzTx/>
              <a:buFontTx/>
              <a:buNone/>
            </a:pPr>
            <a:r>
              <a:rPr lang="en-GB" altLang="en-US" sz="1800"/>
              <a:t>Davis, D., et al. (2006). </a:t>
            </a:r>
            <a:r>
              <a:rPr lang="en-GB" altLang="en-US" sz="1800" i="1"/>
              <a:t>"Accuracy of physician self-assessment compared with observed measures of competence: A systematic review."</a:t>
            </a:r>
            <a:r>
              <a:rPr lang="en-GB" altLang="en-US" sz="1800"/>
              <a:t> JAMA 296: 1094-1102</a:t>
            </a:r>
          </a:p>
        </p:txBody>
      </p:sp>
      <p:sp>
        <p:nvSpPr>
          <p:cNvPr id="21509" name="TextBox 2"/>
          <p:cNvSpPr txBox="1">
            <a:spLocks noChangeArrowheads="1"/>
          </p:cNvSpPr>
          <p:nvPr/>
        </p:nvSpPr>
        <p:spPr bwMode="auto">
          <a:xfrm>
            <a:off x="34925" y="1484313"/>
            <a:ext cx="45005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eaLnBrk="1" hangingPunct="1">
              <a:spcBef>
                <a:spcPct val="0"/>
              </a:spcBef>
              <a:buClr>
                <a:srgbClr val="FFCC00"/>
              </a:buClr>
              <a:buSzPct val="110000"/>
              <a:buFont typeface="Wingdings" pitchFamily="2" charset="2"/>
              <a:buChar char="²"/>
            </a:pPr>
            <a:r>
              <a:rPr lang="en-GB" altLang="en-US" sz="2400"/>
              <a:t>multidisciplinary sample of mental health professionals  </a:t>
            </a:r>
          </a:p>
          <a:p>
            <a:pPr eaLnBrk="1" hangingPunct="1">
              <a:spcBef>
                <a:spcPct val="0"/>
              </a:spcBef>
              <a:buClr>
                <a:srgbClr val="FFCC00"/>
              </a:buClr>
              <a:buSzPct val="110000"/>
              <a:buFont typeface="Wingdings" pitchFamily="2" charset="2"/>
              <a:buChar char="²"/>
            </a:pPr>
            <a:r>
              <a:rPr lang="en-GB" altLang="en-US" sz="2400"/>
              <a:t>compare their own overall clinical skills &amp; performance to others in their profession</a:t>
            </a:r>
          </a:p>
          <a:p>
            <a:pPr eaLnBrk="1" hangingPunct="1">
              <a:spcBef>
                <a:spcPct val="0"/>
              </a:spcBef>
              <a:buClr>
                <a:srgbClr val="FFCC00"/>
              </a:buClr>
              <a:buSzPct val="110000"/>
              <a:buFont typeface="Wingdings" pitchFamily="2" charset="2"/>
              <a:buChar char="²"/>
            </a:pPr>
            <a:r>
              <a:rPr lang="en-GB" altLang="en-US" sz="2400"/>
              <a:t>25% assessed themselves to be in the top 10% of skills &amp; performance &amp; none viewed themselves as below average</a:t>
            </a:r>
          </a:p>
        </p:txBody>
      </p:sp>
      <p:graphicFrame>
        <p:nvGraphicFramePr>
          <p:cNvPr id="21510" name="Content Placeholder 4"/>
          <p:cNvGraphicFramePr>
            <a:graphicFrameLocks noGrp="1"/>
          </p:cNvGraphicFramePr>
          <p:nvPr>
            <p:ph idx="1"/>
          </p:nvPr>
        </p:nvGraphicFramePr>
        <p:xfrm>
          <a:off x="4305300" y="1238250"/>
          <a:ext cx="4716463" cy="3989388"/>
        </p:xfrm>
        <a:graphic>
          <a:graphicData uri="http://schemas.openxmlformats.org/presentationml/2006/ole">
            <mc:AlternateContent xmlns:mc="http://schemas.openxmlformats.org/markup-compatibility/2006">
              <mc:Choice xmlns:v="urn:schemas-microsoft-com:vml" Requires="v">
                <p:oleObj spid="_x0000_s21512" r:id="rId4" imgW="4718713" imgH="3993226" progId="Excel.Chart.8">
                  <p:embed/>
                </p:oleObj>
              </mc:Choice>
              <mc:Fallback>
                <p:oleObj r:id="rId4" imgW="4718713" imgH="3993226"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300" y="1238250"/>
                        <a:ext cx="4716463" cy="3989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511" name="TextBox 5"/>
          <p:cNvSpPr txBox="1">
            <a:spLocks noChangeArrowheads="1"/>
          </p:cNvSpPr>
          <p:nvPr/>
        </p:nvSpPr>
        <p:spPr bwMode="auto">
          <a:xfrm>
            <a:off x="7019925" y="4643438"/>
            <a:ext cx="1360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eaLnBrk="1" hangingPunct="1">
              <a:spcBef>
                <a:spcPct val="0"/>
              </a:spcBef>
              <a:buClrTx/>
              <a:buSzTx/>
              <a:buFontTx/>
              <a:buNone/>
            </a:pPr>
            <a:r>
              <a:rPr lang="en-GB" altLang="en-US" sz="1800"/>
              <a:t>assessment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07950" y="-26988"/>
            <a:ext cx="8928100" cy="1143001"/>
          </a:xfrm>
        </p:spPr>
        <p:txBody>
          <a:bodyPr/>
          <a:lstStyle/>
          <a:p>
            <a:pPr eaLnBrk="1" hangingPunct="1">
              <a:defRPr/>
            </a:pPr>
            <a:r>
              <a:rPr lang="en-GB" dirty="0" smtClean="0"/>
              <a:t>therapist effects: tentative findings</a:t>
            </a:r>
          </a:p>
        </p:txBody>
      </p:sp>
      <p:sp>
        <p:nvSpPr>
          <p:cNvPr id="111619" name="Rectangle 3"/>
          <p:cNvSpPr>
            <a:spLocks noGrp="1" noRot="1" noChangeArrowheads="1"/>
          </p:cNvSpPr>
          <p:nvPr>
            <p:ph type="body" idx="1"/>
          </p:nvPr>
        </p:nvSpPr>
        <p:spPr>
          <a:xfrm>
            <a:off x="179388" y="908050"/>
            <a:ext cx="8929687" cy="5689600"/>
          </a:xfrm>
        </p:spPr>
        <p:txBody>
          <a:bodyPr/>
          <a:lstStyle/>
          <a:p>
            <a:pPr marL="449263" indent="-449263" eaLnBrk="1" hangingPunct="1">
              <a:buSzTx/>
              <a:buFont typeface="Wingdings" pitchFamily="2" charset="2"/>
              <a:buChar char="²"/>
              <a:defRPr/>
            </a:pPr>
            <a:r>
              <a:rPr lang="en-GB" sz="2700" dirty="0" smtClean="0"/>
              <a:t>the differences in outcome between better &amp; worse therapists stand out most with more complex, challenging patients (Saxon &amp; </a:t>
            </a:r>
            <a:r>
              <a:rPr lang="en-GB" sz="2700" dirty="0" err="1" smtClean="0"/>
              <a:t>Barkham</a:t>
            </a:r>
            <a:r>
              <a:rPr lang="en-GB" sz="2700" dirty="0" smtClean="0"/>
              <a:t>, 2012).</a:t>
            </a:r>
          </a:p>
          <a:p>
            <a:pPr marL="449263" indent="-449263" eaLnBrk="1" hangingPunct="1">
              <a:buSzTx/>
              <a:buFont typeface="Wingdings" pitchFamily="2" charset="2"/>
              <a:buChar char="²"/>
              <a:defRPr/>
            </a:pPr>
            <a:r>
              <a:rPr lang="en-GB" sz="2700" dirty="0" smtClean="0"/>
              <a:t>individual therapists tend to be “better” or “worse” with specific kinds of patient problem, rather than “better/worse” across the board (Kraus et al, 2011).</a:t>
            </a:r>
          </a:p>
          <a:p>
            <a:pPr marL="449263" indent="-449263" eaLnBrk="1" hangingPunct="1">
              <a:buSzTx/>
              <a:buFont typeface="Wingdings" pitchFamily="2" charset="2"/>
              <a:buChar char="²"/>
              <a:defRPr/>
            </a:pPr>
            <a:r>
              <a:rPr lang="en-GB" sz="2700" dirty="0" smtClean="0"/>
              <a:t>it seems that “facilitative interpersonal skills” demon-</a:t>
            </a:r>
            <a:r>
              <a:rPr lang="en-GB" sz="2700" dirty="0" err="1" smtClean="0"/>
              <a:t>strated</a:t>
            </a:r>
            <a:r>
              <a:rPr lang="en-GB" sz="2700" dirty="0" smtClean="0"/>
              <a:t> specifically in difficult interpersonal situations (rather than just more generally) are of particular importance (Anderson et al, 2009) </a:t>
            </a:r>
          </a:p>
          <a:p>
            <a:pPr marL="449263" indent="-449263" eaLnBrk="1" hangingPunct="1">
              <a:buSzTx/>
              <a:buFont typeface="Wingdings" pitchFamily="2" charset="2"/>
              <a:buChar char="²"/>
              <a:defRPr/>
            </a:pPr>
            <a:r>
              <a:rPr lang="en-GB" sz="2700" dirty="0" smtClean="0"/>
              <a:t>use of regular sessional outcome/alliance monitoring may be especially helpful for initially less effective therapists (Anker et al, 2009) </a:t>
            </a:r>
          </a:p>
          <a:p>
            <a:pPr marL="449263" indent="-449263" eaLnBrk="1" hangingPunct="1">
              <a:buSzTx/>
              <a:buFont typeface="Wingdings" pitchFamily="2" charset="2"/>
              <a:buChar char="²"/>
              <a:defRPr/>
            </a:pPr>
            <a:endParaRPr lang="en-GB" sz="2800" dirty="0" smtClean="0"/>
          </a:p>
        </p:txBody>
      </p:sp>
      <p:sp>
        <p:nvSpPr>
          <p:cNvPr id="22532" name="Line 6"/>
          <p:cNvSpPr>
            <a:spLocks noChangeShapeType="1"/>
          </p:cNvSpPr>
          <p:nvPr/>
        </p:nvSpPr>
        <p:spPr bwMode="auto">
          <a:xfrm>
            <a:off x="611188" y="6742113"/>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988"/>
            <a:ext cx="8193087" cy="1143001"/>
          </a:xfrm>
        </p:spPr>
        <p:txBody>
          <a:bodyPr lIns="92075" tIns="46038" rIns="92075" bIns="46038" anchor="b"/>
          <a:lstStyle/>
          <a:p>
            <a:pPr eaLnBrk="1" hangingPunct="1">
              <a:defRPr/>
            </a:pPr>
            <a:r>
              <a:rPr lang="en-US" dirty="0" smtClean="0"/>
              <a:t>key points of this talk</a:t>
            </a:r>
          </a:p>
        </p:txBody>
      </p:sp>
      <p:sp>
        <p:nvSpPr>
          <p:cNvPr id="147459" name="Rectangle 3"/>
          <p:cNvSpPr>
            <a:spLocks noGrp="1" noRot="1" noChangeArrowheads="1"/>
          </p:cNvSpPr>
          <p:nvPr>
            <p:ph type="body" sz="half" idx="3"/>
          </p:nvPr>
        </p:nvSpPr>
        <p:spPr>
          <a:xfrm>
            <a:off x="3675063" y="1268413"/>
            <a:ext cx="5434012" cy="5040312"/>
          </a:xfrm>
        </p:spPr>
        <p:txBody>
          <a:bodyPr lIns="92075" tIns="46038" rIns="92075" bIns="46038"/>
          <a:lstStyle/>
          <a:p>
            <a:pPr marL="450850" indent="-450850" eaLnBrk="1" hangingPunct="1">
              <a:lnSpc>
                <a:spcPct val="90000"/>
              </a:lnSpc>
              <a:buClr>
                <a:srgbClr val="DADADA"/>
              </a:buClr>
              <a:buSzPct val="130000"/>
              <a:buFont typeface="Wingdings" pitchFamily="2" charset="2"/>
              <a:buChar char="ü"/>
              <a:defRPr/>
            </a:pPr>
            <a:r>
              <a:rPr lang="en-US" sz="2800" dirty="0">
                <a:solidFill>
                  <a:srgbClr val="DADADA"/>
                </a:solidFill>
              </a:rPr>
              <a:t>psychotherapy’s current state: some reasons to be </a:t>
            </a:r>
            <a:r>
              <a:rPr lang="en-US" sz="2800" dirty="0" smtClean="0">
                <a:solidFill>
                  <a:srgbClr val="DADADA"/>
                </a:solidFill>
              </a:rPr>
              <a:t>pleased</a:t>
            </a:r>
          </a:p>
          <a:p>
            <a:pPr marL="0" indent="0" eaLnBrk="1" hangingPunct="1">
              <a:lnSpc>
                <a:spcPct val="90000"/>
              </a:lnSpc>
              <a:buClr>
                <a:srgbClr val="DADADA"/>
              </a:buClr>
              <a:buSzPct val="130000"/>
              <a:buFont typeface="Arial" charset="0"/>
              <a:buNone/>
              <a:defRPr/>
            </a:pPr>
            <a:r>
              <a:rPr lang="en-US" sz="600" dirty="0" smtClean="0">
                <a:solidFill>
                  <a:srgbClr val="DADADA"/>
                </a:solidFill>
              </a:rPr>
              <a:t> </a:t>
            </a:r>
          </a:p>
          <a:p>
            <a:pPr marL="450850" indent="-450850" eaLnBrk="1" hangingPunct="1">
              <a:lnSpc>
                <a:spcPct val="90000"/>
              </a:lnSpc>
              <a:buClr>
                <a:srgbClr val="DADADA"/>
              </a:buClr>
              <a:buSzPct val="130000"/>
              <a:buFont typeface="Wingdings" pitchFamily="2" charset="2"/>
              <a:buChar char="ü"/>
              <a:defRPr/>
            </a:pPr>
            <a:r>
              <a:rPr lang="en-US" sz="2800" dirty="0" smtClean="0">
                <a:solidFill>
                  <a:srgbClr val="DADADA"/>
                </a:solidFill>
              </a:rPr>
              <a:t>psychotherapy’s </a:t>
            </a:r>
            <a:r>
              <a:rPr lang="en-US" sz="2800" dirty="0">
                <a:solidFill>
                  <a:srgbClr val="DADADA"/>
                </a:solidFill>
              </a:rPr>
              <a:t>current state: some reasons to be worried</a:t>
            </a:r>
            <a:r>
              <a:rPr lang="en-US" sz="3000" dirty="0">
                <a:solidFill>
                  <a:srgbClr val="DADADA"/>
                </a:solidFill>
              </a:rPr>
              <a:t>            </a:t>
            </a:r>
          </a:p>
          <a:p>
            <a:pPr marL="447675" indent="-447675" eaLnBrk="1" hangingPunct="1">
              <a:lnSpc>
                <a:spcPct val="90000"/>
              </a:lnSpc>
              <a:buClr>
                <a:srgbClr val="CC66FF"/>
              </a:buClr>
              <a:buSzPct val="110000"/>
              <a:buFont typeface="Wingdings 2" pitchFamily="18" charset="2"/>
              <a:buNone/>
              <a:defRPr/>
            </a:pPr>
            <a:endParaRPr lang="en-US" sz="600" i="1" dirty="0" smtClean="0"/>
          </a:p>
          <a:p>
            <a:pPr marL="447675" indent="-447675" eaLnBrk="1" hangingPunct="1">
              <a:lnSpc>
                <a:spcPct val="90000"/>
              </a:lnSpc>
              <a:buSzPct val="110000"/>
              <a:buFont typeface="Wingdings" pitchFamily="2" charset="2"/>
              <a:buChar char="Ø"/>
              <a:defRPr/>
            </a:pPr>
            <a:r>
              <a:rPr lang="en-US" sz="2800" dirty="0" smtClean="0">
                <a:solidFill>
                  <a:srgbClr val="FFCC00"/>
                </a:solidFill>
              </a:rPr>
              <a:t>the major benefits we can achieve through balancing evidence-based practice with practice-based evidence</a:t>
            </a:r>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800" dirty="0" smtClean="0"/>
              <a:t>new insights from cross disciplinary research on how humans develop excellence </a:t>
            </a:r>
          </a:p>
        </p:txBody>
      </p:sp>
      <p:sp>
        <p:nvSpPr>
          <p:cNvPr id="23556" name="Line 4"/>
          <p:cNvSpPr>
            <a:spLocks noChangeShapeType="1"/>
          </p:cNvSpPr>
          <p:nvPr/>
        </p:nvSpPr>
        <p:spPr bwMode="auto">
          <a:xfrm>
            <a:off x="793750" y="6453188"/>
            <a:ext cx="7593013"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57" name="Rectangle 6"/>
          <p:cNvSpPr>
            <a:spLocks noChangeArrowheads="1"/>
          </p:cNvSpPr>
          <p:nvPr/>
        </p:nvSpPr>
        <p:spPr bwMode="gray">
          <a:xfrm>
            <a:off x="762000" y="601663"/>
            <a:ext cx="31750" cy="10525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endParaRPr kumimoji="1" lang="en-US" altLang="en-US" sz="2400">
              <a:solidFill>
                <a:srgbClr val="FFFFFF"/>
              </a:solidFill>
            </a:endParaRPr>
          </a:p>
        </p:txBody>
      </p:sp>
      <p:pic>
        <p:nvPicPr>
          <p:cNvPr id="235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700213"/>
            <a:ext cx="3544888" cy="374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71438" y="-26988"/>
            <a:ext cx="8928100" cy="1143001"/>
          </a:xfrm>
        </p:spPr>
        <p:txBody>
          <a:bodyPr/>
          <a:lstStyle/>
          <a:p>
            <a:pPr eaLnBrk="1" hangingPunct="1">
              <a:defRPr/>
            </a:pPr>
            <a:r>
              <a:rPr lang="en-GB" dirty="0" smtClean="0"/>
              <a:t>practice-based evidence</a:t>
            </a:r>
          </a:p>
        </p:txBody>
      </p:sp>
      <p:sp>
        <p:nvSpPr>
          <p:cNvPr id="111619" name="Rectangle 3"/>
          <p:cNvSpPr>
            <a:spLocks noGrp="1" noRot="1" noChangeArrowheads="1"/>
          </p:cNvSpPr>
          <p:nvPr>
            <p:ph type="body" idx="1"/>
          </p:nvPr>
        </p:nvSpPr>
        <p:spPr>
          <a:xfrm>
            <a:off x="107950" y="2565400"/>
            <a:ext cx="9144000" cy="3311525"/>
          </a:xfrm>
        </p:spPr>
        <p:txBody>
          <a:bodyPr/>
          <a:lstStyle/>
          <a:p>
            <a:pPr marL="355600" indent="-355600" eaLnBrk="1" hangingPunct="1">
              <a:buSzTx/>
              <a:buFont typeface="Wingdings" pitchFamily="2" charset="2"/>
              <a:buChar char="²"/>
              <a:defRPr/>
            </a:pPr>
            <a:r>
              <a:rPr lang="en-GB" sz="2300" dirty="0" err="1" smtClean="0"/>
              <a:t>celesthealth</a:t>
            </a:r>
            <a:r>
              <a:rPr lang="en-GB" sz="2300" dirty="0" smtClean="0"/>
              <a:t> system for mental health &amp; college </a:t>
            </a:r>
            <a:r>
              <a:rPr lang="en-GB" sz="2300" dirty="0" err="1" smtClean="0"/>
              <a:t>counseling</a:t>
            </a:r>
            <a:r>
              <a:rPr lang="en-GB" sz="2300" dirty="0" smtClean="0"/>
              <a:t> settings (</a:t>
            </a:r>
            <a:r>
              <a:rPr lang="en-GB" sz="2300" dirty="0" err="1" smtClean="0"/>
              <a:t>chs-mh</a:t>
            </a:r>
            <a:r>
              <a:rPr lang="en-GB" sz="2300" dirty="0" smtClean="0"/>
              <a:t>) www.celesthealth.com</a:t>
            </a:r>
          </a:p>
          <a:p>
            <a:pPr marL="355600" indent="-355600" eaLnBrk="1" hangingPunct="1">
              <a:buSzTx/>
              <a:buFont typeface="Wingdings" pitchFamily="2" charset="2"/>
              <a:buChar char="²"/>
              <a:defRPr/>
            </a:pPr>
            <a:r>
              <a:rPr lang="en-GB" sz="2300" dirty="0" smtClean="0"/>
              <a:t>clinical outcomes in routine evaluation (core) www.coreims.co.uk</a:t>
            </a:r>
          </a:p>
          <a:p>
            <a:pPr marL="355600" indent="-355600" eaLnBrk="1" hangingPunct="1">
              <a:buSzTx/>
              <a:buFont typeface="Wingdings" pitchFamily="2" charset="2"/>
              <a:buChar char="²"/>
              <a:defRPr/>
            </a:pPr>
            <a:r>
              <a:rPr lang="en-GB" sz="2300" dirty="0" smtClean="0"/>
              <a:t>outcome questionnaire-45 (oq45) &amp; linked measures www.oqmeasures.com</a:t>
            </a:r>
          </a:p>
          <a:p>
            <a:pPr marL="355600" indent="-355600" eaLnBrk="1" hangingPunct="1">
              <a:buSzTx/>
              <a:buFont typeface="Wingdings" pitchFamily="2" charset="2"/>
              <a:buChar char="²"/>
              <a:defRPr/>
            </a:pPr>
            <a:r>
              <a:rPr lang="en-GB" sz="2300" dirty="0" smtClean="0"/>
              <a:t>partners for change outcome management system (</a:t>
            </a:r>
            <a:r>
              <a:rPr lang="en-GB" sz="2300" dirty="0" err="1" smtClean="0"/>
              <a:t>pcoms</a:t>
            </a:r>
            <a:r>
              <a:rPr lang="en-GB" sz="2300" dirty="0" smtClean="0"/>
              <a:t>) http://scottdmiller.com &amp; https://heartandsoulofchange.com</a:t>
            </a:r>
          </a:p>
          <a:p>
            <a:pPr marL="355600" indent="-355600" eaLnBrk="1" hangingPunct="1">
              <a:buSzTx/>
              <a:buFont typeface="Wingdings" pitchFamily="2" charset="2"/>
              <a:buChar char="²"/>
              <a:defRPr/>
            </a:pPr>
            <a:r>
              <a:rPr lang="en-GB" sz="2300" dirty="0" smtClean="0"/>
              <a:t>treatment outcome package (top) www.outcomereferrals.com </a:t>
            </a:r>
          </a:p>
        </p:txBody>
      </p:sp>
      <p:sp>
        <p:nvSpPr>
          <p:cNvPr id="24580" name="Text Box 5"/>
          <p:cNvSpPr txBox="1">
            <a:spLocks noChangeArrowheads="1"/>
          </p:cNvSpPr>
          <p:nvPr/>
        </p:nvSpPr>
        <p:spPr bwMode="auto">
          <a:xfrm>
            <a:off x="179388" y="6094413"/>
            <a:ext cx="87137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r>
              <a:rPr lang="en-GB" altLang="en-US" sz="1800"/>
              <a:t>Castonguay, L., M. Barkham, W. Lutz, et al. (2013). </a:t>
            </a:r>
            <a:r>
              <a:rPr lang="en-GB" altLang="en-US" sz="1800" i="1"/>
              <a:t>“Practice-orientated research.” </a:t>
            </a:r>
            <a:r>
              <a:rPr lang="en-GB" altLang="en-US" sz="1800"/>
              <a:t>in M. J. Lambert (ed) </a:t>
            </a:r>
            <a:r>
              <a:rPr lang="en-GB" altLang="en-US" sz="1800" i="1"/>
              <a:t>“Handbook of psychotherapy and behavior change (6</a:t>
            </a:r>
            <a:r>
              <a:rPr lang="en-GB" altLang="en-US" sz="1800" i="1" baseline="30000"/>
              <a:t>th</a:t>
            </a:r>
            <a:r>
              <a:rPr lang="en-GB" altLang="en-US" sz="1800" i="1"/>
              <a:t> ed)”</a:t>
            </a:r>
            <a:endParaRPr lang="en-GB" altLang="en-US" sz="1800"/>
          </a:p>
        </p:txBody>
      </p:sp>
      <p:sp>
        <p:nvSpPr>
          <p:cNvPr id="24581" name="Line 6"/>
          <p:cNvSpPr>
            <a:spLocks noChangeShapeType="1"/>
          </p:cNvSpPr>
          <p:nvPr/>
        </p:nvSpPr>
        <p:spPr bwMode="auto">
          <a:xfrm>
            <a:off x="539750" y="594995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36513" y="981075"/>
            <a:ext cx="9145588" cy="1200150"/>
          </a:xfrm>
          <a:prstGeom prst="rect">
            <a:avLst/>
          </a:prstGeom>
          <a:noFill/>
        </p:spPr>
        <p:txBody>
          <a:bodyPr>
            <a:spAutoFit/>
          </a:bodyPr>
          <a:lstStyle/>
          <a:p>
            <a:pPr algn="ctr">
              <a:defRPr/>
            </a:pPr>
            <a:r>
              <a:rPr lang="en-GB" sz="2400" i="1" dirty="0">
                <a:solidFill>
                  <a:schemeClr val="tx2">
                    <a:lumMod val="90000"/>
                  </a:schemeClr>
                </a:solidFill>
                <a:cs typeface="+mn-cs"/>
              </a:rPr>
              <a:t>“At its heart, practice-based evidence is premised on the adoption and ownership of a bona fide measurement system and its implementation as standard procedure within routine practice.”</a:t>
            </a:r>
          </a:p>
        </p:txBody>
      </p:sp>
      <p:sp>
        <p:nvSpPr>
          <p:cNvPr id="24583" name="Line 6"/>
          <p:cNvSpPr>
            <a:spLocks noChangeShapeType="1"/>
          </p:cNvSpPr>
          <p:nvPr/>
        </p:nvSpPr>
        <p:spPr bwMode="auto">
          <a:xfrm>
            <a:off x="539750" y="2420938"/>
            <a:ext cx="7991475" cy="0"/>
          </a:xfrm>
          <a:prstGeom prst="line">
            <a:avLst/>
          </a:prstGeom>
          <a:noFill/>
          <a:ln w="41275">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34925" y="115888"/>
            <a:ext cx="9036050" cy="1143000"/>
          </a:xfrm>
        </p:spPr>
        <p:txBody>
          <a:bodyPr/>
          <a:lstStyle/>
          <a:p>
            <a:pPr eaLnBrk="1" hangingPunct="1">
              <a:defRPr/>
            </a:pPr>
            <a:r>
              <a:rPr lang="en-GB" dirty="0" smtClean="0"/>
              <a:t> helping improve outcomes … especially when non-response risk</a:t>
            </a:r>
          </a:p>
        </p:txBody>
      </p:sp>
      <p:sp>
        <p:nvSpPr>
          <p:cNvPr id="25603" name="Line 6"/>
          <p:cNvSpPr>
            <a:spLocks noChangeShapeType="1"/>
          </p:cNvSpPr>
          <p:nvPr/>
        </p:nvSpPr>
        <p:spPr bwMode="auto">
          <a:xfrm>
            <a:off x="557213" y="5876925"/>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TextBox 7"/>
          <p:cNvSpPr txBox="1"/>
          <p:nvPr/>
        </p:nvSpPr>
        <p:spPr>
          <a:xfrm>
            <a:off x="88900" y="1701800"/>
            <a:ext cx="8929688" cy="4030663"/>
          </a:xfrm>
          <a:prstGeom prst="rect">
            <a:avLst/>
          </a:prstGeom>
          <a:noFill/>
        </p:spPr>
        <p:txBody>
          <a:bodyPr>
            <a:spAutoFit/>
          </a:bodyPr>
          <a:lstStyle/>
          <a:p>
            <a:pPr algn="ctr">
              <a:defRPr/>
            </a:pPr>
            <a:r>
              <a:rPr lang="en-GB" sz="3200" i="1" dirty="0">
                <a:effectLst>
                  <a:outerShdw blurRad="38100" dist="38100" dir="2700000" algn="tl">
                    <a:srgbClr val="000000">
                      <a:alpha val="43137"/>
                    </a:srgbClr>
                  </a:outerShdw>
                </a:effectLst>
                <a:cs typeface="+mn-cs"/>
              </a:rPr>
              <a:t>“ … repeated assessment and immediate feed-back of a patient’s mental health functioning during the course of therapy can alert therapists to patient non-response or negative response, support decisions on treatment planning and strategies (e.g. when and how to repair </a:t>
            </a:r>
            <a:r>
              <a:rPr lang="en-GB" sz="3200" i="1" dirty="0" err="1">
                <a:effectLst>
                  <a:outerShdw blurRad="38100" dist="38100" dir="2700000" algn="tl">
                    <a:srgbClr val="000000">
                      <a:alpha val="43137"/>
                    </a:srgbClr>
                  </a:outerShdw>
                </a:effectLst>
                <a:cs typeface="+mn-cs"/>
              </a:rPr>
              <a:t>thera-peutic</a:t>
            </a:r>
            <a:r>
              <a:rPr lang="en-GB" sz="3200" i="1" dirty="0">
                <a:effectLst>
                  <a:outerShdw blurRad="38100" dist="38100" dir="2700000" algn="tl">
                    <a:srgbClr val="000000">
                      <a:alpha val="43137"/>
                    </a:srgbClr>
                  </a:outerShdw>
                </a:effectLst>
                <a:cs typeface="+mn-cs"/>
              </a:rPr>
              <a:t> alliance ruptures) and help determine when treatment has been sufficient.”</a:t>
            </a:r>
          </a:p>
        </p:txBody>
      </p:sp>
      <p:sp>
        <p:nvSpPr>
          <p:cNvPr id="9" name="Text Box 5"/>
          <p:cNvSpPr txBox="1">
            <a:spLocks noChangeArrowheads="1"/>
          </p:cNvSpPr>
          <p:nvPr/>
        </p:nvSpPr>
        <p:spPr bwMode="auto">
          <a:xfrm>
            <a:off x="196850" y="6021388"/>
            <a:ext cx="8712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en-GB" dirty="0" err="1" smtClean="0">
                <a:effectLst>
                  <a:outerShdw blurRad="38100" dist="38100" dir="2700000" algn="tl">
                    <a:srgbClr val="000000">
                      <a:alpha val="43137"/>
                    </a:srgbClr>
                  </a:outerShdw>
                </a:effectLst>
                <a:cs typeface="+mn-cs"/>
              </a:rPr>
              <a:t>Castonguay</a:t>
            </a:r>
            <a:r>
              <a:rPr lang="en-GB" dirty="0" smtClean="0">
                <a:effectLst>
                  <a:outerShdw blurRad="38100" dist="38100" dir="2700000" algn="tl">
                    <a:srgbClr val="000000">
                      <a:alpha val="43137"/>
                    </a:srgbClr>
                  </a:outerShdw>
                </a:effectLst>
                <a:cs typeface="+mn-cs"/>
              </a:rPr>
              <a:t>, L., M. </a:t>
            </a:r>
            <a:r>
              <a:rPr lang="en-GB" dirty="0" err="1" smtClean="0">
                <a:effectLst>
                  <a:outerShdw blurRad="38100" dist="38100" dir="2700000" algn="tl">
                    <a:srgbClr val="000000">
                      <a:alpha val="43137"/>
                    </a:srgbClr>
                  </a:outerShdw>
                </a:effectLst>
                <a:cs typeface="+mn-cs"/>
              </a:rPr>
              <a:t>Barkham</a:t>
            </a:r>
            <a:r>
              <a:rPr lang="en-GB" dirty="0" smtClean="0">
                <a:effectLst>
                  <a:outerShdw blurRad="38100" dist="38100" dir="2700000" algn="tl">
                    <a:srgbClr val="000000">
                      <a:alpha val="43137"/>
                    </a:srgbClr>
                  </a:outerShdw>
                </a:effectLst>
                <a:cs typeface="+mn-cs"/>
              </a:rPr>
              <a:t>, W. Lutz, et al. (2013). </a:t>
            </a:r>
            <a:r>
              <a:rPr lang="en-GB" i="1" dirty="0" smtClean="0">
                <a:effectLst>
                  <a:outerShdw blurRad="38100" dist="38100" dir="2700000" algn="tl">
                    <a:srgbClr val="000000">
                      <a:alpha val="43137"/>
                    </a:srgbClr>
                  </a:outerShdw>
                </a:effectLst>
                <a:cs typeface="+mn-cs"/>
              </a:rPr>
              <a:t>“Practice-orientated research.” </a:t>
            </a:r>
            <a:r>
              <a:rPr lang="en-GB" dirty="0" smtClean="0">
                <a:effectLst>
                  <a:outerShdw blurRad="38100" dist="38100" dir="2700000" algn="tl">
                    <a:srgbClr val="000000">
                      <a:alpha val="43137"/>
                    </a:srgbClr>
                  </a:outerShdw>
                </a:effectLst>
                <a:cs typeface="+mn-cs"/>
              </a:rPr>
              <a:t>in M. J. Lambert (</a:t>
            </a:r>
            <a:r>
              <a:rPr lang="en-GB" dirty="0" err="1" smtClean="0">
                <a:effectLst>
                  <a:outerShdw blurRad="38100" dist="38100" dir="2700000" algn="tl">
                    <a:srgbClr val="000000">
                      <a:alpha val="43137"/>
                    </a:srgbClr>
                  </a:outerShdw>
                </a:effectLst>
                <a:cs typeface="+mn-cs"/>
              </a:rPr>
              <a:t>ed</a:t>
            </a:r>
            <a:r>
              <a:rPr lang="en-GB" dirty="0" smtClean="0">
                <a:effectLst>
                  <a:outerShdw blurRad="38100" dist="38100" dir="2700000" algn="tl">
                    <a:srgbClr val="000000">
                      <a:alpha val="43137"/>
                    </a:srgbClr>
                  </a:outerShdw>
                </a:effectLst>
                <a:cs typeface="+mn-cs"/>
              </a:rPr>
              <a:t>) </a:t>
            </a:r>
            <a:r>
              <a:rPr lang="en-GB" i="1" dirty="0" smtClean="0">
                <a:effectLst>
                  <a:outerShdw blurRad="38100" dist="38100" dir="2700000" algn="tl">
                    <a:srgbClr val="000000">
                      <a:alpha val="43137"/>
                    </a:srgbClr>
                  </a:outerShdw>
                </a:effectLst>
                <a:cs typeface="+mn-cs"/>
              </a:rPr>
              <a:t>“Handbook of psychotherapy and </a:t>
            </a:r>
            <a:r>
              <a:rPr lang="en-GB" i="1" dirty="0" err="1" smtClean="0">
                <a:effectLst>
                  <a:outerShdw blurRad="38100" dist="38100" dir="2700000" algn="tl">
                    <a:srgbClr val="000000">
                      <a:alpha val="43137"/>
                    </a:srgbClr>
                  </a:outerShdw>
                </a:effectLst>
                <a:cs typeface="+mn-cs"/>
              </a:rPr>
              <a:t>behavior</a:t>
            </a:r>
            <a:r>
              <a:rPr lang="en-GB" i="1" dirty="0" smtClean="0">
                <a:effectLst>
                  <a:outerShdw blurRad="38100" dist="38100" dir="2700000" algn="tl">
                    <a:srgbClr val="000000">
                      <a:alpha val="43137"/>
                    </a:srgbClr>
                  </a:outerShdw>
                </a:effectLst>
                <a:cs typeface="+mn-cs"/>
              </a:rPr>
              <a:t> change (6</a:t>
            </a:r>
            <a:r>
              <a:rPr lang="en-GB" i="1" baseline="30000" dirty="0" smtClean="0">
                <a:effectLst>
                  <a:outerShdw blurRad="38100" dist="38100" dir="2700000" algn="tl">
                    <a:srgbClr val="000000">
                      <a:alpha val="43137"/>
                    </a:srgbClr>
                  </a:outerShdw>
                </a:effectLst>
                <a:cs typeface="+mn-cs"/>
              </a:rPr>
              <a:t>th</a:t>
            </a:r>
            <a:r>
              <a:rPr lang="en-GB" i="1" dirty="0" smtClean="0">
                <a:effectLst>
                  <a:outerShdw blurRad="38100" dist="38100" dir="2700000" algn="tl">
                    <a:srgbClr val="000000">
                      <a:alpha val="43137"/>
                    </a:srgbClr>
                  </a:outerShdw>
                </a:effectLst>
                <a:cs typeface="+mn-cs"/>
              </a:rPr>
              <a:t> </a:t>
            </a:r>
            <a:r>
              <a:rPr lang="en-GB" i="1" dirty="0" err="1" smtClean="0">
                <a:effectLst>
                  <a:outerShdw blurRad="38100" dist="38100" dir="2700000" algn="tl">
                    <a:srgbClr val="000000">
                      <a:alpha val="43137"/>
                    </a:srgbClr>
                  </a:outerShdw>
                </a:effectLst>
                <a:cs typeface="+mn-cs"/>
              </a:rPr>
              <a:t>ed</a:t>
            </a:r>
            <a:r>
              <a:rPr lang="en-GB" i="1" dirty="0" smtClean="0">
                <a:effectLst>
                  <a:outerShdw blurRad="38100" dist="38100" dir="2700000" algn="tl">
                    <a:srgbClr val="000000">
                      <a:alpha val="43137"/>
                    </a:srgbClr>
                  </a:outerShdw>
                </a:effectLst>
                <a:cs typeface="+mn-cs"/>
              </a:rPr>
              <a:t>)”</a:t>
            </a:r>
            <a:endParaRPr lang="en-GB" dirty="0">
              <a:effectLst>
                <a:outerShdw blurRad="38100" dist="38100" dir="2700000" algn="tl">
                  <a:srgbClr val="000000">
                    <a:alpha val="43137"/>
                  </a:srgbClr>
                </a:outerShdw>
              </a:effectLst>
              <a:cs typeface="+mn-cs"/>
            </a:endParaRPr>
          </a:p>
        </p:txBody>
      </p:sp>
      <p:sp>
        <p:nvSpPr>
          <p:cNvPr id="25606" name="Line 6"/>
          <p:cNvSpPr>
            <a:spLocks noChangeShapeType="1"/>
          </p:cNvSpPr>
          <p:nvPr/>
        </p:nvSpPr>
        <p:spPr bwMode="auto">
          <a:xfrm>
            <a:off x="557213" y="1557338"/>
            <a:ext cx="7991475" cy="0"/>
          </a:xfrm>
          <a:prstGeom prst="line">
            <a:avLst/>
          </a:prstGeom>
          <a:noFill/>
          <a:ln w="41275">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988"/>
            <a:ext cx="8193087" cy="1143001"/>
          </a:xfrm>
        </p:spPr>
        <p:txBody>
          <a:bodyPr lIns="92075" tIns="46038" rIns="92075" bIns="46038" anchor="b"/>
          <a:lstStyle/>
          <a:p>
            <a:pPr eaLnBrk="1" hangingPunct="1">
              <a:defRPr/>
            </a:pPr>
            <a:r>
              <a:rPr lang="en-US" dirty="0" smtClean="0"/>
              <a:t>key points of this talk</a:t>
            </a:r>
          </a:p>
        </p:txBody>
      </p:sp>
      <p:sp>
        <p:nvSpPr>
          <p:cNvPr id="147459" name="Rectangle 3"/>
          <p:cNvSpPr>
            <a:spLocks noGrp="1" noRot="1" noChangeArrowheads="1"/>
          </p:cNvSpPr>
          <p:nvPr>
            <p:ph type="body" sz="half" idx="3"/>
          </p:nvPr>
        </p:nvSpPr>
        <p:spPr>
          <a:xfrm>
            <a:off x="3675063" y="1268413"/>
            <a:ext cx="5434012" cy="5040312"/>
          </a:xfrm>
        </p:spPr>
        <p:txBody>
          <a:bodyPr lIns="92075" tIns="46038" rIns="92075" bIns="46038"/>
          <a:lstStyle/>
          <a:p>
            <a:pPr marL="447675" indent="-447675" eaLnBrk="1" hangingPunct="1">
              <a:lnSpc>
                <a:spcPct val="90000"/>
              </a:lnSpc>
              <a:buSzPct val="110000"/>
              <a:buFont typeface="Wingdings" pitchFamily="2" charset="2"/>
              <a:buChar char="Ø"/>
              <a:defRPr/>
            </a:pPr>
            <a:r>
              <a:rPr lang="en-US" sz="2800" dirty="0" smtClean="0"/>
              <a:t>psychotherapy’s current state: some reasons to be pleased</a:t>
            </a:r>
            <a:r>
              <a:rPr lang="en-US" sz="3000" dirty="0" smtClean="0"/>
              <a:t>      </a:t>
            </a:r>
          </a:p>
          <a:p>
            <a:pPr marL="447675" indent="-447675" eaLnBrk="1" hangingPunct="1">
              <a:lnSpc>
                <a:spcPct val="90000"/>
              </a:lnSpc>
              <a:buClr>
                <a:srgbClr val="CC66FF"/>
              </a:buClr>
              <a:buSzPct val="110000"/>
              <a:buFont typeface="Wingdings 2" pitchFamily="18" charset="2"/>
              <a:buNone/>
              <a:defRPr/>
            </a:pPr>
            <a:endParaRPr lang="en-US" sz="600" i="1" dirty="0" smtClean="0"/>
          </a:p>
          <a:p>
            <a:pPr marL="447675" indent="-447675" eaLnBrk="1" hangingPunct="1">
              <a:lnSpc>
                <a:spcPct val="90000"/>
              </a:lnSpc>
              <a:buSzPct val="110000"/>
              <a:buFont typeface="Wingdings" pitchFamily="2" charset="2"/>
              <a:buChar char="Ø"/>
              <a:defRPr/>
            </a:pPr>
            <a:r>
              <a:rPr lang="en-US" sz="2800" dirty="0" smtClean="0"/>
              <a:t>psychotherapy’s current state: some reasons to be worried</a:t>
            </a:r>
            <a:r>
              <a:rPr lang="en-US" sz="3000" dirty="0" smtClean="0"/>
              <a:t>            </a:t>
            </a:r>
          </a:p>
          <a:p>
            <a:pPr marL="447675" indent="-447675" eaLnBrk="1" hangingPunct="1">
              <a:lnSpc>
                <a:spcPct val="90000"/>
              </a:lnSpc>
              <a:buSzPct val="110000"/>
              <a:buFont typeface="Wingdings" pitchFamily="2" charset="2"/>
              <a:buNone/>
              <a:defRPr/>
            </a:pPr>
            <a:endParaRPr lang="en-US" sz="600" dirty="0" smtClean="0"/>
          </a:p>
          <a:p>
            <a:pPr marL="447675" indent="-447675" eaLnBrk="1" hangingPunct="1">
              <a:lnSpc>
                <a:spcPct val="90000"/>
              </a:lnSpc>
              <a:buSzPct val="110000"/>
              <a:buFont typeface="Wingdings" pitchFamily="2" charset="2"/>
              <a:buChar char="Ø"/>
              <a:defRPr/>
            </a:pPr>
            <a:r>
              <a:rPr lang="en-US" sz="2800" dirty="0" smtClean="0"/>
              <a:t>the major benefits we can achieve through balancing evidence-based practice with practice-based evidence</a:t>
            </a:r>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800" dirty="0" smtClean="0"/>
              <a:t>new insights from cross disciplinary research on how humans develop excellence </a:t>
            </a:r>
          </a:p>
        </p:txBody>
      </p:sp>
      <p:sp>
        <p:nvSpPr>
          <p:cNvPr id="5124" name="Line 4"/>
          <p:cNvSpPr>
            <a:spLocks noChangeShapeType="1"/>
          </p:cNvSpPr>
          <p:nvPr/>
        </p:nvSpPr>
        <p:spPr bwMode="auto">
          <a:xfrm>
            <a:off x="793750" y="6453188"/>
            <a:ext cx="7593013"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Rectangle 6"/>
          <p:cNvSpPr>
            <a:spLocks noChangeArrowheads="1"/>
          </p:cNvSpPr>
          <p:nvPr/>
        </p:nvSpPr>
        <p:spPr bwMode="gray">
          <a:xfrm>
            <a:off x="762000" y="601663"/>
            <a:ext cx="31750" cy="10525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endParaRPr kumimoji="1" lang="en-US" altLang="en-US" sz="2400"/>
          </a:p>
        </p:txBody>
      </p:sp>
      <p:pic>
        <p:nvPicPr>
          <p:cNvPr id="51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700213"/>
            <a:ext cx="3544888" cy="374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07950" y="-100013"/>
            <a:ext cx="8928100" cy="1143001"/>
          </a:xfrm>
        </p:spPr>
        <p:txBody>
          <a:bodyPr/>
          <a:lstStyle/>
          <a:p>
            <a:pPr eaLnBrk="1" hangingPunct="1">
              <a:defRPr/>
            </a:pPr>
            <a:r>
              <a:rPr lang="en-GB" dirty="0" smtClean="0"/>
              <a:t>bad at identifying deterioration</a:t>
            </a:r>
          </a:p>
        </p:txBody>
      </p:sp>
      <p:sp>
        <p:nvSpPr>
          <p:cNvPr id="26627" name="Line 6"/>
          <p:cNvSpPr>
            <a:spLocks noChangeShapeType="1"/>
          </p:cNvSpPr>
          <p:nvPr/>
        </p:nvSpPr>
        <p:spPr bwMode="auto">
          <a:xfrm>
            <a:off x="576263" y="616585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 name="TextBox 3"/>
          <p:cNvSpPr txBox="1"/>
          <p:nvPr/>
        </p:nvSpPr>
        <p:spPr>
          <a:xfrm>
            <a:off x="290513" y="6210300"/>
            <a:ext cx="8605837" cy="646113"/>
          </a:xfrm>
          <a:prstGeom prst="rect">
            <a:avLst/>
          </a:prstGeom>
          <a:noFill/>
        </p:spPr>
        <p:txBody>
          <a:bodyPr>
            <a:spAutoFit/>
          </a:bodyPr>
          <a:lstStyle/>
          <a:p>
            <a:pPr>
              <a:defRPr/>
            </a:pPr>
            <a:r>
              <a:rPr lang="en-GB" dirty="0" err="1">
                <a:effectLst>
                  <a:outerShdw blurRad="38100" dist="38100" dir="2700000" algn="tl">
                    <a:srgbClr val="000000">
                      <a:alpha val="43137"/>
                    </a:srgbClr>
                  </a:outerShdw>
                </a:effectLst>
                <a:cs typeface="+mn-cs"/>
              </a:rPr>
              <a:t>Hannan</a:t>
            </a:r>
            <a:r>
              <a:rPr lang="en-GB" dirty="0">
                <a:effectLst>
                  <a:outerShdw blurRad="38100" dist="38100" dir="2700000" algn="tl">
                    <a:srgbClr val="000000">
                      <a:alpha val="43137"/>
                    </a:srgbClr>
                  </a:outerShdw>
                </a:effectLst>
                <a:cs typeface="+mn-cs"/>
              </a:rPr>
              <a:t>, C., M. J. Lambert, et al. (2005). </a:t>
            </a:r>
            <a:r>
              <a:rPr lang="en-GB" i="1" dirty="0">
                <a:effectLst>
                  <a:outerShdw blurRad="38100" dist="38100" dir="2700000" algn="tl">
                    <a:srgbClr val="000000">
                      <a:alpha val="43137"/>
                    </a:srgbClr>
                  </a:outerShdw>
                </a:effectLst>
                <a:cs typeface="+mn-cs"/>
              </a:rPr>
              <a:t>"A lab test and algorithms for identifying clients at risk for treatment failure."</a:t>
            </a:r>
            <a:r>
              <a:rPr lang="en-GB" dirty="0">
                <a:effectLst>
                  <a:outerShdw blurRad="38100" dist="38100" dir="2700000" algn="tl">
                    <a:srgbClr val="000000">
                      <a:alpha val="43137"/>
                    </a:srgbClr>
                  </a:outerShdw>
                </a:effectLst>
                <a:cs typeface="+mn-cs"/>
              </a:rPr>
              <a:t> Journal of Clinical Psychology 61(2): 155-163.</a:t>
            </a:r>
          </a:p>
        </p:txBody>
      </p:sp>
      <p:graphicFrame>
        <p:nvGraphicFramePr>
          <p:cNvPr id="26629" name="Chart 5"/>
          <p:cNvGraphicFramePr>
            <a:graphicFrameLocks/>
          </p:cNvGraphicFramePr>
          <p:nvPr/>
        </p:nvGraphicFramePr>
        <p:xfrm>
          <a:off x="4524375" y="1001713"/>
          <a:ext cx="3990975" cy="2925762"/>
        </p:xfrm>
        <a:graphic>
          <a:graphicData uri="http://schemas.openxmlformats.org/presentationml/2006/ole">
            <mc:AlternateContent xmlns:mc="http://schemas.openxmlformats.org/markup-compatibility/2006">
              <mc:Choice xmlns:v="urn:schemas-microsoft-com:vml" Requires="v">
                <p:oleObj spid="_x0000_s26632" r:id="rId4" imgW="3993226" imgH="2926334" progId="Excel.Chart.8">
                  <p:embed/>
                </p:oleObj>
              </mc:Choice>
              <mc:Fallback>
                <p:oleObj r:id="rId4" imgW="3993226" imgH="2926334" progId="Excel.Char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75" y="1001713"/>
                        <a:ext cx="3990975"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0" name="Chart 6"/>
          <p:cNvGraphicFramePr>
            <a:graphicFrameLocks/>
          </p:cNvGraphicFramePr>
          <p:nvPr/>
        </p:nvGraphicFramePr>
        <p:xfrm>
          <a:off x="4881563" y="3665538"/>
          <a:ext cx="3736975" cy="2551112"/>
        </p:xfrm>
        <a:graphic>
          <a:graphicData uri="http://schemas.openxmlformats.org/presentationml/2006/ole">
            <mc:AlternateContent xmlns:mc="http://schemas.openxmlformats.org/markup-compatibility/2006">
              <mc:Choice xmlns:v="urn:schemas-microsoft-com:vml" Requires="v">
                <p:oleObj spid="_x0000_s26633" r:id="rId7" imgW="3737172" imgH="2554445" progId="Excel.Chart.8">
                  <p:embed/>
                </p:oleObj>
              </mc:Choice>
              <mc:Fallback>
                <p:oleObj r:id="rId7" imgW="3737172" imgH="2554445" progId="Excel.Chart.8">
                  <p:embed/>
                  <p:pic>
                    <p:nvPicPr>
                      <p:cNvPr id="0" name="Chart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1563" y="3665538"/>
                        <a:ext cx="3736975"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71438" y="830263"/>
            <a:ext cx="4572000" cy="5262562"/>
          </a:xfrm>
          <a:prstGeom prst="rect">
            <a:avLst/>
          </a:prstGeom>
          <a:noFill/>
        </p:spPr>
        <p:txBody>
          <a:bodyPr>
            <a:spAutoFit/>
          </a:bodyPr>
          <a:lstStyle/>
          <a:p>
            <a:pPr marL="355600" indent="-355600">
              <a:buClr>
                <a:srgbClr val="FFCC00"/>
              </a:buClr>
              <a:buFont typeface="Wingdings" pitchFamily="2" charset="2"/>
              <a:buChar char="²"/>
              <a:defRPr/>
            </a:pPr>
            <a:r>
              <a:rPr lang="en-GB" sz="2400" dirty="0">
                <a:effectLst>
                  <a:outerShdw blurRad="38100" dist="38100" dir="2700000" algn="tl">
                    <a:srgbClr val="000000">
                      <a:alpha val="43137"/>
                    </a:srgbClr>
                  </a:outerShdw>
                </a:effectLst>
                <a:cs typeface="+mn-cs"/>
              </a:rPr>
              <a:t>550 clients &amp; 48 therapists (22 licensed, 26 trainees)</a:t>
            </a:r>
          </a:p>
          <a:p>
            <a:pPr marL="355600" indent="-355600">
              <a:buClr>
                <a:srgbClr val="FFCC00"/>
              </a:buClr>
              <a:buFont typeface="Wingdings" pitchFamily="2" charset="2"/>
              <a:buChar char="²"/>
              <a:defRPr/>
            </a:pPr>
            <a:r>
              <a:rPr lang="en-GB" sz="2400" dirty="0">
                <a:effectLst>
                  <a:outerShdw blurRad="38100" dist="38100" dir="2700000" algn="tl">
                    <a:srgbClr val="000000">
                      <a:alpha val="43137"/>
                    </a:srgbClr>
                  </a:outerShdw>
                </a:effectLst>
                <a:cs typeface="+mn-cs"/>
              </a:rPr>
              <a:t>told that 8% of clients would probably deteriorate &amp; they were asked to identify them</a:t>
            </a:r>
          </a:p>
          <a:p>
            <a:pPr marL="355600" indent="-355600">
              <a:buClr>
                <a:srgbClr val="FFCC00"/>
              </a:buClr>
              <a:buFont typeface="Wingdings" pitchFamily="2" charset="2"/>
              <a:buChar char="²"/>
              <a:defRPr/>
            </a:pPr>
            <a:r>
              <a:rPr lang="en-GB" sz="2400" dirty="0">
                <a:effectLst>
                  <a:outerShdw blurRad="38100" dist="38100" dir="2700000" algn="tl">
                    <a:srgbClr val="000000">
                      <a:alpha val="43137"/>
                    </a:srgbClr>
                  </a:outerShdw>
                </a:effectLst>
                <a:cs typeface="+mn-cs"/>
              </a:rPr>
              <a:t>40/550 (7.3%) of clients actually deteriorated (OQ-45)</a:t>
            </a:r>
          </a:p>
          <a:p>
            <a:pPr marL="355600" indent="-355600">
              <a:buClr>
                <a:srgbClr val="FFCC00"/>
              </a:buClr>
              <a:buFont typeface="Wingdings" pitchFamily="2" charset="2"/>
              <a:buChar char="²"/>
              <a:defRPr/>
            </a:pPr>
            <a:r>
              <a:rPr lang="en-GB" sz="2400" dirty="0">
                <a:effectLst>
                  <a:outerShdw blurRad="38100" dist="38100" dir="2700000" algn="tl">
                    <a:srgbClr val="000000">
                      <a:alpha val="43137"/>
                    </a:srgbClr>
                  </a:outerShdw>
                </a:effectLst>
                <a:cs typeface="+mn-cs"/>
              </a:rPr>
              <a:t>actuarial feedback identified 36/40 – a 90% detection rate</a:t>
            </a:r>
          </a:p>
          <a:p>
            <a:pPr marL="355600" indent="-355600">
              <a:buClr>
                <a:srgbClr val="FFCC00"/>
              </a:buClr>
              <a:buFont typeface="Wingdings" pitchFamily="2" charset="2"/>
              <a:buChar char="²"/>
              <a:defRPr/>
            </a:pPr>
            <a:r>
              <a:rPr lang="en-GB" sz="2400" dirty="0">
                <a:effectLst>
                  <a:outerShdw blurRad="38100" dist="38100" dir="2700000" algn="tl">
                    <a:srgbClr val="000000">
                      <a:alpha val="43137"/>
                    </a:srgbClr>
                  </a:outerShdw>
                </a:effectLst>
                <a:cs typeface="+mn-cs"/>
              </a:rPr>
              <a:t>therapists identified 3, only 1 of whom actually deteriorated – a 2.5% detection rate</a:t>
            </a:r>
          </a:p>
          <a:p>
            <a:pPr marL="355600" indent="-355600">
              <a:buClr>
                <a:srgbClr val="FFCC00"/>
              </a:buClr>
              <a:buFont typeface="Wingdings" pitchFamily="2" charset="2"/>
              <a:buChar char="²"/>
              <a:defRPr/>
            </a:pPr>
            <a:r>
              <a:rPr lang="en-GB" sz="2400" dirty="0">
                <a:effectLst>
                  <a:outerShdw blurRad="38100" dist="38100" dir="2700000" algn="tl">
                    <a:srgbClr val="000000">
                      <a:alpha val="43137"/>
                    </a:srgbClr>
                  </a:outerShdw>
                </a:effectLst>
                <a:cs typeface="+mn-cs"/>
              </a:rPr>
              <a:t>it was a trainee who was the only one who was accurate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07950" y="198438"/>
            <a:ext cx="8928100" cy="1143000"/>
          </a:xfrm>
        </p:spPr>
        <p:txBody>
          <a:bodyPr/>
          <a:lstStyle/>
          <a:p>
            <a:pPr eaLnBrk="1" hangingPunct="1">
              <a:defRPr/>
            </a:pPr>
            <a:r>
              <a:rPr lang="en-GB" dirty="0" smtClean="0"/>
              <a:t>using regular sessional feedback helps therapists improve outcomes</a:t>
            </a:r>
          </a:p>
        </p:txBody>
      </p:sp>
      <p:sp>
        <p:nvSpPr>
          <p:cNvPr id="111619" name="Rectangle 3"/>
          <p:cNvSpPr>
            <a:spLocks noGrp="1" noRot="1" noChangeArrowheads="1"/>
          </p:cNvSpPr>
          <p:nvPr>
            <p:ph type="body" idx="1"/>
          </p:nvPr>
        </p:nvSpPr>
        <p:spPr>
          <a:xfrm>
            <a:off x="-36513" y="1628775"/>
            <a:ext cx="9288463" cy="4968875"/>
          </a:xfrm>
        </p:spPr>
        <p:txBody>
          <a:bodyPr/>
          <a:lstStyle/>
          <a:p>
            <a:pPr eaLnBrk="1" hangingPunct="1">
              <a:buSzTx/>
              <a:buFont typeface="Wingdings" pitchFamily="2" charset="2"/>
              <a:buChar char=""/>
              <a:defRPr/>
            </a:pPr>
            <a:r>
              <a:rPr lang="en-GB" sz="1800" dirty="0" smtClean="0"/>
              <a:t>M. </a:t>
            </a:r>
            <a:r>
              <a:rPr lang="en-GB" sz="1800" dirty="0" err="1" smtClean="0"/>
              <a:t>Barkham</a:t>
            </a:r>
            <a:r>
              <a:rPr lang="en-GB" sz="1800" dirty="0" smtClean="0"/>
              <a:t>, G. E. Hardy &amp; J. Mellor-Clark (</a:t>
            </a:r>
            <a:r>
              <a:rPr lang="en-GB" sz="1800" dirty="0" err="1" smtClean="0"/>
              <a:t>ed’s</a:t>
            </a:r>
            <a:r>
              <a:rPr lang="en-GB" sz="1800" dirty="0" smtClean="0"/>
              <a:t>) (2010)  </a:t>
            </a:r>
            <a:r>
              <a:rPr lang="en-GB" sz="1800" i="1" dirty="0" smtClean="0"/>
              <a:t>“Developing and delivering practice-based evidence.”   </a:t>
            </a:r>
            <a:r>
              <a:rPr lang="en-GB" sz="1800" dirty="0" smtClean="0"/>
              <a:t>Chichester: John Wiley &amp; Sons.</a:t>
            </a:r>
          </a:p>
          <a:p>
            <a:pPr eaLnBrk="1" hangingPunct="1">
              <a:buSzTx/>
              <a:buFont typeface="Wingdings" pitchFamily="2" charset="2"/>
              <a:buChar char=""/>
              <a:defRPr/>
            </a:pPr>
            <a:r>
              <a:rPr lang="en-GB" sz="1800" dirty="0" err="1" smtClean="0"/>
              <a:t>Newnham</a:t>
            </a:r>
            <a:r>
              <a:rPr lang="en-GB" sz="1800" dirty="0"/>
              <a:t>, E. A. and A. C. Page (2010). </a:t>
            </a:r>
            <a:r>
              <a:rPr lang="en-GB" sz="1800" i="1" dirty="0"/>
              <a:t>"Bridging the gap between best evidence and best practice in mental health."</a:t>
            </a:r>
            <a:r>
              <a:rPr lang="en-GB" sz="1800" dirty="0"/>
              <a:t> </a:t>
            </a:r>
            <a:r>
              <a:rPr lang="en-GB" sz="1800" dirty="0" smtClean="0"/>
              <a:t> </a:t>
            </a:r>
            <a:r>
              <a:rPr lang="en-GB" sz="1800" dirty="0" err="1" smtClean="0"/>
              <a:t>Clin</a:t>
            </a:r>
            <a:r>
              <a:rPr lang="en-GB" sz="1800" dirty="0" smtClean="0"/>
              <a:t> </a:t>
            </a:r>
            <a:r>
              <a:rPr lang="en-GB" sz="1800" dirty="0" err="1"/>
              <a:t>Psychol</a:t>
            </a:r>
            <a:r>
              <a:rPr lang="en-GB" sz="1800" dirty="0"/>
              <a:t> Rev 30(1): 127-142. </a:t>
            </a:r>
            <a:endParaRPr lang="en-GB" sz="1800" dirty="0" smtClean="0"/>
          </a:p>
          <a:p>
            <a:pPr eaLnBrk="1" hangingPunct="1">
              <a:buSzTx/>
              <a:buFont typeface="Wingdings" pitchFamily="2" charset="2"/>
              <a:buChar char=""/>
              <a:defRPr/>
            </a:pPr>
            <a:r>
              <a:rPr lang="en-GB" sz="1800" dirty="0" err="1"/>
              <a:t>Shimokawa</a:t>
            </a:r>
            <a:r>
              <a:rPr lang="en-GB" sz="1800" dirty="0"/>
              <a:t>, K., M. J. Lambert, et al. (2010). </a:t>
            </a:r>
            <a:r>
              <a:rPr lang="en-GB" sz="1800" i="1" dirty="0"/>
              <a:t>"Enhancing treatment outcome of patients at risk of treatment failure: Meta-analytic and mega-analytic review of a psychotherapy quality assurance system." </a:t>
            </a:r>
            <a:r>
              <a:rPr lang="en-GB" sz="1800" i="1" dirty="0" smtClean="0"/>
              <a:t> </a:t>
            </a:r>
            <a:r>
              <a:rPr lang="en-GB" sz="1800" dirty="0" smtClean="0"/>
              <a:t>J </a:t>
            </a:r>
            <a:r>
              <a:rPr lang="en-GB" sz="1800" dirty="0"/>
              <a:t>Consult </a:t>
            </a:r>
            <a:r>
              <a:rPr lang="en-GB" sz="1800" dirty="0" err="1"/>
              <a:t>Clin</a:t>
            </a:r>
            <a:r>
              <a:rPr lang="en-GB" sz="1800" dirty="0"/>
              <a:t> </a:t>
            </a:r>
            <a:r>
              <a:rPr lang="en-GB" sz="1800" dirty="0" err="1"/>
              <a:t>Psychol</a:t>
            </a:r>
            <a:r>
              <a:rPr lang="en-GB" sz="1800" dirty="0"/>
              <a:t> 78(3): 298-311.</a:t>
            </a:r>
          </a:p>
          <a:p>
            <a:pPr eaLnBrk="1" hangingPunct="1">
              <a:buSzTx/>
              <a:buFont typeface="Wingdings" pitchFamily="2" charset="2"/>
              <a:buChar char=""/>
              <a:defRPr/>
            </a:pPr>
            <a:r>
              <a:rPr lang="en-GB" sz="1800" dirty="0" smtClean="0"/>
              <a:t>Lambert, M. J. (2010) </a:t>
            </a:r>
            <a:r>
              <a:rPr lang="en-GB" sz="1800" i="1" dirty="0" smtClean="0"/>
              <a:t>"Prevention </a:t>
            </a:r>
            <a:r>
              <a:rPr lang="en-GB" sz="1800" i="1" dirty="0"/>
              <a:t>of treatment failure: the use of measuring, monitoring, and feedback in clinical practice".  </a:t>
            </a:r>
            <a:r>
              <a:rPr lang="en-GB" sz="1800" dirty="0"/>
              <a:t> </a:t>
            </a:r>
            <a:r>
              <a:rPr lang="en-GB" sz="1800" dirty="0" smtClean="0"/>
              <a:t>Washington: Am Psych Association</a:t>
            </a:r>
          </a:p>
          <a:p>
            <a:pPr eaLnBrk="1" hangingPunct="1">
              <a:buSzTx/>
              <a:buFont typeface="Wingdings" pitchFamily="2" charset="2"/>
              <a:buChar char=""/>
              <a:defRPr/>
            </a:pPr>
            <a:r>
              <a:rPr lang="en-GB" sz="1800" dirty="0"/>
              <a:t>Lutz, W., J. R. </a:t>
            </a:r>
            <a:r>
              <a:rPr lang="en-GB" sz="1800" dirty="0" err="1"/>
              <a:t>Bohnke</a:t>
            </a:r>
            <a:r>
              <a:rPr lang="en-GB" sz="1800" dirty="0"/>
              <a:t>, et al. (2011). </a:t>
            </a:r>
            <a:r>
              <a:rPr lang="en-GB" sz="1800" i="1" dirty="0"/>
              <a:t>"Lending an ear to feedback systems: Evaluation of recovery and non-response in psychotherapy in a </a:t>
            </a:r>
            <a:r>
              <a:rPr lang="en-GB" sz="1800" i="1" dirty="0" smtClean="0"/>
              <a:t>German </a:t>
            </a:r>
            <a:r>
              <a:rPr lang="en-GB" sz="1800" i="1" dirty="0"/>
              <a:t>outpatient setting." </a:t>
            </a:r>
            <a:r>
              <a:rPr lang="en-GB" sz="1800" dirty="0"/>
              <a:t>Community </a:t>
            </a:r>
            <a:r>
              <a:rPr lang="en-GB" sz="1800" dirty="0" err="1"/>
              <a:t>Ment</a:t>
            </a:r>
            <a:r>
              <a:rPr lang="en-GB" sz="1800" dirty="0"/>
              <a:t> Health J 47(3): 311-317. </a:t>
            </a:r>
          </a:p>
          <a:p>
            <a:pPr eaLnBrk="1" hangingPunct="1">
              <a:buSzTx/>
              <a:buFont typeface="Wingdings" pitchFamily="2" charset="2"/>
              <a:buChar char=""/>
              <a:defRPr/>
            </a:pPr>
            <a:r>
              <a:rPr lang="en-GB" sz="1800" dirty="0" smtClean="0"/>
              <a:t>Whipple</a:t>
            </a:r>
            <a:r>
              <a:rPr lang="en-GB" sz="1800" dirty="0"/>
              <a:t>, J. L. and M. J. Lambert (2011). </a:t>
            </a:r>
            <a:r>
              <a:rPr lang="en-GB" sz="1800" i="1" dirty="0"/>
              <a:t>"Outcome measures for practice." </a:t>
            </a:r>
            <a:r>
              <a:rPr lang="en-GB" sz="1800" i="1" dirty="0" smtClean="0"/>
              <a:t> </a:t>
            </a:r>
            <a:r>
              <a:rPr lang="en-GB" sz="1800" dirty="0" smtClean="0"/>
              <a:t>Annual </a:t>
            </a:r>
            <a:r>
              <a:rPr lang="en-GB" sz="1800" dirty="0"/>
              <a:t>review of clinical psychology 7: 87-111</a:t>
            </a:r>
            <a:r>
              <a:rPr lang="en-GB" sz="1800" dirty="0" smtClean="0"/>
              <a:t>.</a:t>
            </a:r>
          </a:p>
          <a:p>
            <a:pPr eaLnBrk="1" hangingPunct="1">
              <a:buSzTx/>
              <a:buFont typeface="Wingdings" pitchFamily="2" charset="2"/>
              <a:buChar char=""/>
              <a:defRPr/>
            </a:pPr>
            <a:r>
              <a:rPr lang="en-GB" sz="1800" dirty="0" err="1"/>
              <a:t>Carlier</a:t>
            </a:r>
            <a:r>
              <a:rPr lang="en-GB" sz="1800" dirty="0"/>
              <a:t>, I. V., D. </a:t>
            </a:r>
            <a:r>
              <a:rPr lang="en-GB" sz="1800" dirty="0" err="1"/>
              <a:t>Meuldijk</a:t>
            </a:r>
            <a:r>
              <a:rPr lang="en-GB" sz="1800" dirty="0"/>
              <a:t>, et al. (2012). </a:t>
            </a:r>
            <a:r>
              <a:rPr lang="en-GB" sz="1800" i="1" dirty="0"/>
              <a:t>"Routine outcome monitoring </a:t>
            </a:r>
            <a:r>
              <a:rPr lang="en-GB" sz="1800" i="1" dirty="0" smtClean="0"/>
              <a:t>&amp; </a:t>
            </a:r>
            <a:r>
              <a:rPr lang="en-GB" sz="1800" i="1" dirty="0"/>
              <a:t>feedback on physical or mental health status: Evidence and theory." </a:t>
            </a:r>
            <a:r>
              <a:rPr lang="en-GB" sz="1800" i="1" dirty="0" smtClean="0"/>
              <a:t> </a:t>
            </a:r>
            <a:r>
              <a:rPr lang="en-GB" sz="1800" dirty="0" smtClean="0"/>
              <a:t>J </a:t>
            </a:r>
            <a:r>
              <a:rPr lang="en-GB" sz="1800" dirty="0" err="1"/>
              <a:t>Eval</a:t>
            </a:r>
            <a:r>
              <a:rPr lang="en-GB" sz="1800" dirty="0"/>
              <a:t> </a:t>
            </a:r>
            <a:r>
              <a:rPr lang="en-GB" sz="1800" dirty="0" err="1"/>
              <a:t>Clin</a:t>
            </a:r>
            <a:r>
              <a:rPr lang="en-GB" sz="1800" dirty="0"/>
              <a:t> </a:t>
            </a:r>
            <a:r>
              <a:rPr lang="en-GB" sz="1800" dirty="0" err="1"/>
              <a:t>Pract</a:t>
            </a:r>
            <a:r>
              <a:rPr lang="en-GB" sz="1800" dirty="0"/>
              <a:t> </a:t>
            </a:r>
            <a:r>
              <a:rPr lang="en-GB" sz="1800" dirty="0" smtClean="0"/>
              <a:t>18: </a:t>
            </a:r>
            <a:r>
              <a:rPr lang="en-GB" sz="1800" dirty="0"/>
              <a:t>104-110. </a:t>
            </a:r>
          </a:p>
        </p:txBody>
      </p:sp>
      <p:sp>
        <p:nvSpPr>
          <p:cNvPr id="27652" name="Line 6"/>
          <p:cNvSpPr>
            <a:spLocks noChangeShapeType="1"/>
          </p:cNvSpPr>
          <p:nvPr/>
        </p:nvSpPr>
        <p:spPr bwMode="auto">
          <a:xfrm>
            <a:off x="612775" y="6669088"/>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C:\Users\James\AppData\Local\Microsoft\Windows\Temporary Internet Files\Content.IE5\FTOPJ1H1\MC9001276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3800" y="415925"/>
            <a:ext cx="36115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8" name="Rectangle 2"/>
          <p:cNvSpPr>
            <a:spLocks noGrp="1" noRot="1" noChangeArrowheads="1"/>
          </p:cNvSpPr>
          <p:nvPr>
            <p:ph type="title"/>
          </p:nvPr>
        </p:nvSpPr>
        <p:spPr>
          <a:xfrm>
            <a:off x="0" y="44450"/>
            <a:ext cx="9180513" cy="1143000"/>
          </a:xfrm>
        </p:spPr>
        <p:txBody>
          <a:bodyPr/>
          <a:lstStyle/>
          <a:p>
            <a:pPr eaLnBrk="1" hangingPunct="1">
              <a:defRPr/>
            </a:pPr>
            <a:r>
              <a:rPr lang="en-GB" dirty="0" smtClean="0"/>
              <a:t>to get best results from feedback</a:t>
            </a:r>
          </a:p>
        </p:txBody>
      </p:sp>
      <p:sp>
        <p:nvSpPr>
          <p:cNvPr id="28676" name="Line 6"/>
          <p:cNvSpPr>
            <a:spLocks noChangeShapeType="1"/>
          </p:cNvSpPr>
          <p:nvPr/>
        </p:nvSpPr>
        <p:spPr bwMode="auto">
          <a:xfrm>
            <a:off x="539750" y="6092825"/>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 name="TextBox 2"/>
          <p:cNvSpPr txBox="1"/>
          <p:nvPr/>
        </p:nvSpPr>
        <p:spPr>
          <a:xfrm>
            <a:off x="346075" y="1052513"/>
            <a:ext cx="4946650" cy="4894262"/>
          </a:xfrm>
          <a:prstGeom prst="rect">
            <a:avLst/>
          </a:prstGeom>
          <a:noFill/>
        </p:spPr>
        <p:txBody>
          <a:bodyPr>
            <a:spAutoFit/>
          </a:bodyPr>
          <a:lstStyle/>
          <a:p>
            <a:pPr marL="365125" indent="-365125">
              <a:buClr>
                <a:srgbClr val="FFCC00"/>
              </a:buClr>
              <a:buSzPct val="110000"/>
              <a:buFont typeface="Wingdings" pitchFamily="2" charset="2"/>
              <a:buChar char="²"/>
              <a:defRPr/>
            </a:pPr>
            <a:r>
              <a:rPr lang="en-GB" sz="2400" dirty="0">
                <a:effectLst>
                  <a:outerShdw blurRad="38100" dist="38100" dir="2700000" algn="tl">
                    <a:srgbClr val="000000">
                      <a:alpha val="43137"/>
                    </a:srgbClr>
                  </a:outerShdw>
                </a:effectLst>
                <a:cs typeface="+mn-cs"/>
              </a:rPr>
              <a:t>best results typically depend on the therapists involved being committed to using feedback  </a:t>
            </a:r>
          </a:p>
          <a:p>
            <a:pPr marL="365125" indent="-365125">
              <a:buClr>
                <a:srgbClr val="FFCC00"/>
              </a:buClr>
              <a:buSzPct val="110000"/>
              <a:buFont typeface="Wingdings" pitchFamily="2" charset="2"/>
              <a:buChar char="²"/>
              <a:defRPr/>
            </a:pPr>
            <a:r>
              <a:rPr lang="en-GB" sz="2400" dirty="0">
                <a:effectLst>
                  <a:outerShdw blurRad="38100" dist="38100" dir="2700000" algn="tl">
                    <a:srgbClr val="000000">
                      <a:alpha val="43137"/>
                    </a:srgbClr>
                  </a:outerShdw>
                </a:effectLst>
                <a:cs typeface="+mn-cs"/>
              </a:rPr>
              <a:t>regular sessional assessment of outcome progress &amp; therapeutic alliance given to both therapist &amp; client for possible discussion</a:t>
            </a:r>
          </a:p>
          <a:p>
            <a:pPr marL="365125" indent="-365125">
              <a:buClr>
                <a:srgbClr val="FFCC00"/>
              </a:buClr>
              <a:buSzPct val="110000"/>
              <a:buFont typeface="Wingdings" pitchFamily="2" charset="2"/>
              <a:buChar char="²"/>
              <a:defRPr/>
            </a:pPr>
            <a:r>
              <a:rPr lang="en-GB" sz="2400" dirty="0">
                <a:effectLst>
                  <a:outerShdw blurRad="38100" dist="38100" dir="2700000" algn="tl">
                    <a:srgbClr val="000000">
                      <a:alpha val="43137"/>
                    </a:srgbClr>
                  </a:outerShdw>
                </a:effectLst>
                <a:cs typeface="+mn-cs"/>
              </a:rPr>
              <a:t>current evidence suggests this halves client deterioration rates</a:t>
            </a:r>
          </a:p>
          <a:p>
            <a:pPr marL="365125" indent="-365125">
              <a:buClr>
                <a:srgbClr val="FFCC00"/>
              </a:buClr>
              <a:buSzPct val="110000"/>
              <a:buFont typeface="Wingdings" pitchFamily="2" charset="2"/>
              <a:buChar char="²"/>
              <a:defRPr/>
            </a:pPr>
            <a:r>
              <a:rPr lang="en-GB" sz="2400" dirty="0">
                <a:effectLst>
                  <a:outerShdw blurRad="38100" dist="38100" dir="2700000" algn="tl">
                    <a:srgbClr val="000000">
                      <a:alpha val="43137"/>
                    </a:srgbClr>
                  </a:outerShdw>
                </a:effectLst>
                <a:cs typeface="+mn-cs"/>
              </a:rPr>
              <a:t>there are encouraging increases in treatment gains as well - e.g. using </a:t>
            </a:r>
            <a:r>
              <a:rPr lang="en-GB" sz="2400" dirty="0" err="1">
                <a:effectLst>
                  <a:outerShdw blurRad="38100" dist="38100" dir="2700000" algn="tl">
                    <a:srgbClr val="000000">
                      <a:alpha val="43137"/>
                    </a:srgbClr>
                  </a:outerShdw>
                </a:effectLst>
                <a:cs typeface="+mn-cs"/>
              </a:rPr>
              <a:t>pcoms</a:t>
            </a:r>
            <a:r>
              <a:rPr lang="en-GB" sz="2400" dirty="0">
                <a:effectLst>
                  <a:outerShdw blurRad="38100" dist="38100" dir="2700000" algn="tl">
                    <a:srgbClr val="000000">
                      <a:alpha val="43137"/>
                    </a:srgbClr>
                  </a:outerShdw>
                </a:effectLst>
                <a:cs typeface="+mn-cs"/>
              </a:rPr>
              <a:t>, reliable improve-</a:t>
            </a:r>
            <a:r>
              <a:rPr lang="en-GB" sz="2400" dirty="0" err="1">
                <a:effectLst>
                  <a:outerShdw blurRad="38100" dist="38100" dir="2700000" algn="tl">
                    <a:srgbClr val="000000">
                      <a:alpha val="43137"/>
                    </a:srgbClr>
                  </a:outerShdw>
                </a:effectLst>
                <a:cs typeface="+mn-cs"/>
              </a:rPr>
              <a:t>ment</a:t>
            </a:r>
            <a:r>
              <a:rPr lang="en-GB" sz="2400" dirty="0">
                <a:effectLst>
                  <a:outerShdw blurRad="38100" dist="38100" dir="2700000" algn="tl">
                    <a:srgbClr val="000000">
                      <a:alpha val="43137"/>
                    </a:srgbClr>
                  </a:outerShdw>
                </a:effectLst>
                <a:cs typeface="+mn-cs"/>
              </a:rPr>
              <a:t> rates increase by 3.5 x  </a:t>
            </a:r>
          </a:p>
        </p:txBody>
      </p:sp>
      <p:sp>
        <p:nvSpPr>
          <p:cNvPr id="28678" name="Text Box 5"/>
          <p:cNvSpPr txBox="1">
            <a:spLocks noChangeArrowheads="1"/>
          </p:cNvSpPr>
          <p:nvPr/>
        </p:nvSpPr>
        <p:spPr bwMode="auto">
          <a:xfrm>
            <a:off x="196850" y="6167438"/>
            <a:ext cx="87122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r>
              <a:rPr lang="en-GB" altLang="en-US" sz="1800"/>
              <a:t>Castonguay, L., M. Barkham, W. Lutz, et al. (2013). </a:t>
            </a:r>
            <a:r>
              <a:rPr lang="en-GB" altLang="en-US" sz="1800" i="1"/>
              <a:t>“Practice-orientated research.” </a:t>
            </a:r>
            <a:r>
              <a:rPr lang="en-GB" altLang="en-US" sz="1800"/>
              <a:t>in M. J. Lambert (ed) </a:t>
            </a:r>
            <a:r>
              <a:rPr lang="en-GB" altLang="en-US" sz="1800" i="1"/>
              <a:t>“Handbook of psychotherapy and behavior change (6</a:t>
            </a:r>
            <a:r>
              <a:rPr lang="en-GB" altLang="en-US" sz="1800" i="1" baseline="30000"/>
              <a:t>th</a:t>
            </a:r>
            <a:r>
              <a:rPr lang="en-GB" altLang="en-US" sz="1800" i="1"/>
              <a:t> ed)”</a:t>
            </a:r>
            <a:endParaRPr lang="en-GB" altLang="en-US" sz="180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988"/>
            <a:ext cx="8193087" cy="1143001"/>
          </a:xfrm>
        </p:spPr>
        <p:txBody>
          <a:bodyPr lIns="92075" tIns="46038" rIns="92075" bIns="46038" anchor="b"/>
          <a:lstStyle/>
          <a:p>
            <a:pPr eaLnBrk="1" hangingPunct="1">
              <a:defRPr/>
            </a:pPr>
            <a:r>
              <a:rPr lang="en-US" dirty="0" smtClean="0"/>
              <a:t>key points of this talk</a:t>
            </a:r>
          </a:p>
        </p:txBody>
      </p:sp>
      <p:sp>
        <p:nvSpPr>
          <p:cNvPr id="147459" name="Rectangle 3"/>
          <p:cNvSpPr>
            <a:spLocks noGrp="1" noRot="1" noChangeArrowheads="1"/>
          </p:cNvSpPr>
          <p:nvPr>
            <p:ph type="body" sz="half" idx="3"/>
          </p:nvPr>
        </p:nvSpPr>
        <p:spPr>
          <a:xfrm>
            <a:off x="3675063" y="1268413"/>
            <a:ext cx="5434012" cy="5040312"/>
          </a:xfrm>
        </p:spPr>
        <p:txBody>
          <a:bodyPr lIns="92075" tIns="46038" rIns="92075" bIns="46038"/>
          <a:lstStyle/>
          <a:p>
            <a:pPr marL="450850" indent="-450850" eaLnBrk="1" hangingPunct="1">
              <a:lnSpc>
                <a:spcPct val="90000"/>
              </a:lnSpc>
              <a:buClr>
                <a:srgbClr val="DADADA"/>
              </a:buClr>
              <a:buSzPct val="130000"/>
              <a:buFont typeface="Wingdings" pitchFamily="2" charset="2"/>
              <a:buChar char="ü"/>
              <a:defRPr/>
            </a:pPr>
            <a:r>
              <a:rPr lang="en-US" sz="2800" dirty="0">
                <a:solidFill>
                  <a:srgbClr val="DADADA"/>
                </a:solidFill>
              </a:rPr>
              <a:t>psychotherapy’s current state: some reasons to be </a:t>
            </a:r>
            <a:r>
              <a:rPr lang="en-US" sz="2800" dirty="0" smtClean="0">
                <a:solidFill>
                  <a:srgbClr val="DADADA"/>
                </a:solidFill>
              </a:rPr>
              <a:t>pleased</a:t>
            </a:r>
          </a:p>
          <a:p>
            <a:pPr marL="0" indent="0" eaLnBrk="1" hangingPunct="1">
              <a:lnSpc>
                <a:spcPct val="90000"/>
              </a:lnSpc>
              <a:buClr>
                <a:srgbClr val="DADADA"/>
              </a:buClr>
              <a:buSzPct val="130000"/>
              <a:buFont typeface="Arial" charset="0"/>
              <a:buNone/>
              <a:defRPr/>
            </a:pPr>
            <a:r>
              <a:rPr lang="en-US" sz="600" dirty="0" smtClean="0">
                <a:solidFill>
                  <a:srgbClr val="DADADA"/>
                </a:solidFill>
              </a:rPr>
              <a:t> </a:t>
            </a:r>
          </a:p>
          <a:p>
            <a:pPr marL="450850" indent="-450850" eaLnBrk="1" hangingPunct="1">
              <a:lnSpc>
                <a:spcPct val="90000"/>
              </a:lnSpc>
              <a:buClr>
                <a:srgbClr val="DADADA"/>
              </a:buClr>
              <a:buSzPct val="130000"/>
              <a:buFont typeface="Wingdings" pitchFamily="2" charset="2"/>
              <a:buChar char="ü"/>
              <a:defRPr/>
            </a:pPr>
            <a:r>
              <a:rPr lang="en-US" sz="2800" dirty="0" smtClean="0">
                <a:solidFill>
                  <a:srgbClr val="DADADA"/>
                </a:solidFill>
              </a:rPr>
              <a:t>psychotherapy’s </a:t>
            </a:r>
            <a:r>
              <a:rPr lang="en-US" sz="2800" dirty="0">
                <a:solidFill>
                  <a:srgbClr val="DADADA"/>
                </a:solidFill>
              </a:rPr>
              <a:t>current state: some reasons to be </a:t>
            </a:r>
            <a:r>
              <a:rPr lang="en-US" sz="2800" dirty="0" smtClean="0">
                <a:solidFill>
                  <a:srgbClr val="DADADA"/>
                </a:solidFill>
              </a:rPr>
              <a:t>worried</a:t>
            </a:r>
          </a:p>
          <a:p>
            <a:pPr marL="450850" indent="-450850" eaLnBrk="1" hangingPunct="1">
              <a:lnSpc>
                <a:spcPct val="90000"/>
              </a:lnSpc>
              <a:buClr>
                <a:srgbClr val="DADADA"/>
              </a:buClr>
              <a:buSzPct val="130000"/>
              <a:buFont typeface="Wingdings" pitchFamily="2" charset="2"/>
              <a:buChar char="ü"/>
              <a:defRPr/>
            </a:pPr>
            <a:endParaRPr lang="en-US" sz="600" dirty="0" smtClean="0">
              <a:solidFill>
                <a:srgbClr val="DADADA"/>
              </a:solidFill>
            </a:endParaRPr>
          </a:p>
          <a:p>
            <a:pPr marL="450850" indent="-450850" eaLnBrk="1" hangingPunct="1">
              <a:lnSpc>
                <a:spcPct val="90000"/>
              </a:lnSpc>
              <a:buClr>
                <a:srgbClr val="DADADA"/>
              </a:buClr>
              <a:buSzPct val="130000"/>
              <a:buFont typeface="Wingdings" pitchFamily="2" charset="2"/>
              <a:buChar char="ü"/>
              <a:defRPr/>
            </a:pPr>
            <a:r>
              <a:rPr lang="en-US" sz="2800" dirty="0">
                <a:solidFill>
                  <a:srgbClr val="DADADA"/>
                </a:solidFill>
              </a:rPr>
              <a:t>the major benefits we can achieve through balancing evidence-based practice with practice-based </a:t>
            </a:r>
            <a:r>
              <a:rPr lang="en-US" sz="2800" dirty="0" smtClean="0">
                <a:solidFill>
                  <a:srgbClr val="DADADA"/>
                </a:solidFill>
              </a:rPr>
              <a:t>evidence</a:t>
            </a:r>
            <a:r>
              <a:rPr lang="en-US" sz="3000" dirty="0" smtClean="0">
                <a:solidFill>
                  <a:srgbClr val="DADADA"/>
                </a:solidFill>
              </a:rPr>
              <a:t>         </a:t>
            </a:r>
            <a:endParaRPr lang="en-US" sz="3000" dirty="0">
              <a:solidFill>
                <a:srgbClr val="DADADA"/>
              </a:solidFill>
            </a:endParaRPr>
          </a:p>
          <a:p>
            <a:pPr marL="447675" indent="-447675" eaLnBrk="1" hangingPunct="1">
              <a:lnSpc>
                <a:spcPct val="90000"/>
              </a:lnSpc>
              <a:buClr>
                <a:srgbClr val="CC66FF"/>
              </a:buClr>
              <a:buSzPct val="110000"/>
              <a:buFont typeface="Wingdings 2" pitchFamily="18" charset="2"/>
              <a:buNone/>
              <a:defRPr/>
            </a:pPr>
            <a:endParaRPr lang="en-US" sz="600" i="1" dirty="0" smtClean="0"/>
          </a:p>
          <a:p>
            <a:pPr marL="447675" indent="-447675" eaLnBrk="1" hangingPunct="1">
              <a:lnSpc>
                <a:spcPct val="90000"/>
              </a:lnSpc>
              <a:buSzPct val="110000"/>
              <a:buFont typeface="Wingdings" pitchFamily="2" charset="2"/>
              <a:buChar char="Ø"/>
              <a:defRPr/>
            </a:pPr>
            <a:r>
              <a:rPr lang="en-US" sz="2800" dirty="0" smtClean="0">
                <a:solidFill>
                  <a:srgbClr val="FFCC00"/>
                </a:solidFill>
              </a:rPr>
              <a:t>new insights from cross disciplinary research on how humans develop excellence </a:t>
            </a:r>
          </a:p>
        </p:txBody>
      </p:sp>
      <p:sp>
        <p:nvSpPr>
          <p:cNvPr id="29700" name="Line 4"/>
          <p:cNvSpPr>
            <a:spLocks noChangeShapeType="1"/>
          </p:cNvSpPr>
          <p:nvPr/>
        </p:nvSpPr>
        <p:spPr bwMode="auto">
          <a:xfrm>
            <a:off x="793750" y="6453188"/>
            <a:ext cx="7593013"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1" name="Rectangle 6"/>
          <p:cNvSpPr>
            <a:spLocks noChangeArrowheads="1"/>
          </p:cNvSpPr>
          <p:nvPr/>
        </p:nvSpPr>
        <p:spPr bwMode="gray">
          <a:xfrm>
            <a:off x="762000" y="601663"/>
            <a:ext cx="31750" cy="10525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endParaRPr kumimoji="1" lang="en-US" altLang="en-US" sz="2400">
              <a:solidFill>
                <a:srgbClr val="FFFFFF"/>
              </a:solidFill>
            </a:endParaRPr>
          </a:p>
        </p:txBody>
      </p:sp>
      <p:pic>
        <p:nvPicPr>
          <p:cNvPr id="297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700213"/>
            <a:ext cx="3544888" cy="374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1438" y="260350"/>
            <a:ext cx="8929687" cy="1066800"/>
          </a:xfrm>
        </p:spPr>
        <p:txBody>
          <a:bodyPr lIns="92075" tIns="46038" rIns="92075" bIns="46038"/>
          <a:lstStyle/>
          <a:p>
            <a:pPr eaLnBrk="1" hangingPunct="1">
              <a:defRPr/>
            </a:pPr>
            <a:r>
              <a:rPr lang="en-US" dirty="0" smtClean="0"/>
              <a:t>back story: clearings in the clouds</a:t>
            </a:r>
          </a:p>
        </p:txBody>
      </p:sp>
      <p:graphicFrame>
        <p:nvGraphicFramePr>
          <p:cNvPr id="30723" name="Object 3"/>
          <p:cNvGraphicFramePr>
            <a:graphicFrameLocks noGrp="1"/>
          </p:cNvGraphicFramePr>
          <p:nvPr>
            <p:ph type="clipArt" sz="half" idx="2"/>
          </p:nvPr>
        </p:nvGraphicFramePr>
        <p:xfrm>
          <a:off x="5651500" y="1628775"/>
          <a:ext cx="3313113" cy="3673475"/>
        </p:xfrm>
        <a:graphic>
          <a:graphicData uri="http://schemas.openxmlformats.org/presentationml/2006/ole">
            <mc:AlternateContent xmlns:mc="http://schemas.openxmlformats.org/markup-compatibility/2006">
              <mc:Choice xmlns:v="urn:schemas-microsoft-com:vml" Requires="v">
                <p:oleObj spid="_x0000_s30727" name="Lotus SmartPics Image" r:id="rId3" imgW="4569767" imgH="4287297" progId="LotusSmartPicsImage">
                  <p:embed/>
                </p:oleObj>
              </mc:Choice>
              <mc:Fallback>
                <p:oleObj name="Lotus SmartPics Image" r:id="rId3" imgW="4569767" imgH="4287297" progId="LotusSmartPicsImage">
                  <p:embed/>
                  <p:pic>
                    <p:nvPicPr>
                      <p:cNvPr id="0" name="Object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628775"/>
                        <a:ext cx="3313113" cy="36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148" name="Rectangle 4"/>
          <p:cNvSpPr>
            <a:spLocks noGrp="1" noChangeArrowheads="1"/>
          </p:cNvSpPr>
          <p:nvPr>
            <p:ph type="body" sz="half" idx="1"/>
          </p:nvPr>
        </p:nvSpPr>
        <p:spPr>
          <a:xfrm>
            <a:off x="0" y="1700213"/>
            <a:ext cx="5795963" cy="3816350"/>
          </a:xfrm>
        </p:spPr>
        <p:txBody>
          <a:bodyPr lIns="92075" tIns="46038" rIns="92075" bIns="46038"/>
          <a:lstStyle/>
          <a:p>
            <a:pPr marL="450850" indent="-450850" eaLnBrk="1" hangingPunct="1">
              <a:buClr>
                <a:schemeClr val="accent4"/>
              </a:buClr>
              <a:buSzPct val="110000"/>
              <a:buFont typeface="Wingdings" pitchFamily="2" charset="2"/>
              <a:buChar char=""/>
              <a:defRPr/>
            </a:pPr>
            <a:r>
              <a:rPr lang="en-US" sz="2800" dirty="0" err="1" smtClean="0">
                <a:solidFill>
                  <a:schemeClr val="accent4"/>
                </a:solidFill>
              </a:rPr>
              <a:t>april</a:t>
            </a:r>
            <a:r>
              <a:rPr lang="en-US" sz="2800" dirty="0" smtClean="0">
                <a:solidFill>
                  <a:schemeClr val="accent4"/>
                </a:solidFill>
              </a:rPr>
              <a:t> 2011, </a:t>
            </a:r>
            <a:r>
              <a:rPr lang="en-US" sz="2800" dirty="0" err="1" smtClean="0">
                <a:solidFill>
                  <a:schemeClr val="accent4"/>
                </a:solidFill>
              </a:rPr>
              <a:t>lars-goran</a:t>
            </a:r>
            <a:r>
              <a:rPr lang="en-US" sz="2800" dirty="0" smtClean="0">
                <a:solidFill>
                  <a:schemeClr val="accent4"/>
                </a:solidFill>
              </a:rPr>
              <a:t> </a:t>
            </a:r>
            <a:r>
              <a:rPr lang="en-US" sz="2800" dirty="0" err="1" smtClean="0">
                <a:solidFill>
                  <a:schemeClr val="accent4"/>
                </a:solidFill>
              </a:rPr>
              <a:t>ost</a:t>
            </a:r>
            <a:r>
              <a:rPr lang="en-US" sz="2800" dirty="0" smtClean="0">
                <a:solidFill>
                  <a:schemeClr val="accent4"/>
                </a:solidFill>
              </a:rPr>
              <a:t> on lack of progress over four decades of </a:t>
            </a:r>
            <a:r>
              <a:rPr lang="en-US" sz="2800" dirty="0" err="1" smtClean="0">
                <a:solidFill>
                  <a:schemeClr val="accent4"/>
                </a:solidFill>
              </a:rPr>
              <a:t>cbt</a:t>
            </a:r>
            <a:r>
              <a:rPr lang="en-US" sz="2800" dirty="0" smtClean="0">
                <a:solidFill>
                  <a:schemeClr val="accent4"/>
                </a:solidFill>
              </a:rPr>
              <a:t> anxiety research</a:t>
            </a:r>
          </a:p>
          <a:p>
            <a:pPr marL="473075" indent="-473075" eaLnBrk="1" hangingPunct="1">
              <a:buSzTx/>
              <a:buFont typeface="Wingdings" pitchFamily="2" charset="2"/>
              <a:buChar char="²"/>
              <a:defRPr/>
            </a:pPr>
            <a:endParaRPr lang="en-US" sz="800" dirty="0" smtClean="0"/>
          </a:p>
          <a:p>
            <a:pPr eaLnBrk="1" hangingPunct="1">
              <a:buClr>
                <a:schemeClr val="accent4"/>
              </a:buClr>
              <a:buSzPct val="110000"/>
              <a:buFont typeface="Wingdings" pitchFamily="2" charset="2"/>
              <a:buChar char="ü"/>
              <a:defRPr/>
            </a:pPr>
            <a:r>
              <a:rPr lang="en-US" sz="2800" dirty="0" err="1" smtClean="0">
                <a:solidFill>
                  <a:schemeClr val="accent4"/>
                </a:solidFill>
              </a:rPr>
              <a:t>july</a:t>
            </a:r>
            <a:r>
              <a:rPr lang="en-US" sz="2800" dirty="0" smtClean="0">
                <a:solidFill>
                  <a:schemeClr val="accent4"/>
                </a:solidFill>
              </a:rPr>
              <a:t> 2011, </a:t>
            </a:r>
            <a:r>
              <a:rPr lang="en-US" sz="2800" dirty="0" err="1" smtClean="0">
                <a:solidFill>
                  <a:schemeClr val="accent4"/>
                </a:solidFill>
              </a:rPr>
              <a:t>michael</a:t>
            </a:r>
            <a:r>
              <a:rPr lang="en-US" sz="2800" dirty="0" smtClean="0">
                <a:solidFill>
                  <a:schemeClr val="accent4"/>
                </a:solidFill>
              </a:rPr>
              <a:t> lambert on ‘</a:t>
            </a:r>
            <a:r>
              <a:rPr lang="en-US" sz="2800" dirty="0" err="1" smtClean="0">
                <a:solidFill>
                  <a:schemeClr val="accent4"/>
                </a:solidFill>
              </a:rPr>
              <a:t>pseudoshrinks</a:t>
            </a:r>
            <a:r>
              <a:rPr lang="en-US" sz="2800" dirty="0" smtClean="0">
                <a:solidFill>
                  <a:schemeClr val="accent4"/>
                </a:solidFill>
              </a:rPr>
              <a:t> &amp; </a:t>
            </a:r>
            <a:r>
              <a:rPr lang="en-US" sz="2800" dirty="0" err="1" smtClean="0">
                <a:solidFill>
                  <a:schemeClr val="accent4"/>
                </a:solidFill>
              </a:rPr>
              <a:t>supershrinks</a:t>
            </a:r>
            <a:r>
              <a:rPr lang="en-US" sz="2800" dirty="0" smtClean="0">
                <a:solidFill>
                  <a:schemeClr val="accent4"/>
                </a:solidFill>
              </a:rPr>
              <a:t>’</a:t>
            </a:r>
          </a:p>
          <a:p>
            <a:pPr marL="0" indent="0" eaLnBrk="1" hangingPunct="1">
              <a:buSzTx/>
              <a:buFont typeface="Arial" charset="0"/>
              <a:buNone/>
              <a:defRPr/>
            </a:pPr>
            <a:r>
              <a:rPr lang="en-US" sz="800" dirty="0" smtClean="0"/>
              <a:t> </a:t>
            </a:r>
          </a:p>
          <a:p>
            <a:pPr marL="473075" indent="-473075" eaLnBrk="1" hangingPunct="1">
              <a:buSzTx/>
              <a:buFont typeface="Wingdings" pitchFamily="2" charset="2"/>
              <a:buChar char="²"/>
              <a:defRPr/>
            </a:pPr>
            <a:r>
              <a:rPr lang="en-US" sz="2800" dirty="0" smtClean="0">
                <a:solidFill>
                  <a:srgbClr val="FFCC00"/>
                </a:solidFill>
              </a:rPr>
              <a:t>may 2013, </a:t>
            </a:r>
            <a:r>
              <a:rPr lang="en-US" sz="2800" dirty="0" err="1" smtClean="0">
                <a:solidFill>
                  <a:srgbClr val="FFCC00"/>
                </a:solidFill>
              </a:rPr>
              <a:t>anders</a:t>
            </a:r>
            <a:r>
              <a:rPr lang="en-US" sz="2800" dirty="0" smtClean="0">
                <a:solidFill>
                  <a:srgbClr val="FFCC00"/>
                </a:solidFill>
              </a:rPr>
              <a:t> </a:t>
            </a:r>
            <a:r>
              <a:rPr lang="en-US" sz="2800" dirty="0" err="1" smtClean="0">
                <a:solidFill>
                  <a:srgbClr val="FFCC00"/>
                </a:solidFill>
              </a:rPr>
              <a:t>ericsson</a:t>
            </a:r>
            <a:r>
              <a:rPr lang="en-US" sz="2800" dirty="0" smtClean="0">
                <a:solidFill>
                  <a:srgbClr val="FFCC00"/>
                </a:solidFill>
              </a:rPr>
              <a:t> on the development of excellence </a:t>
            </a:r>
          </a:p>
        </p:txBody>
      </p:sp>
      <p:sp>
        <p:nvSpPr>
          <p:cNvPr id="30725" name="Line 4"/>
          <p:cNvSpPr>
            <a:spLocks noChangeShapeType="1"/>
          </p:cNvSpPr>
          <p:nvPr/>
        </p:nvSpPr>
        <p:spPr bwMode="auto">
          <a:xfrm>
            <a:off x="611188" y="6669088"/>
            <a:ext cx="7848600"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TextBox 6"/>
          <p:cNvSpPr txBox="1"/>
          <p:nvPr/>
        </p:nvSpPr>
        <p:spPr>
          <a:xfrm>
            <a:off x="-111125" y="5732463"/>
            <a:ext cx="9293225" cy="523875"/>
          </a:xfrm>
          <a:prstGeom prst="rect">
            <a:avLst/>
          </a:prstGeom>
          <a:noFill/>
        </p:spPr>
        <p:txBody>
          <a:bodyPr wrap="none">
            <a:spAutoFit/>
          </a:bodyPr>
          <a:lstStyle/>
          <a:p>
            <a:pPr algn="ctr">
              <a:defRPr/>
            </a:pPr>
            <a:r>
              <a:rPr lang="en-GB" sz="2700" i="1" dirty="0">
                <a:solidFill>
                  <a:srgbClr val="FFC000"/>
                </a:solidFill>
                <a:effectLst>
                  <a:outerShdw blurRad="38100" dist="38100" dir="2700000" algn="tl">
                    <a:srgbClr val="000000">
                      <a:alpha val="43137"/>
                    </a:srgbClr>
                  </a:outerShdw>
                </a:effectLst>
                <a:cs typeface="+mn-cs"/>
              </a:rPr>
              <a:t>great if this talk could be a ‘clearing in the clouds’ for you</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a:xfrm>
            <a:off x="250825" y="130175"/>
            <a:ext cx="8612188" cy="850900"/>
          </a:xfrm>
        </p:spPr>
        <p:txBody>
          <a:bodyPr lIns="92075" tIns="46038" rIns="92075" bIns="46038" anchor="b"/>
          <a:lstStyle/>
          <a:p>
            <a:pPr eaLnBrk="1" hangingPunct="1">
              <a:defRPr/>
            </a:pPr>
            <a:r>
              <a:rPr lang="en-US" dirty="0" err="1" smtClean="0"/>
              <a:t>ericsson</a:t>
            </a:r>
            <a:r>
              <a:rPr lang="en-US" dirty="0" smtClean="0"/>
              <a:t> &amp; achieving excellence</a:t>
            </a:r>
          </a:p>
        </p:txBody>
      </p:sp>
      <p:sp>
        <p:nvSpPr>
          <p:cNvPr id="123907" name="Rectangle 3"/>
          <p:cNvSpPr>
            <a:spLocks noGrp="1" noRot="1" noChangeArrowheads="1"/>
          </p:cNvSpPr>
          <p:nvPr>
            <p:ph type="body" idx="1"/>
          </p:nvPr>
        </p:nvSpPr>
        <p:spPr>
          <a:xfrm>
            <a:off x="0" y="1052513"/>
            <a:ext cx="9144000" cy="5472112"/>
          </a:xfrm>
        </p:spPr>
        <p:txBody>
          <a:bodyPr lIns="92075" tIns="46038" rIns="92075" bIns="46038"/>
          <a:lstStyle/>
          <a:p>
            <a:pPr eaLnBrk="1" hangingPunct="1">
              <a:buClr>
                <a:srgbClr val="FFCC00"/>
              </a:buClr>
              <a:buSzPct val="110000"/>
              <a:buFont typeface="Wingdings" pitchFamily="2" charset="2"/>
              <a:buChar char="³"/>
              <a:defRPr/>
            </a:pPr>
            <a:r>
              <a:rPr lang="en-GB" sz="1800" dirty="0" smtClean="0"/>
              <a:t>Ericsson, K. A.  (2013)  </a:t>
            </a:r>
            <a:r>
              <a:rPr lang="en-GB" sz="1800" i="1" dirty="0" smtClean="0"/>
              <a:t>“The science of excellence meets psychotherapy.”       </a:t>
            </a:r>
            <a:r>
              <a:rPr lang="en-GB" sz="1800" dirty="0" smtClean="0"/>
              <a:t>lecture at </a:t>
            </a:r>
            <a:r>
              <a:rPr lang="en-GB" sz="1800" i="1" dirty="0" smtClean="0"/>
              <a:t>“Achieving clinical excellence .” </a:t>
            </a:r>
            <a:r>
              <a:rPr lang="en-GB" sz="1800" dirty="0" smtClean="0"/>
              <a:t>conference. May 17</a:t>
            </a:r>
            <a:r>
              <a:rPr lang="en-GB" sz="1800" baseline="30000" dirty="0" smtClean="0"/>
              <a:t>th</a:t>
            </a:r>
            <a:r>
              <a:rPr lang="en-GB" sz="1800" dirty="0" smtClean="0"/>
              <a:t>, Amsterdam.</a:t>
            </a:r>
          </a:p>
          <a:p>
            <a:pPr eaLnBrk="1" hangingPunct="1">
              <a:buClr>
                <a:srgbClr val="FFCC00"/>
              </a:buClr>
              <a:buSzPct val="110000"/>
              <a:buFont typeface="Wingdings" pitchFamily="2" charset="2"/>
              <a:buChar char="³"/>
              <a:defRPr/>
            </a:pPr>
            <a:r>
              <a:rPr lang="en-GB" sz="1800" dirty="0" smtClean="0"/>
              <a:t>Ericsson</a:t>
            </a:r>
            <a:r>
              <a:rPr lang="en-GB" sz="1800" dirty="0"/>
              <a:t>, K. A., K. </a:t>
            </a:r>
            <a:r>
              <a:rPr lang="en-GB" sz="1800" dirty="0" err="1"/>
              <a:t>Nandagopal</a:t>
            </a:r>
            <a:r>
              <a:rPr lang="en-GB" sz="1800" dirty="0"/>
              <a:t>, et al. (2009). </a:t>
            </a:r>
            <a:r>
              <a:rPr lang="en-GB" sz="1800" i="1" dirty="0"/>
              <a:t>"Toward a science of exceptional achievement: Attaining superior performance through deliberate practice."</a:t>
            </a:r>
            <a:r>
              <a:rPr lang="en-GB" sz="1800" dirty="0"/>
              <a:t> </a:t>
            </a:r>
            <a:r>
              <a:rPr lang="en-GB" sz="1800" dirty="0" smtClean="0"/>
              <a:t> Ann </a:t>
            </a:r>
            <a:r>
              <a:rPr lang="en-GB" sz="1800" dirty="0"/>
              <a:t>N Y </a:t>
            </a:r>
            <a:r>
              <a:rPr lang="en-GB" sz="1800" dirty="0" err="1"/>
              <a:t>Acad</a:t>
            </a:r>
            <a:r>
              <a:rPr lang="en-GB" sz="1800" dirty="0"/>
              <a:t> </a:t>
            </a:r>
            <a:r>
              <a:rPr lang="en-GB" sz="1800" dirty="0" err="1"/>
              <a:t>Sci</a:t>
            </a:r>
            <a:r>
              <a:rPr lang="en-GB" sz="1800" dirty="0"/>
              <a:t> 1172: 199-217. </a:t>
            </a:r>
            <a:endParaRPr lang="en-GB" sz="1800" dirty="0" smtClean="0"/>
          </a:p>
          <a:p>
            <a:pPr eaLnBrk="1" hangingPunct="1">
              <a:buClr>
                <a:srgbClr val="FFCC00"/>
              </a:buClr>
              <a:buSzPct val="110000"/>
              <a:buFont typeface="Wingdings" pitchFamily="2" charset="2"/>
              <a:buChar char="³"/>
              <a:defRPr/>
            </a:pPr>
            <a:r>
              <a:rPr lang="en-GB" sz="1800" dirty="0"/>
              <a:t>Ericsson, K. A. (2008). </a:t>
            </a:r>
            <a:r>
              <a:rPr lang="en-GB" sz="1800" i="1" dirty="0"/>
              <a:t>"Deliberate practice and acquisition of expert performance: A general overview."</a:t>
            </a:r>
            <a:r>
              <a:rPr lang="en-GB" sz="1800" dirty="0"/>
              <a:t> </a:t>
            </a:r>
            <a:r>
              <a:rPr lang="en-GB" sz="1800" dirty="0" smtClean="0"/>
              <a:t> </a:t>
            </a:r>
            <a:r>
              <a:rPr lang="en-GB" sz="1800" dirty="0" err="1" smtClean="0"/>
              <a:t>Acad</a:t>
            </a:r>
            <a:r>
              <a:rPr lang="en-GB" sz="1800" dirty="0" smtClean="0"/>
              <a:t> </a:t>
            </a:r>
            <a:r>
              <a:rPr lang="en-GB" sz="1800" dirty="0" err="1"/>
              <a:t>Emerg</a:t>
            </a:r>
            <a:r>
              <a:rPr lang="en-GB" sz="1800" dirty="0"/>
              <a:t> Med 15(11): </a:t>
            </a:r>
            <a:r>
              <a:rPr lang="en-GB" sz="1800" dirty="0" smtClean="0"/>
              <a:t>988-994.  </a:t>
            </a:r>
          </a:p>
          <a:p>
            <a:pPr eaLnBrk="1" hangingPunct="1">
              <a:buClr>
                <a:srgbClr val="FFCC00"/>
              </a:buClr>
              <a:buSzPct val="110000"/>
              <a:buFont typeface="Wingdings" pitchFamily="2" charset="2"/>
              <a:buChar char="³"/>
              <a:defRPr/>
            </a:pPr>
            <a:r>
              <a:rPr lang="en-GB" sz="1800" dirty="0"/>
              <a:t>Ericsson, K. A., J. t. Whyte, et al. (2007). </a:t>
            </a:r>
            <a:r>
              <a:rPr lang="en-GB" sz="1800" i="1" dirty="0"/>
              <a:t>"Expert performance in nursing: Reviewing research on expertise in nursing within the framework of the expert-performance approach</a:t>
            </a:r>
            <a:r>
              <a:rPr lang="en-GB" sz="1800" i="1" dirty="0" smtClean="0"/>
              <a:t>.“  </a:t>
            </a:r>
            <a:r>
              <a:rPr lang="fr-FR" sz="1800" dirty="0" smtClean="0"/>
              <a:t>ANS </a:t>
            </a:r>
            <a:r>
              <a:rPr lang="fr-FR" sz="1800" dirty="0" err="1"/>
              <a:t>Adv</a:t>
            </a:r>
            <a:r>
              <a:rPr lang="fr-FR" sz="1800" dirty="0"/>
              <a:t> </a:t>
            </a:r>
            <a:r>
              <a:rPr lang="fr-FR" sz="1800" dirty="0" err="1"/>
              <a:t>Nurs</a:t>
            </a:r>
            <a:r>
              <a:rPr lang="fr-FR" sz="1800" dirty="0"/>
              <a:t> </a:t>
            </a:r>
            <a:r>
              <a:rPr lang="fr-FR" sz="1800" dirty="0" err="1"/>
              <a:t>Sci</a:t>
            </a:r>
            <a:r>
              <a:rPr lang="fr-FR" sz="1800" dirty="0"/>
              <a:t> 30(1): E58-71.</a:t>
            </a:r>
            <a:endParaRPr lang="en-GB" sz="1800" i="1" dirty="0" smtClean="0"/>
          </a:p>
          <a:p>
            <a:pPr eaLnBrk="1" hangingPunct="1">
              <a:buClr>
                <a:srgbClr val="FFCC00"/>
              </a:buClr>
              <a:buSzPct val="110000"/>
              <a:buFont typeface="Wingdings" pitchFamily="2" charset="2"/>
              <a:buChar char="³"/>
              <a:defRPr/>
            </a:pPr>
            <a:r>
              <a:rPr lang="en-GB" sz="1800" dirty="0"/>
              <a:t>Ericsson, K. A., M. J. </a:t>
            </a:r>
            <a:r>
              <a:rPr lang="en-GB" sz="1800" dirty="0" err="1"/>
              <a:t>Prietula</a:t>
            </a:r>
            <a:r>
              <a:rPr lang="en-GB" sz="1800" dirty="0"/>
              <a:t>, et al. (2007). </a:t>
            </a:r>
            <a:r>
              <a:rPr lang="en-GB" sz="1800" i="1" dirty="0"/>
              <a:t>"The making of an expert."</a:t>
            </a:r>
            <a:r>
              <a:rPr lang="en-GB" sz="1800" dirty="0"/>
              <a:t> </a:t>
            </a:r>
            <a:r>
              <a:rPr lang="en-GB" sz="1800" dirty="0" smtClean="0"/>
              <a:t> </a:t>
            </a:r>
            <a:r>
              <a:rPr lang="en-GB" sz="1800" dirty="0" err="1" smtClean="0"/>
              <a:t>Harv</a:t>
            </a:r>
            <a:r>
              <a:rPr lang="en-GB" sz="1800" dirty="0" smtClean="0"/>
              <a:t> </a:t>
            </a:r>
            <a:r>
              <a:rPr lang="en-GB" sz="1800" dirty="0"/>
              <a:t>Bus Rev 85(7-8): 114-121, 193.</a:t>
            </a:r>
            <a:endParaRPr lang="en-GB" sz="1800" dirty="0" smtClean="0"/>
          </a:p>
          <a:p>
            <a:pPr eaLnBrk="1" hangingPunct="1">
              <a:buClr>
                <a:srgbClr val="FFCC00"/>
              </a:buClr>
              <a:buSzPct val="110000"/>
              <a:buFont typeface="Wingdings" pitchFamily="2" charset="2"/>
              <a:buChar char="³"/>
              <a:defRPr/>
            </a:pPr>
            <a:r>
              <a:rPr lang="en-GB" sz="1800" dirty="0"/>
              <a:t>Ericsson, K. A. (2007). </a:t>
            </a:r>
            <a:r>
              <a:rPr lang="en-GB" sz="1800" i="1" dirty="0"/>
              <a:t>"An expert-performance perspective of research on medical expertise: The study of clinical performance."</a:t>
            </a:r>
            <a:r>
              <a:rPr lang="en-GB" sz="1800" dirty="0"/>
              <a:t> </a:t>
            </a:r>
            <a:r>
              <a:rPr lang="en-GB" sz="1800" dirty="0" smtClean="0"/>
              <a:t>  Med </a:t>
            </a:r>
            <a:r>
              <a:rPr lang="en-GB" sz="1800" dirty="0" err="1"/>
              <a:t>Educ</a:t>
            </a:r>
            <a:r>
              <a:rPr lang="en-GB" sz="1800" dirty="0"/>
              <a:t> 41(12): 1124-1130</a:t>
            </a:r>
            <a:r>
              <a:rPr lang="en-GB" sz="1800" dirty="0" smtClean="0"/>
              <a:t>.</a:t>
            </a:r>
          </a:p>
          <a:p>
            <a:pPr eaLnBrk="1" hangingPunct="1">
              <a:buClr>
                <a:srgbClr val="FFCC00"/>
              </a:buClr>
              <a:buSzPct val="110000"/>
              <a:buFont typeface="Wingdings" pitchFamily="2" charset="2"/>
              <a:buChar char="³"/>
              <a:defRPr/>
            </a:pPr>
            <a:r>
              <a:rPr lang="en-GB" sz="1800" dirty="0" smtClean="0"/>
              <a:t>Ericsson</a:t>
            </a:r>
            <a:r>
              <a:rPr lang="en-GB" sz="1800" dirty="0"/>
              <a:t>, K. A. (2004</a:t>
            </a:r>
            <a:r>
              <a:rPr lang="en-GB" sz="1800" dirty="0" smtClean="0"/>
              <a:t>).</a:t>
            </a:r>
            <a:r>
              <a:rPr lang="en-GB" sz="1800" i="1" dirty="0" smtClean="0"/>
              <a:t>"</a:t>
            </a:r>
            <a:r>
              <a:rPr lang="en-GB" sz="1800" i="1" dirty="0"/>
              <a:t>Deliberate practice &amp;</a:t>
            </a:r>
            <a:r>
              <a:rPr lang="en-GB" sz="1800" i="1" dirty="0" smtClean="0"/>
              <a:t> </a:t>
            </a:r>
            <a:r>
              <a:rPr lang="en-GB" sz="1800" i="1" dirty="0"/>
              <a:t>the acquisition </a:t>
            </a:r>
            <a:r>
              <a:rPr lang="en-GB" sz="1800" i="1" dirty="0" smtClean="0"/>
              <a:t>&amp; </a:t>
            </a:r>
            <a:r>
              <a:rPr lang="en-GB" sz="1800" i="1" dirty="0"/>
              <a:t>maintenance of expert performance in medicine </a:t>
            </a:r>
            <a:r>
              <a:rPr lang="en-GB" sz="1800" i="1" dirty="0" smtClean="0"/>
              <a:t>&amp; </a:t>
            </a:r>
            <a:r>
              <a:rPr lang="en-GB" sz="1800" i="1" dirty="0"/>
              <a:t>related domains."</a:t>
            </a:r>
            <a:r>
              <a:rPr lang="en-GB" sz="1800" dirty="0"/>
              <a:t> </a:t>
            </a:r>
            <a:r>
              <a:rPr lang="en-GB" sz="1800" dirty="0" smtClean="0"/>
              <a:t> </a:t>
            </a:r>
            <a:r>
              <a:rPr lang="en-GB" sz="1800" dirty="0" err="1" smtClean="0"/>
              <a:t>Acad</a:t>
            </a:r>
            <a:r>
              <a:rPr lang="en-GB" sz="1800" dirty="0" smtClean="0"/>
              <a:t> </a:t>
            </a:r>
            <a:r>
              <a:rPr lang="en-GB" sz="1800" dirty="0"/>
              <a:t>Med </a:t>
            </a:r>
            <a:r>
              <a:rPr lang="en-GB" sz="1800" dirty="0" smtClean="0"/>
              <a:t>79(10 </a:t>
            </a:r>
            <a:r>
              <a:rPr lang="en-GB" sz="1800" dirty="0" err="1" smtClean="0"/>
              <a:t>Suppl</a:t>
            </a:r>
            <a:r>
              <a:rPr lang="en-GB" sz="1800" dirty="0" smtClean="0"/>
              <a:t>): </a:t>
            </a:r>
            <a:r>
              <a:rPr lang="en-GB" sz="1800" dirty="0"/>
              <a:t>S70-81</a:t>
            </a:r>
            <a:r>
              <a:rPr lang="en-GB" sz="1800" dirty="0" smtClean="0"/>
              <a:t>.</a:t>
            </a:r>
          </a:p>
          <a:p>
            <a:pPr eaLnBrk="1" hangingPunct="1">
              <a:buClr>
                <a:srgbClr val="FFCC00"/>
              </a:buClr>
              <a:buSzPct val="110000"/>
              <a:buFont typeface="Wingdings" pitchFamily="2" charset="2"/>
              <a:buChar char="³"/>
              <a:defRPr/>
            </a:pPr>
            <a:r>
              <a:rPr lang="en-GB" sz="1800" dirty="0"/>
              <a:t>Ericsson, K. A., </a:t>
            </a:r>
            <a:r>
              <a:rPr lang="en-GB" sz="1800" dirty="0" err="1"/>
              <a:t>Krampe</a:t>
            </a:r>
            <a:r>
              <a:rPr lang="en-GB" sz="1800" dirty="0"/>
              <a:t>, R. T. &amp; </a:t>
            </a:r>
            <a:r>
              <a:rPr lang="en-GB" sz="1800" dirty="0" err="1"/>
              <a:t>Tesch-Romer</a:t>
            </a:r>
            <a:r>
              <a:rPr lang="en-GB" sz="1800" dirty="0"/>
              <a:t>, C. (1993). </a:t>
            </a:r>
            <a:r>
              <a:rPr lang="en-GB" sz="1800" i="1" dirty="0"/>
              <a:t>“The role of deliberate practice </a:t>
            </a:r>
            <a:r>
              <a:rPr lang="en-GB" sz="1800" i="1" dirty="0" smtClean="0"/>
              <a:t>in </a:t>
            </a:r>
            <a:r>
              <a:rPr lang="en-GB" sz="1800" i="1" dirty="0"/>
              <a:t>the acquisition of expert performance."</a:t>
            </a:r>
            <a:r>
              <a:rPr lang="en-GB" sz="1800" dirty="0"/>
              <a:t>  </a:t>
            </a:r>
            <a:r>
              <a:rPr lang="en-GB" sz="1800" dirty="0" err="1"/>
              <a:t>Psychol</a:t>
            </a:r>
            <a:r>
              <a:rPr lang="en-GB" sz="1800" dirty="0"/>
              <a:t> Review 100(3): 363-406. </a:t>
            </a:r>
          </a:p>
          <a:p>
            <a:pPr eaLnBrk="1" hangingPunct="1">
              <a:buClr>
                <a:schemeClr val="accent1"/>
              </a:buClr>
              <a:buSzTx/>
              <a:buFont typeface="Wingdings" pitchFamily="2" charset="2"/>
              <a:buChar char="³"/>
              <a:defRPr/>
            </a:pPr>
            <a:endParaRPr lang="en-GB" sz="1800" dirty="0" smtClean="0"/>
          </a:p>
          <a:p>
            <a:pPr eaLnBrk="1" hangingPunct="1">
              <a:buClr>
                <a:schemeClr val="accent1"/>
              </a:buClr>
              <a:buSzTx/>
              <a:buFont typeface="Wingdings" pitchFamily="2" charset="2"/>
              <a:buChar char="³"/>
              <a:defRPr/>
            </a:pPr>
            <a:endParaRPr lang="en-GB" sz="1800" dirty="0" smtClean="0"/>
          </a:p>
        </p:txBody>
      </p:sp>
      <p:sp>
        <p:nvSpPr>
          <p:cNvPr id="31748" name="Line 4"/>
          <p:cNvSpPr>
            <a:spLocks noChangeShapeType="1"/>
          </p:cNvSpPr>
          <p:nvPr/>
        </p:nvSpPr>
        <p:spPr bwMode="auto">
          <a:xfrm>
            <a:off x="784225" y="6669088"/>
            <a:ext cx="7532688" cy="0"/>
          </a:xfrm>
          <a:prstGeom prst="line">
            <a:avLst/>
          </a:prstGeom>
          <a:noFill/>
          <a:ln w="508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a:xfrm>
            <a:off x="0" y="15875"/>
            <a:ext cx="9144000" cy="850900"/>
          </a:xfrm>
        </p:spPr>
        <p:txBody>
          <a:bodyPr lIns="92075" tIns="46038" rIns="92075" bIns="46038" anchor="b"/>
          <a:lstStyle/>
          <a:p>
            <a:pPr eaLnBrk="1" hangingPunct="1">
              <a:defRPr/>
            </a:pPr>
            <a:r>
              <a:rPr lang="en-US" dirty="0" smtClean="0"/>
              <a:t>growing numbers of relevant books</a:t>
            </a:r>
          </a:p>
        </p:txBody>
      </p:sp>
      <p:sp>
        <p:nvSpPr>
          <p:cNvPr id="123907" name="Rectangle 3"/>
          <p:cNvSpPr>
            <a:spLocks noGrp="1" noRot="1" noChangeArrowheads="1"/>
          </p:cNvSpPr>
          <p:nvPr>
            <p:ph type="body" idx="1"/>
          </p:nvPr>
        </p:nvSpPr>
        <p:spPr>
          <a:xfrm>
            <a:off x="179388" y="836613"/>
            <a:ext cx="8785225" cy="2087562"/>
          </a:xfrm>
        </p:spPr>
        <p:txBody>
          <a:bodyPr lIns="92075" tIns="46038" rIns="92075" bIns="46038"/>
          <a:lstStyle/>
          <a:p>
            <a:pPr eaLnBrk="1" hangingPunct="1">
              <a:buClr>
                <a:srgbClr val="FFCC00"/>
              </a:buClr>
              <a:buSzPct val="110000"/>
              <a:buFont typeface="Wingdings" pitchFamily="2" charset="2"/>
              <a:buChar char="³"/>
              <a:defRPr/>
            </a:pPr>
            <a:r>
              <a:rPr lang="en-GB" sz="1800" dirty="0" smtClean="0"/>
              <a:t>K. A. Ericsson (ed.) (2009)  </a:t>
            </a:r>
            <a:r>
              <a:rPr lang="en-GB" sz="1800" i="1" dirty="0" smtClean="0"/>
              <a:t>“Development of professional expertise: Toward measurement of expert performance and design of optimal learning environ-</a:t>
            </a:r>
            <a:r>
              <a:rPr lang="en-GB" sz="1800" i="1" dirty="0" err="1" smtClean="0"/>
              <a:t>ments</a:t>
            </a:r>
            <a:r>
              <a:rPr lang="en-GB" sz="1800" i="1" dirty="0" smtClean="0"/>
              <a:t>.”   </a:t>
            </a:r>
            <a:r>
              <a:rPr lang="en-GB" sz="1800" dirty="0" smtClean="0"/>
              <a:t>Cambridge, England: Cambridge University Press.</a:t>
            </a:r>
          </a:p>
          <a:p>
            <a:pPr eaLnBrk="1" hangingPunct="1">
              <a:buClr>
                <a:srgbClr val="FFCC00"/>
              </a:buClr>
              <a:buSzPct val="110000"/>
              <a:buFont typeface="Wingdings" pitchFamily="2" charset="2"/>
              <a:buChar char="³"/>
              <a:defRPr/>
            </a:pPr>
            <a:r>
              <a:rPr lang="en-GB" sz="1800" dirty="0" smtClean="0"/>
              <a:t>K. A. Ericsson, et al. (</a:t>
            </a:r>
            <a:r>
              <a:rPr lang="en-GB" sz="1800" dirty="0" err="1" smtClean="0"/>
              <a:t>ed</a:t>
            </a:r>
            <a:r>
              <a:rPr lang="en-GB" sz="1800" dirty="0" smtClean="0"/>
              <a:t>) (2006). </a:t>
            </a:r>
            <a:r>
              <a:rPr lang="en-GB" sz="1800" i="1" dirty="0" smtClean="0"/>
              <a:t>"The Cambridge handbook of expertise and expert performance.”</a:t>
            </a:r>
            <a:r>
              <a:rPr lang="en-GB" sz="1800" dirty="0" smtClean="0"/>
              <a:t>  Cambridge, England: Cambridge University Press. </a:t>
            </a:r>
          </a:p>
          <a:p>
            <a:pPr eaLnBrk="1" hangingPunct="1">
              <a:buClr>
                <a:srgbClr val="FFCC00"/>
              </a:buClr>
              <a:buSzPct val="110000"/>
              <a:buFont typeface="Wingdings" pitchFamily="2" charset="2"/>
              <a:buChar char="³"/>
              <a:defRPr/>
            </a:pPr>
            <a:r>
              <a:rPr lang="en-GB" sz="1800" dirty="0" smtClean="0"/>
              <a:t>K. A. Ericsson (ed.) (1996)  </a:t>
            </a:r>
            <a:r>
              <a:rPr lang="en-GB" sz="1800" i="1" dirty="0" smtClean="0"/>
              <a:t>“The road to excellence: The acquisition of expert performance in the arts and sciences, sports, and games.”  </a:t>
            </a:r>
            <a:r>
              <a:rPr lang="en-GB" sz="1800" dirty="0" smtClean="0"/>
              <a:t>New Jersey: Erlbaum</a:t>
            </a:r>
          </a:p>
        </p:txBody>
      </p:sp>
      <p:sp>
        <p:nvSpPr>
          <p:cNvPr id="32772" name="Line 4"/>
          <p:cNvSpPr>
            <a:spLocks noChangeShapeType="1"/>
          </p:cNvSpPr>
          <p:nvPr/>
        </p:nvSpPr>
        <p:spPr bwMode="auto">
          <a:xfrm>
            <a:off x="804863" y="6742113"/>
            <a:ext cx="7534275" cy="0"/>
          </a:xfrm>
          <a:prstGeom prst="line">
            <a:avLst/>
          </a:prstGeom>
          <a:noFill/>
          <a:ln w="508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 name="Rectangle 3"/>
          <p:cNvSpPr txBox="1">
            <a:spLocks noRot="1" noChangeArrowheads="1"/>
          </p:cNvSpPr>
          <p:nvPr/>
        </p:nvSpPr>
        <p:spPr bwMode="auto">
          <a:xfrm>
            <a:off x="250825" y="3141663"/>
            <a:ext cx="8605838"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buClr>
                <a:srgbClr val="FFCC00"/>
              </a:buClr>
              <a:buSzPct val="110000"/>
              <a:buFont typeface="Wingdings" pitchFamily="2" charset="2"/>
              <a:buChar char="³"/>
              <a:defRPr/>
            </a:pPr>
            <a:r>
              <a:rPr lang="en-GB" sz="1800" kern="0" dirty="0" err="1" smtClean="0"/>
              <a:t>Lemov</a:t>
            </a:r>
            <a:r>
              <a:rPr lang="en-GB" sz="1800" kern="0" dirty="0" smtClean="0"/>
              <a:t>, D., </a:t>
            </a:r>
            <a:r>
              <a:rPr lang="en-GB" sz="1800" kern="0" dirty="0" err="1" smtClean="0"/>
              <a:t>Woolway</a:t>
            </a:r>
            <a:r>
              <a:rPr lang="en-GB" sz="1800" kern="0" dirty="0" smtClean="0"/>
              <a:t>, E. &amp; </a:t>
            </a:r>
            <a:r>
              <a:rPr lang="en-GB" sz="1800" kern="0" dirty="0" err="1" smtClean="0"/>
              <a:t>Yezzi</a:t>
            </a:r>
            <a:r>
              <a:rPr lang="en-GB" sz="1800" kern="0" dirty="0" smtClean="0"/>
              <a:t>, K. (2012)  </a:t>
            </a:r>
            <a:r>
              <a:rPr lang="en-GB" sz="1800" i="1" kern="0" dirty="0" smtClean="0"/>
              <a:t>“Practice perfect: 42 rules for getting better at getting better.”   </a:t>
            </a:r>
            <a:r>
              <a:rPr lang="en-GB" sz="1800" kern="0" dirty="0" smtClean="0"/>
              <a:t>San Francisco: </a:t>
            </a:r>
            <a:r>
              <a:rPr lang="en-GB" sz="1800" kern="0" dirty="0" err="1" smtClean="0"/>
              <a:t>Jossey</a:t>
            </a:r>
            <a:r>
              <a:rPr lang="en-GB" sz="1800" kern="0" dirty="0" smtClean="0"/>
              <a:t>-Bass.</a:t>
            </a:r>
            <a:r>
              <a:rPr lang="en-GB" sz="1800" i="1" kern="0" dirty="0" smtClean="0"/>
              <a:t> </a:t>
            </a:r>
            <a:endParaRPr lang="en-GB" sz="1800" kern="0" dirty="0" smtClean="0"/>
          </a:p>
          <a:p>
            <a:pPr eaLnBrk="1" hangingPunct="1">
              <a:buClr>
                <a:srgbClr val="FFCC00"/>
              </a:buClr>
              <a:buSzPct val="110000"/>
              <a:buFont typeface="Wingdings" pitchFamily="2" charset="2"/>
              <a:buChar char="³"/>
              <a:defRPr/>
            </a:pPr>
            <a:r>
              <a:rPr lang="en-GB" sz="1800" kern="0" dirty="0" err="1" smtClean="0"/>
              <a:t>Ankerson</a:t>
            </a:r>
            <a:r>
              <a:rPr lang="en-GB" sz="1800" kern="0" dirty="0" smtClean="0"/>
              <a:t>, R. (2012)  </a:t>
            </a:r>
            <a:r>
              <a:rPr lang="en-GB" sz="1800" i="1" kern="0" dirty="0" smtClean="0"/>
              <a:t>“The gold mine effect.”  </a:t>
            </a:r>
            <a:r>
              <a:rPr lang="en-GB" sz="1800" kern="0" dirty="0" smtClean="0"/>
              <a:t> London: Icon Books.</a:t>
            </a:r>
          </a:p>
          <a:p>
            <a:pPr eaLnBrk="1" hangingPunct="1">
              <a:buClr>
                <a:srgbClr val="FFCC00"/>
              </a:buClr>
              <a:buSzPct val="110000"/>
              <a:buFont typeface="Wingdings" pitchFamily="2" charset="2"/>
              <a:buChar char="³"/>
              <a:defRPr/>
            </a:pPr>
            <a:r>
              <a:rPr lang="en-GB" sz="1800" kern="0" dirty="0" err="1" smtClean="0"/>
              <a:t>Shenk</a:t>
            </a:r>
            <a:r>
              <a:rPr lang="en-GB" sz="1800" kern="0" dirty="0" smtClean="0"/>
              <a:t>, D. (2010)  </a:t>
            </a:r>
            <a:r>
              <a:rPr lang="en-GB" sz="1800" i="1" kern="0" dirty="0" smtClean="0"/>
              <a:t>“The genius in all of us.”   </a:t>
            </a:r>
            <a:r>
              <a:rPr lang="en-GB" sz="1800" kern="0" dirty="0" smtClean="0"/>
              <a:t>London: Icon Books.</a:t>
            </a:r>
          </a:p>
          <a:p>
            <a:pPr eaLnBrk="1" hangingPunct="1">
              <a:buClr>
                <a:srgbClr val="FFCC00"/>
              </a:buClr>
              <a:buSzPct val="110000"/>
              <a:buFont typeface="Wingdings" pitchFamily="2" charset="2"/>
              <a:buChar char="³"/>
              <a:defRPr/>
            </a:pPr>
            <a:r>
              <a:rPr lang="en-GB" sz="1800" kern="0" dirty="0" smtClean="0"/>
              <a:t>Syed, M. (2010)  </a:t>
            </a:r>
            <a:r>
              <a:rPr lang="en-GB" sz="1800" i="1" kern="0" dirty="0" smtClean="0"/>
              <a:t>“Bounce: The myth of talent and the power of practice.”   </a:t>
            </a:r>
            <a:r>
              <a:rPr lang="en-GB" sz="1800" kern="0" dirty="0" smtClean="0"/>
              <a:t>London: Fourth Estate.</a:t>
            </a:r>
          </a:p>
          <a:p>
            <a:pPr eaLnBrk="1" hangingPunct="1">
              <a:buClr>
                <a:srgbClr val="FFCC00"/>
              </a:buClr>
              <a:buSzPct val="110000"/>
              <a:buFont typeface="Wingdings" pitchFamily="2" charset="2"/>
              <a:buChar char="³"/>
              <a:defRPr/>
            </a:pPr>
            <a:r>
              <a:rPr lang="en-GB" sz="1800" kern="0" dirty="0" smtClean="0"/>
              <a:t>Coyle, D. (2009)  </a:t>
            </a:r>
            <a:r>
              <a:rPr lang="en-GB" sz="1800" i="1" kern="0" dirty="0" smtClean="0"/>
              <a:t>“The talent code.”  </a:t>
            </a:r>
            <a:r>
              <a:rPr lang="en-GB" sz="1800" kern="0" dirty="0" smtClean="0"/>
              <a:t>New York: Bantam.</a:t>
            </a:r>
          </a:p>
          <a:p>
            <a:pPr eaLnBrk="1" hangingPunct="1">
              <a:buClr>
                <a:srgbClr val="FFCC00"/>
              </a:buClr>
              <a:buSzPct val="110000"/>
              <a:buFont typeface="Wingdings" pitchFamily="2" charset="2"/>
              <a:buChar char="³"/>
              <a:defRPr/>
            </a:pPr>
            <a:r>
              <a:rPr lang="en-GB" sz="1800" kern="0" dirty="0" err="1" smtClean="0"/>
              <a:t>Gladwell</a:t>
            </a:r>
            <a:r>
              <a:rPr lang="en-GB" sz="1800" kern="0" dirty="0" smtClean="0"/>
              <a:t>, M. (2008) </a:t>
            </a:r>
            <a:r>
              <a:rPr lang="en-GB" sz="1800" i="1" kern="0" dirty="0" smtClean="0"/>
              <a:t>“Outliers."</a:t>
            </a:r>
            <a:r>
              <a:rPr lang="en-GB" sz="1800" kern="0" dirty="0" smtClean="0"/>
              <a:t>  Little, Brown and Company.  </a:t>
            </a:r>
          </a:p>
          <a:p>
            <a:pPr eaLnBrk="1" hangingPunct="1">
              <a:buClr>
                <a:srgbClr val="FFCC00"/>
              </a:buClr>
              <a:buSzPct val="110000"/>
              <a:buFont typeface="Wingdings" pitchFamily="2" charset="2"/>
              <a:buChar char="³"/>
              <a:defRPr/>
            </a:pPr>
            <a:r>
              <a:rPr lang="en-GB" sz="1800" kern="0" dirty="0" smtClean="0"/>
              <a:t>Colvin, G. (2008</a:t>
            </a:r>
            <a:r>
              <a:rPr lang="en-GB" sz="1800" i="1" kern="0" dirty="0" smtClean="0"/>
              <a:t>)  “Talent is overrated: What really separates world-class performers from everybody else.”  </a:t>
            </a:r>
            <a:r>
              <a:rPr lang="en-GB" sz="1800" kern="0" dirty="0" smtClean="0"/>
              <a:t>New York: Penguin. </a:t>
            </a:r>
          </a:p>
          <a:p>
            <a:pPr eaLnBrk="1" hangingPunct="1">
              <a:buClr>
                <a:srgbClr val="FFCC00"/>
              </a:buClr>
              <a:buSzPct val="110000"/>
              <a:buFont typeface="Wingdings" pitchFamily="2" charset="2"/>
              <a:buChar char="³"/>
              <a:defRPr/>
            </a:pPr>
            <a:r>
              <a:rPr lang="en-GB" sz="1800" kern="0" dirty="0" err="1" smtClean="0"/>
              <a:t>Dweck</a:t>
            </a:r>
            <a:r>
              <a:rPr lang="en-GB" sz="1800" kern="0" dirty="0" smtClean="0"/>
              <a:t>, C. (2006)  </a:t>
            </a:r>
            <a:r>
              <a:rPr lang="en-GB" sz="1800" i="1" kern="0" dirty="0" smtClean="0"/>
              <a:t>“</a:t>
            </a:r>
            <a:r>
              <a:rPr lang="en-GB" sz="1800" i="1" kern="0" dirty="0" err="1" smtClean="0"/>
              <a:t>Mindset</a:t>
            </a:r>
            <a:r>
              <a:rPr lang="en-GB" sz="1800" i="1" kern="0" dirty="0" smtClean="0"/>
              <a:t>: How you can fulfil your potential.”  </a:t>
            </a:r>
            <a:r>
              <a:rPr lang="en-GB" sz="1800" kern="0" dirty="0" smtClean="0"/>
              <a:t>NY: Ballantine.</a:t>
            </a:r>
          </a:p>
        </p:txBody>
      </p:sp>
      <p:sp>
        <p:nvSpPr>
          <p:cNvPr id="32774" name="Line 4"/>
          <p:cNvSpPr>
            <a:spLocks noChangeShapeType="1"/>
          </p:cNvSpPr>
          <p:nvPr/>
        </p:nvSpPr>
        <p:spPr bwMode="auto">
          <a:xfrm>
            <a:off x="804863" y="3068638"/>
            <a:ext cx="7534275" cy="0"/>
          </a:xfrm>
          <a:prstGeom prst="line">
            <a:avLst/>
          </a:prstGeom>
          <a:noFill/>
          <a:ln w="50800">
            <a:solidFill>
              <a:schemeClr val="folHlink"/>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07950" y="53975"/>
            <a:ext cx="8928100" cy="1143000"/>
          </a:xfrm>
        </p:spPr>
        <p:txBody>
          <a:bodyPr/>
          <a:lstStyle/>
          <a:p>
            <a:pPr eaLnBrk="1" hangingPunct="1">
              <a:defRPr/>
            </a:pPr>
            <a:r>
              <a:rPr lang="en-GB" dirty="0" smtClean="0"/>
              <a:t>true expertise &amp; deliberate practice</a:t>
            </a:r>
          </a:p>
        </p:txBody>
      </p:sp>
      <p:sp>
        <p:nvSpPr>
          <p:cNvPr id="111619" name="Rectangle 3"/>
          <p:cNvSpPr>
            <a:spLocks noGrp="1" noRot="1" noChangeArrowheads="1"/>
          </p:cNvSpPr>
          <p:nvPr>
            <p:ph type="body" idx="1"/>
          </p:nvPr>
        </p:nvSpPr>
        <p:spPr>
          <a:xfrm>
            <a:off x="250825" y="1052513"/>
            <a:ext cx="8497888" cy="4537075"/>
          </a:xfrm>
        </p:spPr>
        <p:txBody>
          <a:bodyPr/>
          <a:lstStyle/>
          <a:p>
            <a:pPr marL="0" indent="0" eaLnBrk="1" hangingPunct="1">
              <a:buSzTx/>
              <a:buFont typeface="Arial" charset="0"/>
              <a:buNone/>
              <a:defRPr/>
            </a:pPr>
            <a:r>
              <a:rPr lang="en-GB" sz="2800" i="1" dirty="0" smtClean="0"/>
              <a:t>“</a:t>
            </a:r>
            <a:r>
              <a:rPr lang="en-GB" sz="2600" i="1" dirty="0" smtClean="0"/>
              <a:t>Traditionally</a:t>
            </a:r>
            <a:r>
              <a:rPr lang="en-GB" sz="2600" i="1" dirty="0"/>
              <a:t>, professional expertise has been judged by length of experience, reputation, and perceived mastery of knowledge and skill. Unfortunately, recent research demonstrates only a weak relationship between these indicators of expertise and actual, observed </a:t>
            </a:r>
            <a:r>
              <a:rPr lang="en-GB" sz="2600" i="1" dirty="0" smtClean="0"/>
              <a:t>performance</a:t>
            </a:r>
            <a:r>
              <a:rPr lang="en-GB" sz="2600" i="1" dirty="0"/>
              <a:t> </a:t>
            </a:r>
            <a:r>
              <a:rPr lang="en-GB" sz="2600" i="1" dirty="0" smtClean="0"/>
              <a:t>… </a:t>
            </a:r>
            <a:r>
              <a:rPr lang="en-GB" sz="2600" i="1" dirty="0"/>
              <a:t>Expert performance can, however, be traced to active engagement in deliberate practice (DP), where training (often designed and arranged by their teachers and coaches) is focused on improving particular tasks. DP also involves the provision of immediate feedback, time for problem-solving and evaluation, and opportunities for repeated performance to refine </a:t>
            </a:r>
            <a:r>
              <a:rPr lang="en-GB" sz="2600" i="1" dirty="0" err="1"/>
              <a:t>behavior</a:t>
            </a:r>
            <a:r>
              <a:rPr lang="en-GB" sz="2600" i="1" dirty="0" smtClean="0"/>
              <a:t>.”</a:t>
            </a:r>
          </a:p>
        </p:txBody>
      </p:sp>
      <p:sp>
        <p:nvSpPr>
          <p:cNvPr id="8197" name="Text Box 5"/>
          <p:cNvSpPr txBox="1">
            <a:spLocks noChangeArrowheads="1"/>
          </p:cNvSpPr>
          <p:nvPr/>
        </p:nvSpPr>
        <p:spPr bwMode="auto">
          <a:xfrm>
            <a:off x="250825" y="6165850"/>
            <a:ext cx="86407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en-GB" dirty="0">
                <a:effectLst>
                  <a:outerShdw blurRad="38100" dist="38100" dir="2700000" algn="tl">
                    <a:srgbClr val="000000">
                      <a:alpha val="43137"/>
                    </a:srgbClr>
                  </a:outerShdw>
                </a:effectLst>
                <a:cs typeface="+mn-cs"/>
              </a:rPr>
              <a:t>Ericsson, K. A. (2008). </a:t>
            </a:r>
            <a:r>
              <a:rPr lang="en-GB" i="1" dirty="0">
                <a:effectLst>
                  <a:outerShdw blurRad="38100" dist="38100" dir="2700000" algn="tl">
                    <a:srgbClr val="000000">
                      <a:alpha val="43137"/>
                    </a:srgbClr>
                  </a:outerShdw>
                </a:effectLst>
                <a:cs typeface="+mn-cs"/>
              </a:rPr>
              <a:t>"Deliberate practice and acquisition of expert performance: A general overview."</a:t>
            </a:r>
            <a:r>
              <a:rPr lang="en-GB" dirty="0">
                <a:effectLst>
                  <a:outerShdw blurRad="38100" dist="38100" dir="2700000" algn="tl">
                    <a:srgbClr val="000000">
                      <a:alpha val="43137"/>
                    </a:srgbClr>
                  </a:outerShdw>
                </a:effectLst>
                <a:cs typeface="+mn-cs"/>
              </a:rPr>
              <a:t> </a:t>
            </a:r>
            <a:r>
              <a:rPr lang="en-GB" dirty="0" err="1">
                <a:effectLst>
                  <a:outerShdw blurRad="38100" dist="38100" dir="2700000" algn="tl">
                    <a:srgbClr val="000000">
                      <a:alpha val="43137"/>
                    </a:srgbClr>
                  </a:outerShdw>
                </a:effectLst>
                <a:cs typeface="+mn-cs"/>
              </a:rPr>
              <a:t>Acad</a:t>
            </a:r>
            <a:r>
              <a:rPr lang="en-GB" dirty="0">
                <a:effectLst>
                  <a:outerShdw blurRad="38100" dist="38100" dir="2700000" algn="tl">
                    <a:srgbClr val="000000">
                      <a:alpha val="43137"/>
                    </a:srgbClr>
                  </a:outerShdw>
                </a:effectLst>
                <a:cs typeface="+mn-cs"/>
              </a:rPr>
              <a:t> </a:t>
            </a:r>
            <a:r>
              <a:rPr lang="en-GB" dirty="0" err="1">
                <a:effectLst>
                  <a:outerShdw blurRad="38100" dist="38100" dir="2700000" algn="tl">
                    <a:srgbClr val="000000">
                      <a:alpha val="43137"/>
                    </a:srgbClr>
                  </a:outerShdw>
                </a:effectLst>
                <a:cs typeface="+mn-cs"/>
              </a:rPr>
              <a:t>Emerg</a:t>
            </a:r>
            <a:r>
              <a:rPr lang="en-GB" dirty="0">
                <a:effectLst>
                  <a:outerShdw blurRad="38100" dist="38100" dir="2700000" algn="tl">
                    <a:srgbClr val="000000">
                      <a:alpha val="43137"/>
                    </a:srgbClr>
                  </a:outerShdw>
                </a:effectLst>
                <a:cs typeface="+mn-cs"/>
              </a:rPr>
              <a:t> Med 15(11): 988-994. </a:t>
            </a:r>
          </a:p>
        </p:txBody>
      </p:sp>
      <p:sp>
        <p:nvSpPr>
          <p:cNvPr id="33797" name="Line 6"/>
          <p:cNvSpPr>
            <a:spLocks noChangeShapeType="1"/>
          </p:cNvSpPr>
          <p:nvPr/>
        </p:nvSpPr>
        <p:spPr bwMode="auto">
          <a:xfrm>
            <a:off x="576263" y="6092825"/>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34925" y="-17463"/>
            <a:ext cx="8928100" cy="1143001"/>
          </a:xfrm>
        </p:spPr>
        <p:txBody>
          <a:bodyPr/>
          <a:lstStyle/>
          <a:p>
            <a:pPr eaLnBrk="1" hangingPunct="1">
              <a:defRPr/>
            </a:pPr>
            <a:r>
              <a:rPr lang="en-GB" dirty="0" smtClean="0"/>
              <a:t>experience &amp; variety of outcomes</a:t>
            </a:r>
          </a:p>
        </p:txBody>
      </p:sp>
      <p:sp>
        <p:nvSpPr>
          <p:cNvPr id="34819" name="Line 6"/>
          <p:cNvSpPr>
            <a:spLocks noChangeShapeType="1"/>
          </p:cNvSpPr>
          <p:nvPr/>
        </p:nvSpPr>
        <p:spPr bwMode="auto">
          <a:xfrm>
            <a:off x="539750" y="6092825"/>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107950" y="6165850"/>
            <a:ext cx="8928100" cy="646113"/>
          </a:xfrm>
          <a:prstGeom prst="rect">
            <a:avLst/>
          </a:prstGeom>
          <a:noFill/>
        </p:spPr>
        <p:txBody>
          <a:bodyPr>
            <a:spAutoFit/>
          </a:bodyPr>
          <a:lstStyle/>
          <a:p>
            <a:pPr algn="ctr">
              <a:defRPr/>
            </a:pPr>
            <a:r>
              <a:rPr lang="en-GB" dirty="0">
                <a:cs typeface="+mn-cs"/>
              </a:rPr>
              <a:t>Ericsson K. Anders.  (2013). </a:t>
            </a:r>
            <a:r>
              <a:rPr lang="en-GB" i="1" dirty="0">
                <a:effectLst>
                  <a:outerShdw blurRad="38100" dist="38100" dir="2700000" algn="tl">
                    <a:srgbClr val="000000">
                      <a:alpha val="43137"/>
                    </a:srgbClr>
                  </a:outerShdw>
                </a:effectLst>
                <a:cs typeface="+mn-cs"/>
              </a:rPr>
              <a:t>"The science of human excellence meets psychotherapy.”</a:t>
            </a:r>
            <a:r>
              <a:rPr lang="en-GB" dirty="0">
                <a:effectLst>
                  <a:outerShdw blurRad="38100" dist="38100" dir="2700000" algn="tl">
                    <a:srgbClr val="000000">
                      <a:alpha val="43137"/>
                    </a:srgbClr>
                  </a:outerShdw>
                </a:effectLst>
                <a:cs typeface="+mn-cs"/>
              </a:rPr>
              <a:t> lecture at </a:t>
            </a:r>
            <a:r>
              <a:rPr lang="en-GB" i="1" dirty="0">
                <a:effectLst>
                  <a:outerShdw blurRad="38100" dist="38100" dir="2700000" algn="tl">
                    <a:srgbClr val="000000">
                      <a:alpha val="43137"/>
                    </a:srgbClr>
                  </a:outerShdw>
                </a:effectLst>
                <a:cs typeface="+mn-cs"/>
              </a:rPr>
              <a:t>“Achieving clinical excellence conference.”  </a:t>
            </a:r>
            <a:r>
              <a:rPr lang="en-GB" dirty="0">
                <a:effectLst>
                  <a:outerShdw blurRad="38100" dist="38100" dir="2700000" algn="tl">
                    <a:srgbClr val="000000">
                      <a:alpha val="43137"/>
                    </a:srgbClr>
                  </a:outerShdw>
                </a:effectLst>
                <a:cs typeface="+mn-cs"/>
              </a:rPr>
              <a:t>May 17</a:t>
            </a:r>
            <a:r>
              <a:rPr lang="en-GB" baseline="30000" dirty="0">
                <a:effectLst>
                  <a:outerShdw blurRad="38100" dist="38100" dir="2700000" algn="tl">
                    <a:srgbClr val="000000">
                      <a:alpha val="43137"/>
                    </a:srgbClr>
                  </a:outerShdw>
                </a:effectLst>
                <a:cs typeface="+mn-cs"/>
              </a:rPr>
              <a:t>th</a:t>
            </a:r>
            <a:r>
              <a:rPr lang="en-GB" dirty="0">
                <a:effectLst>
                  <a:outerShdw blurRad="38100" dist="38100" dir="2700000" algn="tl">
                    <a:srgbClr val="000000">
                      <a:alpha val="43137"/>
                    </a:srgbClr>
                  </a:outerShdw>
                </a:effectLst>
                <a:cs typeface="+mn-cs"/>
              </a:rPr>
              <a:t>, Amsterdam. </a:t>
            </a:r>
          </a:p>
        </p:txBody>
      </p:sp>
      <p:pic>
        <p:nvPicPr>
          <p:cNvPr id="348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006475"/>
            <a:ext cx="8582025"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0" y="44450"/>
            <a:ext cx="9180513" cy="1143000"/>
          </a:xfrm>
        </p:spPr>
        <p:txBody>
          <a:bodyPr/>
          <a:lstStyle/>
          <a:p>
            <a:pPr eaLnBrk="1" hangingPunct="1">
              <a:defRPr/>
            </a:pPr>
            <a:r>
              <a:rPr lang="en-GB" dirty="0" smtClean="0"/>
              <a:t>the effects of increasing experience</a:t>
            </a:r>
          </a:p>
        </p:txBody>
      </p:sp>
      <p:sp>
        <p:nvSpPr>
          <p:cNvPr id="35843" name="Line 6"/>
          <p:cNvSpPr>
            <a:spLocks noChangeShapeType="1"/>
          </p:cNvSpPr>
          <p:nvPr/>
        </p:nvSpPr>
        <p:spPr bwMode="auto">
          <a:xfrm>
            <a:off x="539750" y="6092825"/>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323850" y="6165850"/>
            <a:ext cx="8351838" cy="646113"/>
          </a:xfrm>
          <a:prstGeom prst="rect">
            <a:avLst/>
          </a:prstGeom>
          <a:noFill/>
        </p:spPr>
        <p:txBody>
          <a:bodyPr>
            <a:spAutoFit/>
          </a:bodyPr>
          <a:lstStyle/>
          <a:p>
            <a:pPr algn="ctr">
              <a:defRPr/>
            </a:pPr>
            <a:r>
              <a:rPr lang="en-GB" dirty="0" err="1">
                <a:effectLst>
                  <a:outerShdw blurRad="38100" dist="38100" dir="2700000" algn="tl">
                    <a:srgbClr val="000000">
                      <a:alpha val="43137"/>
                    </a:srgbClr>
                  </a:outerShdw>
                </a:effectLst>
                <a:cs typeface="+mn-cs"/>
              </a:rPr>
              <a:t>Choudhry</a:t>
            </a:r>
            <a:r>
              <a:rPr lang="en-GB" dirty="0">
                <a:effectLst>
                  <a:outerShdw blurRad="38100" dist="38100" dir="2700000" algn="tl">
                    <a:srgbClr val="000000">
                      <a:alpha val="43137"/>
                    </a:srgbClr>
                  </a:outerShdw>
                </a:effectLst>
                <a:cs typeface="+mn-cs"/>
              </a:rPr>
              <a:t>, N. K., et al. (2005). </a:t>
            </a:r>
            <a:r>
              <a:rPr lang="en-GB" i="1" dirty="0">
                <a:effectLst>
                  <a:outerShdw blurRad="38100" dist="38100" dir="2700000" algn="tl">
                    <a:srgbClr val="000000">
                      <a:alpha val="43137"/>
                    </a:srgbClr>
                  </a:outerShdw>
                </a:effectLst>
                <a:cs typeface="+mn-cs"/>
              </a:rPr>
              <a:t>"Systematic review: The relationship between clinical experience and quality of health care."</a:t>
            </a:r>
            <a:r>
              <a:rPr lang="en-GB" dirty="0">
                <a:effectLst>
                  <a:outerShdw blurRad="38100" dist="38100" dir="2700000" algn="tl">
                    <a:srgbClr val="000000">
                      <a:alpha val="43137"/>
                    </a:srgbClr>
                  </a:outerShdw>
                </a:effectLst>
                <a:cs typeface="+mn-cs"/>
              </a:rPr>
              <a:t> Ann Intern Med 142(4): 260-273. </a:t>
            </a:r>
          </a:p>
        </p:txBody>
      </p:sp>
      <p:graphicFrame>
        <p:nvGraphicFramePr>
          <p:cNvPr id="35845" name="Content Placeholder 9"/>
          <p:cNvGraphicFramePr>
            <a:graphicFrameLocks noGrp="1"/>
          </p:cNvGraphicFramePr>
          <p:nvPr>
            <p:ph idx="1"/>
          </p:nvPr>
        </p:nvGraphicFramePr>
        <p:xfrm>
          <a:off x="4160838" y="1100138"/>
          <a:ext cx="4889500" cy="5019675"/>
        </p:xfrm>
        <a:graphic>
          <a:graphicData uri="http://schemas.openxmlformats.org/presentationml/2006/ole">
            <mc:AlternateContent xmlns:mc="http://schemas.openxmlformats.org/markup-compatibility/2006">
              <mc:Choice xmlns:v="urn:schemas-microsoft-com:vml" Requires="v">
                <p:oleObj spid="_x0000_s35847" r:id="rId4" imgW="4889416" imgH="5023539" progId="Excel.Chart.8">
                  <p:embed/>
                </p:oleObj>
              </mc:Choice>
              <mc:Fallback>
                <p:oleObj r:id="rId4" imgW="4889416" imgH="5023539" progId="Excel.Chart.8">
                  <p:embed/>
                  <p:pic>
                    <p:nvPicPr>
                      <p:cNvPr id="0" name="Content Placeholder 9"/>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0838" y="1100138"/>
                        <a:ext cx="488950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TextBox 2"/>
          <p:cNvSpPr txBox="1"/>
          <p:nvPr/>
        </p:nvSpPr>
        <p:spPr>
          <a:xfrm>
            <a:off x="34925" y="1052513"/>
            <a:ext cx="4500563" cy="4894262"/>
          </a:xfrm>
          <a:prstGeom prst="rect">
            <a:avLst/>
          </a:prstGeom>
          <a:noFill/>
        </p:spPr>
        <p:txBody>
          <a:bodyPr>
            <a:spAutoFit/>
          </a:bodyPr>
          <a:lstStyle/>
          <a:p>
            <a:pPr marL="365125" indent="-365125">
              <a:buClr>
                <a:srgbClr val="FFCC00"/>
              </a:buClr>
              <a:buSzPct val="110000"/>
              <a:buFont typeface="Wingdings" pitchFamily="2" charset="2"/>
              <a:buChar char="²"/>
              <a:defRPr/>
            </a:pPr>
            <a:r>
              <a:rPr lang="en-GB" sz="2400" dirty="0">
                <a:effectLst>
                  <a:outerShdw blurRad="38100" dist="38100" dir="2700000" algn="tl">
                    <a:srgbClr val="000000">
                      <a:alpha val="43137"/>
                    </a:srgbClr>
                  </a:outerShdw>
                </a:effectLst>
                <a:cs typeface="+mn-cs"/>
              </a:rPr>
              <a:t>systematic review of 62 studies published between 1966 and 2004 looking at physician experience  effects  </a:t>
            </a:r>
          </a:p>
          <a:p>
            <a:pPr marL="365125" indent="-365125">
              <a:buClr>
                <a:srgbClr val="FFCC00"/>
              </a:buClr>
              <a:buSzPct val="110000"/>
              <a:buFont typeface="Wingdings" pitchFamily="2" charset="2"/>
              <a:buChar char="²"/>
              <a:defRPr/>
            </a:pPr>
            <a:r>
              <a:rPr lang="en-GB" sz="2400" dirty="0">
                <a:effectLst>
                  <a:outerShdw blurRad="38100" dist="38100" dir="2700000" algn="tl">
                    <a:srgbClr val="000000">
                      <a:alpha val="43137"/>
                    </a:srgbClr>
                  </a:outerShdw>
                </a:effectLst>
                <a:cs typeface="+mn-cs"/>
              </a:rPr>
              <a:t>73% found increasing experience associated with decreasing performance for some (21%) or all (52%) outcomes assessed</a:t>
            </a:r>
          </a:p>
          <a:p>
            <a:pPr marL="365125" indent="-365125">
              <a:buClr>
                <a:srgbClr val="FFCC00"/>
              </a:buClr>
              <a:buSzPct val="110000"/>
              <a:buFont typeface="Wingdings" pitchFamily="2" charset="2"/>
              <a:buChar char="²"/>
              <a:defRPr/>
            </a:pPr>
            <a:r>
              <a:rPr lang="en-GB" sz="2400" dirty="0">
                <a:effectLst>
                  <a:outerShdw blurRad="38100" dist="38100" dir="2700000" algn="tl">
                    <a:srgbClr val="000000">
                      <a:alpha val="43137"/>
                    </a:srgbClr>
                  </a:outerShdw>
                </a:effectLst>
                <a:cs typeface="+mn-cs"/>
              </a:rPr>
              <a:t>there seems to be an inverse relationship between years of experience and the quality of care that is provided</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1438" y="260350"/>
            <a:ext cx="8929687" cy="1066800"/>
          </a:xfrm>
        </p:spPr>
        <p:txBody>
          <a:bodyPr lIns="92075" tIns="46038" rIns="92075" bIns="46038"/>
          <a:lstStyle/>
          <a:p>
            <a:pPr eaLnBrk="1" hangingPunct="1">
              <a:defRPr/>
            </a:pPr>
            <a:r>
              <a:rPr lang="en-US" dirty="0" smtClean="0"/>
              <a:t>back story: clearings in the clouds</a:t>
            </a:r>
          </a:p>
        </p:txBody>
      </p:sp>
      <p:graphicFrame>
        <p:nvGraphicFramePr>
          <p:cNvPr id="6147" name="Object 3"/>
          <p:cNvGraphicFramePr>
            <a:graphicFrameLocks noGrp="1"/>
          </p:cNvGraphicFramePr>
          <p:nvPr>
            <p:ph type="clipArt" sz="half" idx="2"/>
          </p:nvPr>
        </p:nvGraphicFramePr>
        <p:xfrm>
          <a:off x="5651500" y="1989138"/>
          <a:ext cx="3313113" cy="3673475"/>
        </p:xfrm>
        <a:graphic>
          <a:graphicData uri="http://schemas.openxmlformats.org/presentationml/2006/ole">
            <mc:AlternateContent xmlns:mc="http://schemas.openxmlformats.org/markup-compatibility/2006">
              <mc:Choice xmlns:v="urn:schemas-microsoft-com:vml" Requires="v">
                <p:oleObj spid="_x0000_s6152" name="Lotus SmartPics Image" r:id="rId3" imgW="4569767" imgH="4287297" progId="LotusSmartPicsImage">
                  <p:embed/>
                </p:oleObj>
              </mc:Choice>
              <mc:Fallback>
                <p:oleObj name="Lotus SmartPics Image" r:id="rId3" imgW="4569767" imgH="4287297" progId="LotusSmartPicsImage">
                  <p:embed/>
                  <p:pic>
                    <p:nvPicPr>
                      <p:cNvPr id="0" name="Object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989138"/>
                        <a:ext cx="3313113" cy="36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148" name="Rectangle 4"/>
          <p:cNvSpPr>
            <a:spLocks noGrp="1" noChangeArrowheads="1"/>
          </p:cNvSpPr>
          <p:nvPr>
            <p:ph type="body" sz="half" idx="1"/>
          </p:nvPr>
        </p:nvSpPr>
        <p:spPr>
          <a:xfrm>
            <a:off x="0" y="2060575"/>
            <a:ext cx="5795963" cy="3816350"/>
          </a:xfrm>
        </p:spPr>
        <p:txBody>
          <a:bodyPr lIns="92075" tIns="46038" rIns="92075" bIns="46038"/>
          <a:lstStyle/>
          <a:p>
            <a:pPr marL="473075" indent="-473075" eaLnBrk="1" hangingPunct="1">
              <a:buSzTx/>
              <a:buFont typeface="Wingdings" pitchFamily="2" charset="2"/>
              <a:buChar char="²"/>
              <a:defRPr/>
            </a:pPr>
            <a:r>
              <a:rPr lang="en-US" sz="2800" dirty="0" err="1" smtClean="0"/>
              <a:t>april</a:t>
            </a:r>
            <a:r>
              <a:rPr lang="en-US" sz="2800" dirty="0" smtClean="0"/>
              <a:t> 2011, </a:t>
            </a:r>
            <a:r>
              <a:rPr lang="en-US" sz="2800" dirty="0" err="1" smtClean="0"/>
              <a:t>lars-goran</a:t>
            </a:r>
            <a:r>
              <a:rPr lang="en-US" sz="2800" dirty="0" smtClean="0"/>
              <a:t> </a:t>
            </a:r>
            <a:r>
              <a:rPr lang="en-US" sz="2800" dirty="0" err="1" smtClean="0"/>
              <a:t>ost</a:t>
            </a:r>
            <a:r>
              <a:rPr lang="en-US" sz="2800" dirty="0" smtClean="0"/>
              <a:t> on lack of progress over four decades of </a:t>
            </a:r>
            <a:r>
              <a:rPr lang="en-US" sz="2800" dirty="0" err="1" smtClean="0"/>
              <a:t>cbt</a:t>
            </a:r>
            <a:r>
              <a:rPr lang="en-US" sz="2800" dirty="0" smtClean="0"/>
              <a:t> anxiety research</a:t>
            </a:r>
          </a:p>
          <a:p>
            <a:pPr marL="473075" indent="-473075" eaLnBrk="1" hangingPunct="1">
              <a:buSzTx/>
              <a:buFont typeface="Wingdings" pitchFamily="2" charset="2"/>
              <a:buChar char="²"/>
              <a:defRPr/>
            </a:pPr>
            <a:endParaRPr lang="en-US" sz="800" dirty="0" smtClean="0"/>
          </a:p>
          <a:p>
            <a:pPr marL="473075" indent="-473075" eaLnBrk="1" hangingPunct="1">
              <a:buSzTx/>
              <a:buFont typeface="Wingdings" pitchFamily="2" charset="2"/>
              <a:buChar char="²"/>
              <a:defRPr/>
            </a:pPr>
            <a:r>
              <a:rPr lang="en-US" sz="2800" dirty="0" err="1" smtClean="0"/>
              <a:t>july</a:t>
            </a:r>
            <a:r>
              <a:rPr lang="en-US" sz="2800" dirty="0" smtClean="0"/>
              <a:t> 2011, </a:t>
            </a:r>
            <a:r>
              <a:rPr lang="en-US" sz="2800" dirty="0" err="1" smtClean="0"/>
              <a:t>michael</a:t>
            </a:r>
            <a:r>
              <a:rPr lang="en-US" sz="2800" dirty="0" smtClean="0"/>
              <a:t> lambert on ‘</a:t>
            </a:r>
            <a:r>
              <a:rPr lang="en-US" sz="2800" dirty="0" err="1" smtClean="0"/>
              <a:t>pseudoshrinks</a:t>
            </a:r>
            <a:r>
              <a:rPr lang="en-US" sz="2800" dirty="0" smtClean="0"/>
              <a:t> &amp; </a:t>
            </a:r>
            <a:r>
              <a:rPr lang="en-US" sz="2800" dirty="0" err="1" smtClean="0"/>
              <a:t>supershrinks</a:t>
            </a:r>
            <a:r>
              <a:rPr lang="en-US" sz="2800" dirty="0" smtClean="0"/>
              <a:t>’</a:t>
            </a:r>
          </a:p>
          <a:p>
            <a:pPr marL="0" indent="0" eaLnBrk="1" hangingPunct="1">
              <a:buSzTx/>
              <a:buFont typeface="Arial" charset="0"/>
              <a:buNone/>
              <a:defRPr/>
            </a:pPr>
            <a:r>
              <a:rPr lang="en-US" sz="800" dirty="0" smtClean="0"/>
              <a:t> </a:t>
            </a:r>
          </a:p>
          <a:p>
            <a:pPr marL="473075" indent="-473075" eaLnBrk="1" hangingPunct="1">
              <a:buSzTx/>
              <a:buFont typeface="Wingdings" pitchFamily="2" charset="2"/>
              <a:buChar char="²"/>
              <a:defRPr/>
            </a:pPr>
            <a:r>
              <a:rPr lang="en-US" sz="2800" dirty="0" smtClean="0"/>
              <a:t>may 2013, </a:t>
            </a:r>
            <a:r>
              <a:rPr lang="en-US" sz="2800" dirty="0" err="1" smtClean="0"/>
              <a:t>anders</a:t>
            </a:r>
            <a:r>
              <a:rPr lang="en-US" sz="2800" dirty="0" smtClean="0"/>
              <a:t> </a:t>
            </a:r>
            <a:r>
              <a:rPr lang="en-US" sz="2800" dirty="0" err="1" smtClean="0"/>
              <a:t>ericsson</a:t>
            </a:r>
            <a:r>
              <a:rPr lang="en-US" sz="2800" dirty="0" smtClean="0"/>
              <a:t> on the development of excellence </a:t>
            </a:r>
          </a:p>
        </p:txBody>
      </p:sp>
      <p:sp>
        <p:nvSpPr>
          <p:cNvPr id="6149" name="Line 4"/>
          <p:cNvSpPr>
            <a:spLocks noChangeShapeType="1"/>
          </p:cNvSpPr>
          <p:nvPr/>
        </p:nvSpPr>
        <p:spPr bwMode="auto">
          <a:xfrm>
            <a:off x="611188" y="6669088"/>
            <a:ext cx="7848600"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0" name="TextBox 1"/>
          <p:cNvSpPr txBox="1">
            <a:spLocks noChangeArrowheads="1"/>
          </p:cNvSpPr>
          <p:nvPr/>
        </p:nvSpPr>
        <p:spPr bwMode="auto">
          <a:xfrm>
            <a:off x="36513" y="1341438"/>
            <a:ext cx="89995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r>
              <a:rPr lang="en-GB" altLang="en-US" sz="2400" i="1"/>
              <a:t>cairngorm walk in june – the sneck, a high level link to ben avon</a:t>
            </a:r>
          </a:p>
        </p:txBody>
      </p:sp>
      <p:sp>
        <p:nvSpPr>
          <p:cNvPr id="7" name="TextBox 6"/>
          <p:cNvSpPr txBox="1"/>
          <p:nvPr/>
        </p:nvSpPr>
        <p:spPr>
          <a:xfrm>
            <a:off x="55563" y="5848350"/>
            <a:ext cx="8961437" cy="506413"/>
          </a:xfrm>
          <a:prstGeom prst="rect">
            <a:avLst/>
          </a:prstGeom>
          <a:noFill/>
        </p:spPr>
        <p:txBody>
          <a:bodyPr wrap="none">
            <a:spAutoFit/>
          </a:bodyPr>
          <a:lstStyle/>
          <a:p>
            <a:pPr algn="ctr">
              <a:defRPr/>
            </a:pPr>
            <a:r>
              <a:rPr lang="en-GB" sz="2700" i="1" dirty="0">
                <a:solidFill>
                  <a:srgbClr val="FFC000"/>
                </a:solidFill>
                <a:effectLst>
                  <a:outerShdw blurRad="38100" dist="38100" dir="2700000" algn="tl">
                    <a:srgbClr val="000000">
                      <a:alpha val="43137"/>
                    </a:srgbClr>
                  </a:outerShdw>
                </a:effectLst>
                <a:cs typeface="+mn-cs"/>
              </a:rPr>
              <a:t>great if this talk could be a ‘clearing in the clouds’ for you</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34925" y="115888"/>
            <a:ext cx="9082088" cy="1143000"/>
          </a:xfrm>
        </p:spPr>
        <p:txBody>
          <a:bodyPr/>
          <a:lstStyle/>
          <a:p>
            <a:pPr eaLnBrk="1" hangingPunct="1">
              <a:defRPr/>
            </a:pPr>
            <a:r>
              <a:rPr lang="en-GB" dirty="0" smtClean="0"/>
              <a:t>the effects of increasing experience</a:t>
            </a:r>
          </a:p>
        </p:txBody>
      </p:sp>
      <p:sp>
        <p:nvSpPr>
          <p:cNvPr id="36867" name="Line 6"/>
          <p:cNvSpPr>
            <a:spLocks noChangeShapeType="1"/>
          </p:cNvSpPr>
          <p:nvPr/>
        </p:nvSpPr>
        <p:spPr bwMode="auto">
          <a:xfrm>
            <a:off x="441325" y="6669088"/>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98425" y="5807075"/>
            <a:ext cx="8677275" cy="646113"/>
          </a:xfrm>
          <a:prstGeom prst="rect">
            <a:avLst/>
          </a:prstGeom>
          <a:noFill/>
        </p:spPr>
        <p:txBody>
          <a:bodyPr>
            <a:spAutoFit/>
          </a:bodyPr>
          <a:lstStyle/>
          <a:p>
            <a:pPr algn="ctr">
              <a:defRPr/>
            </a:pPr>
            <a:r>
              <a:rPr lang="en-GB" dirty="0" err="1">
                <a:effectLst>
                  <a:outerShdw blurRad="38100" dist="38100" dir="2700000" algn="tl">
                    <a:srgbClr val="000000">
                      <a:alpha val="43137"/>
                    </a:srgbClr>
                  </a:outerShdw>
                </a:effectLst>
                <a:cs typeface="+mn-cs"/>
              </a:rPr>
              <a:t>Norcini</a:t>
            </a:r>
            <a:r>
              <a:rPr lang="en-GB" dirty="0">
                <a:effectLst>
                  <a:outerShdw blurRad="38100" dist="38100" dir="2700000" algn="tl">
                    <a:srgbClr val="000000">
                      <a:alpha val="43137"/>
                    </a:srgbClr>
                  </a:outerShdw>
                </a:effectLst>
                <a:cs typeface="+mn-cs"/>
              </a:rPr>
              <a:t>, J. J., et al. (2000). </a:t>
            </a:r>
            <a:r>
              <a:rPr lang="en-GB" i="1" dirty="0">
                <a:effectLst>
                  <a:outerShdw blurRad="38100" dist="38100" dir="2700000" algn="tl">
                    <a:srgbClr val="000000">
                      <a:alpha val="43137"/>
                    </a:srgbClr>
                  </a:outerShdw>
                </a:effectLst>
                <a:cs typeface="+mn-cs"/>
              </a:rPr>
              <a:t>"Certification and specialization: Do they matter in the outcome of acute myocardial infarction?"</a:t>
            </a:r>
            <a:r>
              <a:rPr lang="en-GB" dirty="0">
                <a:effectLst>
                  <a:outerShdw blurRad="38100" dist="38100" dir="2700000" algn="tl">
                    <a:srgbClr val="000000">
                      <a:alpha val="43137"/>
                    </a:srgbClr>
                  </a:outerShdw>
                </a:effectLst>
                <a:cs typeface="+mn-cs"/>
              </a:rPr>
              <a:t> Academic Medicine 75(12): 1193-1198. </a:t>
            </a:r>
          </a:p>
        </p:txBody>
      </p:sp>
      <p:sp>
        <p:nvSpPr>
          <p:cNvPr id="6" name="TextBox 5"/>
          <p:cNvSpPr txBox="1"/>
          <p:nvPr/>
        </p:nvSpPr>
        <p:spPr>
          <a:xfrm>
            <a:off x="36513" y="3789363"/>
            <a:ext cx="9144000" cy="1938337"/>
          </a:xfrm>
          <a:prstGeom prst="rect">
            <a:avLst/>
          </a:prstGeom>
          <a:noFill/>
        </p:spPr>
        <p:txBody>
          <a:bodyPr>
            <a:spAutoFit/>
          </a:bodyPr>
          <a:lstStyle/>
          <a:p>
            <a:pPr>
              <a:defRPr/>
            </a:pPr>
            <a:r>
              <a:rPr lang="en-GB" sz="2000" dirty="0">
                <a:effectLst>
                  <a:outerShdw blurRad="38100" dist="38100" dir="2700000" algn="tl">
                    <a:srgbClr val="000000">
                      <a:alpha val="43137"/>
                    </a:srgbClr>
                  </a:outerShdw>
                </a:effectLst>
                <a:cs typeface="+mn-cs"/>
              </a:rPr>
              <a:t>Mortality rates were </a:t>
            </a:r>
            <a:r>
              <a:rPr lang="en-GB" sz="2000" dirty="0" err="1">
                <a:effectLst>
                  <a:outerShdw blurRad="38100" dist="38100" dir="2700000" algn="tl">
                    <a:srgbClr val="000000">
                      <a:alpha val="43137"/>
                    </a:srgbClr>
                  </a:outerShdw>
                </a:effectLst>
                <a:cs typeface="+mn-cs"/>
              </a:rPr>
              <a:t>analyzed</a:t>
            </a:r>
            <a:r>
              <a:rPr lang="en-GB" sz="2000" dirty="0">
                <a:effectLst>
                  <a:outerShdw blurRad="38100" dist="38100" dir="2700000" algn="tl">
                    <a:srgbClr val="000000">
                      <a:alpha val="43137"/>
                    </a:srgbClr>
                  </a:outerShdw>
                </a:effectLst>
                <a:cs typeface="+mn-cs"/>
              </a:rPr>
              <a:t> for 39,007 hospitalized patients with acute </a:t>
            </a:r>
            <a:r>
              <a:rPr lang="en-GB" sz="2000" dirty="0" err="1">
                <a:effectLst>
                  <a:outerShdw blurRad="38100" dist="38100" dir="2700000" algn="tl">
                    <a:srgbClr val="000000">
                      <a:alpha val="43137"/>
                    </a:srgbClr>
                  </a:outerShdw>
                </a:effectLst>
                <a:cs typeface="+mn-cs"/>
              </a:rPr>
              <a:t>myo-cardial</a:t>
            </a:r>
            <a:r>
              <a:rPr lang="en-GB" sz="2000" dirty="0">
                <a:effectLst>
                  <a:outerShdw blurRad="38100" dist="38100" dir="2700000" algn="tl">
                    <a:srgbClr val="000000">
                      <a:alpha val="43137"/>
                    </a:srgbClr>
                  </a:outerShdw>
                </a:effectLst>
                <a:cs typeface="+mn-cs"/>
              </a:rPr>
              <a:t> infarction managed by 4,546 cardiologists, internists &amp; family </a:t>
            </a:r>
            <a:r>
              <a:rPr lang="en-GB" sz="2000" dirty="0" err="1">
                <a:effectLst>
                  <a:outerShdw blurRad="38100" dist="38100" dir="2700000" algn="tl">
                    <a:srgbClr val="000000">
                      <a:alpha val="43137"/>
                    </a:srgbClr>
                  </a:outerShdw>
                </a:effectLst>
                <a:cs typeface="+mn-cs"/>
              </a:rPr>
              <a:t>practition-ers</a:t>
            </a:r>
            <a:r>
              <a:rPr lang="en-GB" sz="2000" dirty="0">
                <a:effectLst>
                  <a:outerShdw blurRad="38100" dist="38100" dir="2700000" algn="tl">
                    <a:srgbClr val="000000">
                      <a:alpha val="43137"/>
                    </a:srgbClr>
                  </a:outerShdw>
                </a:effectLst>
                <a:cs typeface="+mn-cs"/>
              </a:rPr>
              <a:t>. After controlling for patient’s probability of death, hospital location &amp; </a:t>
            </a:r>
            <a:r>
              <a:rPr lang="en-GB" sz="2000" dirty="0" err="1">
                <a:effectLst>
                  <a:outerShdw blurRad="38100" dist="38100" dir="2700000" algn="tl">
                    <a:srgbClr val="000000">
                      <a:alpha val="43137"/>
                    </a:srgbClr>
                  </a:outerShdw>
                </a:effectLst>
                <a:cs typeface="+mn-cs"/>
              </a:rPr>
              <a:t>pract</a:t>
            </a:r>
            <a:r>
              <a:rPr lang="en-GB" sz="2000" dirty="0">
                <a:effectLst>
                  <a:outerShdw blurRad="38100" dist="38100" dir="2700000" algn="tl">
                    <a:srgbClr val="000000">
                      <a:alpha val="43137"/>
                    </a:srgbClr>
                  </a:outerShdw>
                </a:effectLst>
                <a:cs typeface="+mn-cs"/>
              </a:rPr>
              <a:t>-ice environment, physician specialty, board certification &amp; the volume of </a:t>
            </a:r>
            <a:r>
              <a:rPr lang="en-GB" sz="2000" dirty="0" err="1">
                <a:effectLst>
                  <a:outerShdw blurRad="38100" dist="38100" dir="2700000" algn="tl">
                    <a:srgbClr val="000000">
                      <a:alpha val="43137"/>
                    </a:srgbClr>
                  </a:outerShdw>
                </a:effectLst>
                <a:cs typeface="+mn-cs"/>
              </a:rPr>
              <a:t>pati-ents</a:t>
            </a:r>
            <a:r>
              <a:rPr lang="en-GB" sz="2000" dirty="0">
                <a:effectLst>
                  <a:outerShdw blurRad="38100" dist="38100" dir="2700000" algn="tl">
                    <a:srgbClr val="000000">
                      <a:alpha val="43137"/>
                    </a:srgbClr>
                  </a:outerShdw>
                </a:effectLst>
                <a:cs typeface="+mn-cs"/>
              </a:rPr>
              <a:t> seen, the researchers found </a:t>
            </a:r>
            <a:r>
              <a:rPr lang="en-GB" sz="2000" b="1" i="1" dirty="0">
                <a:effectLst>
                  <a:outerShdw blurRad="38100" dist="38100" dir="2700000" algn="tl">
                    <a:srgbClr val="000000">
                      <a:alpha val="43137"/>
                    </a:srgbClr>
                  </a:outerShdw>
                </a:effectLst>
                <a:cs typeface="+mn-cs"/>
              </a:rPr>
              <a:t>a 0.5% increase in mortality for every year since the treating physician had graduated from medical school</a:t>
            </a:r>
            <a:r>
              <a:rPr lang="en-GB" sz="2000" dirty="0">
                <a:effectLst>
                  <a:outerShdw blurRad="38100" dist="38100" dir="2700000" algn="tl">
                    <a:srgbClr val="000000">
                      <a:alpha val="43137"/>
                    </a:srgbClr>
                  </a:outerShdw>
                </a:effectLst>
                <a:cs typeface="+mn-cs"/>
              </a:rPr>
              <a:t>.</a:t>
            </a:r>
          </a:p>
        </p:txBody>
      </p:sp>
      <p:sp>
        <p:nvSpPr>
          <p:cNvPr id="10" name="TextBox 9"/>
          <p:cNvSpPr txBox="1"/>
          <p:nvPr/>
        </p:nvSpPr>
        <p:spPr>
          <a:xfrm>
            <a:off x="98425" y="2636838"/>
            <a:ext cx="8677275" cy="646112"/>
          </a:xfrm>
          <a:prstGeom prst="rect">
            <a:avLst/>
          </a:prstGeom>
          <a:noFill/>
        </p:spPr>
        <p:txBody>
          <a:bodyPr>
            <a:spAutoFit/>
          </a:bodyPr>
          <a:lstStyle/>
          <a:p>
            <a:pPr algn="ctr">
              <a:defRPr/>
            </a:pPr>
            <a:r>
              <a:rPr lang="en-GB" dirty="0" err="1">
                <a:effectLst>
                  <a:outerShdw blurRad="38100" dist="38100" dir="2700000" algn="tl">
                    <a:srgbClr val="000000">
                      <a:alpha val="43137"/>
                    </a:srgbClr>
                  </a:outerShdw>
                </a:effectLst>
                <a:cs typeface="+mn-cs"/>
              </a:rPr>
              <a:t>Hartz</a:t>
            </a:r>
            <a:r>
              <a:rPr lang="en-GB" dirty="0">
                <a:effectLst>
                  <a:outerShdw blurRad="38100" dist="38100" dir="2700000" algn="tl">
                    <a:srgbClr val="000000">
                      <a:alpha val="43137"/>
                    </a:srgbClr>
                  </a:outerShdw>
                </a:effectLst>
                <a:cs typeface="+mn-cs"/>
              </a:rPr>
              <a:t> A. J., et al. (1999). </a:t>
            </a:r>
            <a:r>
              <a:rPr lang="en-GB" i="1" dirty="0">
                <a:effectLst>
                  <a:outerShdw blurRad="38100" dist="38100" dir="2700000" algn="tl">
                    <a:srgbClr val="000000">
                      <a:alpha val="43137"/>
                    </a:srgbClr>
                  </a:outerShdw>
                </a:effectLst>
                <a:cs typeface="+mn-cs"/>
              </a:rPr>
              <a:t>“Prestige of training programs and experience of bypass surgeons as factors in adjusted patient mortality rates.”  </a:t>
            </a:r>
            <a:r>
              <a:rPr lang="en-GB" dirty="0">
                <a:effectLst>
                  <a:outerShdw blurRad="38100" dist="38100" dir="2700000" algn="tl">
                    <a:srgbClr val="000000">
                      <a:alpha val="43137"/>
                    </a:srgbClr>
                  </a:outerShdw>
                </a:effectLst>
                <a:cs typeface="+mn-cs"/>
              </a:rPr>
              <a:t>Med Care. 37:93-103.</a:t>
            </a:r>
          </a:p>
        </p:txBody>
      </p:sp>
      <p:sp>
        <p:nvSpPr>
          <p:cNvPr id="36871" name="Line 6"/>
          <p:cNvSpPr>
            <a:spLocks noChangeShapeType="1"/>
          </p:cNvSpPr>
          <p:nvPr/>
        </p:nvSpPr>
        <p:spPr bwMode="auto">
          <a:xfrm>
            <a:off x="441325" y="3573463"/>
            <a:ext cx="7991475" cy="0"/>
          </a:xfrm>
          <a:prstGeom prst="line">
            <a:avLst/>
          </a:prstGeom>
          <a:noFill/>
          <a:ln w="41275">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Box 11"/>
          <p:cNvSpPr txBox="1"/>
          <p:nvPr/>
        </p:nvSpPr>
        <p:spPr>
          <a:xfrm>
            <a:off x="52388" y="1196975"/>
            <a:ext cx="8964612" cy="1323975"/>
          </a:xfrm>
          <a:prstGeom prst="rect">
            <a:avLst/>
          </a:prstGeom>
          <a:noFill/>
        </p:spPr>
        <p:txBody>
          <a:bodyPr>
            <a:spAutoFit/>
          </a:bodyPr>
          <a:lstStyle/>
          <a:p>
            <a:pPr>
              <a:defRPr/>
            </a:pPr>
            <a:r>
              <a:rPr lang="en-GB" sz="2000" dirty="0">
                <a:effectLst>
                  <a:outerShdw blurRad="38100" dist="38100" dir="2700000" algn="tl">
                    <a:srgbClr val="000000">
                      <a:alpha val="43137"/>
                    </a:srgbClr>
                  </a:outerShdw>
                </a:effectLst>
                <a:cs typeface="+mn-cs"/>
              </a:rPr>
              <a:t>Researchers examined the association between experience and mortality rates for surgeons performing cardiac artery bypass grafting.  After adjustment for both patient and doctor variables, they found that </a:t>
            </a:r>
            <a:r>
              <a:rPr lang="en-GB" sz="2000" b="1" i="1" dirty="0">
                <a:effectLst>
                  <a:outerShdw blurRad="38100" dist="38100" dir="2700000" algn="tl">
                    <a:srgbClr val="000000">
                      <a:alpha val="43137"/>
                    </a:srgbClr>
                  </a:outerShdw>
                </a:effectLst>
                <a:cs typeface="+mn-cs"/>
              </a:rPr>
              <a:t>surgeons who had been in practice longer had higher operative mortality rates (P&lt;0.001).</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587375" y="-26988"/>
            <a:ext cx="7813675" cy="1143001"/>
          </a:xfrm>
        </p:spPr>
        <p:txBody>
          <a:bodyPr/>
          <a:lstStyle/>
          <a:p>
            <a:pPr eaLnBrk="1" hangingPunct="1">
              <a:defRPr/>
            </a:pPr>
            <a:r>
              <a:rPr lang="en-GB" dirty="0" smtClean="0"/>
              <a:t>maintaining expertise</a:t>
            </a:r>
          </a:p>
        </p:txBody>
      </p:sp>
      <p:sp>
        <p:nvSpPr>
          <p:cNvPr id="37891" name="Line 6"/>
          <p:cNvSpPr>
            <a:spLocks noChangeShapeType="1"/>
          </p:cNvSpPr>
          <p:nvPr/>
        </p:nvSpPr>
        <p:spPr bwMode="auto">
          <a:xfrm>
            <a:off x="498475" y="6669088"/>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892" name="TextBox 3"/>
          <p:cNvSpPr txBox="1">
            <a:spLocks noChangeArrowheads="1"/>
          </p:cNvSpPr>
          <p:nvPr/>
        </p:nvSpPr>
        <p:spPr bwMode="auto">
          <a:xfrm>
            <a:off x="827088" y="213360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eaLnBrk="1" hangingPunct="1">
              <a:spcBef>
                <a:spcPct val="0"/>
              </a:spcBef>
              <a:buClrTx/>
              <a:buSzTx/>
              <a:buFontTx/>
              <a:buNone/>
            </a:pPr>
            <a:endParaRPr lang="en-US" altLang="en-US" sz="1800"/>
          </a:p>
        </p:txBody>
      </p:sp>
      <p:sp>
        <p:nvSpPr>
          <p:cNvPr id="5" name="TextBox 4"/>
          <p:cNvSpPr txBox="1"/>
          <p:nvPr/>
        </p:nvSpPr>
        <p:spPr>
          <a:xfrm rot="10800000" flipV="1">
            <a:off x="85725" y="2360613"/>
            <a:ext cx="8950325" cy="4092575"/>
          </a:xfrm>
          <a:prstGeom prst="rect">
            <a:avLst/>
          </a:prstGeom>
          <a:noFill/>
        </p:spPr>
        <p:txBody>
          <a:bodyPr>
            <a:spAutoFit/>
          </a:bodyPr>
          <a:lstStyle/>
          <a:p>
            <a:pPr>
              <a:defRPr/>
            </a:pPr>
            <a:r>
              <a:rPr lang="en-GB" sz="2000" dirty="0" err="1">
                <a:effectLst>
                  <a:outerShdw blurRad="38100" dist="38100" dir="2700000" algn="tl">
                    <a:srgbClr val="000000">
                      <a:alpha val="43137"/>
                    </a:srgbClr>
                  </a:outerShdw>
                </a:effectLst>
                <a:cs typeface="+mn-cs"/>
              </a:rPr>
              <a:t>Krampe</a:t>
            </a:r>
            <a:r>
              <a:rPr lang="en-GB" sz="2000" dirty="0">
                <a:effectLst>
                  <a:outerShdw blurRad="38100" dist="38100" dir="2700000" algn="tl">
                    <a:srgbClr val="000000">
                      <a:alpha val="43137"/>
                    </a:srgbClr>
                  </a:outerShdw>
                </a:effectLst>
                <a:cs typeface="+mn-cs"/>
              </a:rPr>
              <a:t>, R. T. and K. A. Ericsson (1996). </a:t>
            </a:r>
            <a:r>
              <a:rPr lang="en-GB" sz="2000" i="1" dirty="0">
                <a:effectLst>
                  <a:outerShdw blurRad="38100" dist="38100" dir="2700000" algn="tl">
                    <a:srgbClr val="000000">
                      <a:alpha val="43137"/>
                    </a:srgbClr>
                  </a:outerShdw>
                </a:effectLst>
                <a:cs typeface="+mn-cs"/>
              </a:rPr>
              <a:t>"Maintaining excellence: Deliberate practice and elite performance in young and older pianists."</a:t>
            </a:r>
            <a:r>
              <a:rPr lang="en-GB" sz="2000" dirty="0">
                <a:effectLst>
                  <a:outerShdw blurRad="38100" dist="38100" dir="2700000" algn="tl">
                    <a:srgbClr val="000000">
                      <a:alpha val="43137"/>
                    </a:srgbClr>
                  </a:outerShdw>
                </a:effectLst>
                <a:cs typeface="+mn-cs"/>
              </a:rPr>
              <a:t>  J </a:t>
            </a:r>
            <a:r>
              <a:rPr lang="en-GB" sz="2000" dirty="0" err="1">
                <a:effectLst>
                  <a:outerShdw blurRad="38100" dist="38100" dir="2700000" algn="tl">
                    <a:srgbClr val="000000">
                      <a:alpha val="43137"/>
                    </a:srgbClr>
                  </a:outerShdw>
                </a:effectLst>
                <a:cs typeface="+mn-cs"/>
              </a:rPr>
              <a:t>Exp</a:t>
            </a:r>
            <a:r>
              <a:rPr lang="en-GB" sz="2000" dirty="0">
                <a:effectLst>
                  <a:outerShdw blurRad="38100" dist="38100" dir="2700000" algn="tl">
                    <a:srgbClr val="000000">
                      <a:alpha val="43137"/>
                    </a:srgbClr>
                  </a:outerShdw>
                </a:effectLst>
                <a:cs typeface="+mn-cs"/>
              </a:rPr>
              <a:t> </a:t>
            </a:r>
            <a:r>
              <a:rPr lang="en-GB" sz="2000" dirty="0" err="1">
                <a:effectLst>
                  <a:outerShdw blurRad="38100" dist="38100" dir="2700000" algn="tl">
                    <a:srgbClr val="000000">
                      <a:alpha val="43137"/>
                    </a:srgbClr>
                  </a:outerShdw>
                </a:effectLst>
                <a:cs typeface="+mn-cs"/>
              </a:rPr>
              <a:t>Psychol</a:t>
            </a:r>
            <a:r>
              <a:rPr lang="en-GB" sz="2000" dirty="0">
                <a:effectLst>
                  <a:outerShdw blurRad="38100" dist="38100" dir="2700000" algn="tl">
                    <a:srgbClr val="000000">
                      <a:alpha val="43137"/>
                    </a:srgbClr>
                  </a:outerShdw>
                </a:effectLst>
                <a:cs typeface="+mn-cs"/>
              </a:rPr>
              <a:t> Gen 125(4): 331-359. Two studies investigated the role of deliberate practice in the maintenance of cognitive-motor skills in expert and accomplished </a:t>
            </a:r>
            <a:r>
              <a:rPr lang="en-GB" sz="2000" dirty="0" err="1">
                <a:effectLst>
                  <a:outerShdw blurRad="38100" dist="38100" dir="2700000" algn="tl">
                    <a:srgbClr val="000000">
                      <a:alpha val="43137"/>
                    </a:srgbClr>
                  </a:outerShdw>
                </a:effectLst>
                <a:cs typeface="+mn-cs"/>
              </a:rPr>
              <a:t>ama-teur</a:t>
            </a:r>
            <a:r>
              <a:rPr lang="en-GB" sz="2000" dirty="0">
                <a:effectLst>
                  <a:outerShdw blurRad="38100" dist="38100" dir="2700000" algn="tl">
                    <a:srgbClr val="000000">
                      <a:alpha val="43137"/>
                    </a:srgbClr>
                  </a:outerShdw>
                </a:effectLst>
                <a:cs typeface="+mn-cs"/>
              </a:rPr>
              <a:t> pianists.  Older expert and amateur pianists showed the normal pattern of large age-related reductions in standard measures of general processing speed.  Performance on music-related tasks showed similar age-graded </a:t>
            </a:r>
            <a:r>
              <a:rPr lang="en-GB" sz="2000" dirty="0" err="1">
                <a:effectLst>
                  <a:outerShdw blurRad="38100" dist="38100" dir="2700000" algn="tl">
                    <a:srgbClr val="000000">
                      <a:alpha val="43137"/>
                    </a:srgbClr>
                  </a:outerShdw>
                </a:effectLst>
                <a:cs typeface="+mn-cs"/>
              </a:rPr>
              <a:t>dec</a:t>
            </a:r>
            <a:r>
              <a:rPr lang="en-GB" sz="2000" dirty="0">
                <a:effectLst>
                  <a:outerShdw blurRad="38100" dist="38100" dir="2700000" algn="tl">
                    <a:srgbClr val="000000">
                      <a:alpha val="43137"/>
                    </a:srgbClr>
                  </a:outerShdw>
                </a:effectLst>
                <a:cs typeface="+mn-cs"/>
              </a:rPr>
              <a:t>-line for amateur pianists but not for expert pianists, whose average perform-</a:t>
            </a:r>
            <a:r>
              <a:rPr lang="en-GB" sz="2000" dirty="0" err="1">
                <a:effectLst>
                  <a:outerShdw blurRad="38100" dist="38100" dir="2700000" algn="tl">
                    <a:srgbClr val="000000">
                      <a:alpha val="43137"/>
                    </a:srgbClr>
                  </a:outerShdw>
                </a:effectLst>
                <a:cs typeface="+mn-cs"/>
              </a:rPr>
              <a:t>ance</a:t>
            </a:r>
            <a:r>
              <a:rPr lang="en-GB" sz="2000" dirty="0">
                <a:effectLst>
                  <a:outerShdw blurRad="38100" dist="38100" dir="2700000" algn="tl">
                    <a:srgbClr val="000000">
                      <a:alpha val="43137"/>
                    </a:srgbClr>
                  </a:outerShdw>
                </a:effectLst>
                <a:cs typeface="+mn-cs"/>
              </a:rPr>
              <a:t> level was only slightly below that of young expert pianists.  The degree of maintenance of relevant pianistic skills for older expert pianists was pre-</a:t>
            </a:r>
            <a:r>
              <a:rPr lang="en-GB" sz="2000" dirty="0" err="1">
                <a:effectLst>
                  <a:outerShdw blurRad="38100" dist="38100" dir="2700000" algn="tl">
                    <a:srgbClr val="000000">
                      <a:alpha val="43137"/>
                    </a:srgbClr>
                  </a:outerShdw>
                </a:effectLst>
                <a:cs typeface="+mn-cs"/>
              </a:rPr>
              <a:t>dicted</a:t>
            </a:r>
            <a:r>
              <a:rPr lang="en-GB" sz="2000" dirty="0">
                <a:effectLst>
                  <a:outerShdw blurRad="38100" dist="38100" dir="2700000" algn="tl">
                    <a:srgbClr val="000000">
                      <a:alpha val="43137"/>
                    </a:srgbClr>
                  </a:outerShdw>
                </a:effectLst>
                <a:cs typeface="+mn-cs"/>
              </a:rPr>
              <a:t> by the amount of deliberate practice during later adulthood.  The role of deliberate practice in the active maintenance of superior domain-specific performance in spite of general age-related decline is discussed.</a:t>
            </a:r>
          </a:p>
        </p:txBody>
      </p:sp>
      <p:sp>
        <p:nvSpPr>
          <p:cNvPr id="6" name="TextBox 5"/>
          <p:cNvSpPr txBox="1"/>
          <p:nvPr/>
        </p:nvSpPr>
        <p:spPr>
          <a:xfrm>
            <a:off x="755650" y="1074738"/>
            <a:ext cx="7477125" cy="769937"/>
          </a:xfrm>
          <a:prstGeom prst="rect">
            <a:avLst/>
          </a:prstGeom>
          <a:noFill/>
        </p:spPr>
        <p:txBody>
          <a:bodyPr>
            <a:spAutoFit/>
          </a:bodyPr>
          <a:lstStyle/>
          <a:p>
            <a:pPr algn="ctr">
              <a:defRPr/>
            </a:pPr>
            <a:r>
              <a:rPr lang="en-GB" sz="2200" i="1" dirty="0">
                <a:solidFill>
                  <a:schemeClr val="tx2"/>
                </a:solidFill>
                <a:effectLst>
                  <a:outerShdw blurRad="38100" dist="38100" dir="2700000" algn="tl">
                    <a:srgbClr val="000000">
                      <a:alpha val="43137"/>
                    </a:srgbClr>
                  </a:outerShdw>
                </a:effectLst>
                <a:cs typeface="+mn-cs"/>
              </a:rPr>
              <a:t>"If I don't practice one day, I know it; two days, the critics know it; three days, the public knows it.“  </a:t>
            </a:r>
            <a:r>
              <a:rPr lang="en-GB" sz="2200" dirty="0" err="1">
                <a:solidFill>
                  <a:schemeClr val="tx2"/>
                </a:solidFill>
                <a:effectLst>
                  <a:outerShdw blurRad="38100" dist="38100" dir="2700000" algn="tl">
                    <a:srgbClr val="000000">
                      <a:alpha val="43137"/>
                    </a:srgbClr>
                  </a:outerShdw>
                </a:effectLst>
                <a:cs typeface="+mn-cs"/>
              </a:rPr>
              <a:t>Jascha</a:t>
            </a:r>
            <a:r>
              <a:rPr lang="en-GB" sz="2200" dirty="0">
                <a:solidFill>
                  <a:schemeClr val="tx2"/>
                </a:solidFill>
                <a:effectLst>
                  <a:outerShdw blurRad="38100" dist="38100" dir="2700000" algn="tl">
                    <a:srgbClr val="000000">
                      <a:alpha val="43137"/>
                    </a:srgbClr>
                  </a:outerShdw>
                </a:effectLst>
                <a:cs typeface="+mn-cs"/>
              </a:rPr>
              <a:t> Heifetz</a:t>
            </a:r>
          </a:p>
        </p:txBody>
      </p:sp>
      <p:sp>
        <p:nvSpPr>
          <p:cNvPr id="37895" name="Line 6"/>
          <p:cNvSpPr>
            <a:spLocks noChangeShapeType="1"/>
          </p:cNvSpPr>
          <p:nvPr/>
        </p:nvSpPr>
        <p:spPr bwMode="auto">
          <a:xfrm>
            <a:off x="498475" y="2133600"/>
            <a:ext cx="7991475" cy="0"/>
          </a:xfrm>
          <a:prstGeom prst="line">
            <a:avLst/>
          </a:prstGeom>
          <a:noFill/>
          <a:ln w="41275">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34925" y="-17463"/>
            <a:ext cx="8928100" cy="1143001"/>
          </a:xfrm>
        </p:spPr>
        <p:txBody>
          <a:bodyPr/>
          <a:lstStyle/>
          <a:p>
            <a:pPr eaLnBrk="1" hangingPunct="1">
              <a:defRPr/>
            </a:pPr>
            <a:r>
              <a:rPr lang="en-GB" dirty="0" smtClean="0"/>
              <a:t>experience &amp; variety of outcomes</a:t>
            </a:r>
          </a:p>
        </p:txBody>
      </p:sp>
      <p:sp>
        <p:nvSpPr>
          <p:cNvPr id="38915" name="Line 6"/>
          <p:cNvSpPr>
            <a:spLocks noChangeShapeType="1"/>
          </p:cNvSpPr>
          <p:nvPr/>
        </p:nvSpPr>
        <p:spPr bwMode="auto">
          <a:xfrm>
            <a:off x="539750" y="6092825"/>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107950" y="6165850"/>
            <a:ext cx="8928100" cy="646113"/>
          </a:xfrm>
          <a:prstGeom prst="rect">
            <a:avLst/>
          </a:prstGeom>
          <a:noFill/>
        </p:spPr>
        <p:txBody>
          <a:bodyPr>
            <a:spAutoFit/>
          </a:bodyPr>
          <a:lstStyle/>
          <a:p>
            <a:pPr algn="ctr">
              <a:defRPr/>
            </a:pPr>
            <a:r>
              <a:rPr lang="en-GB" dirty="0">
                <a:cs typeface="+mn-cs"/>
              </a:rPr>
              <a:t>Ericsson K. Anders.  (2013). </a:t>
            </a:r>
            <a:r>
              <a:rPr lang="en-GB" i="1" dirty="0">
                <a:effectLst>
                  <a:outerShdw blurRad="38100" dist="38100" dir="2700000" algn="tl">
                    <a:srgbClr val="000000">
                      <a:alpha val="43137"/>
                    </a:srgbClr>
                  </a:outerShdw>
                </a:effectLst>
                <a:cs typeface="+mn-cs"/>
              </a:rPr>
              <a:t>"The science of human excellence meets psychotherapy.”</a:t>
            </a:r>
            <a:r>
              <a:rPr lang="en-GB" dirty="0">
                <a:effectLst>
                  <a:outerShdw blurRad="38100" dist="38100" dir="2700000" algn="tl">
                    <a:srgbClr val="000000">
                      <a:alpha val="43137"/>
                    </a:srgbClr>
                  </a:outerShdw>
                </a:effectLst>
                <a:cs typeface="+mn-cs"/>
              </a:rPr>
              <a:t> lecture at </a:t>
            </a:r>
            <a:r>
              <a:rPr lang="en-GB" i="1" dirty="0">
                <a:effectLst>
                  <a:outerShdw blurRad="38100" dist="38100" dir="2700000" algn="tl">
                    <a:srgbClr val="000000">
                      <a:alpha val="43137"/>
                    </a:srgbClr>
                  </a:outerShdw>
                </a:effectLst>
                <a:cs typeface="+mn-cs"/>
              </a:rPr>
              <a:t>“Achieving clinical excellence conference.”  </a:t>
            </a:r>
            <a:r>
              <a:rPr lang="en-GB" dirty="0">
                <a:effectLst>
                  <a:outerShdw blurRad="38100" dist="38100" dir="2700000" algn="tl">
                    <a:srgbClr val="000000">
                      <a:alpha val="43137"/>
                    </a:srgbClr>
                  </a:outerShdw>
                </a:effectLst>
                <a:cs typeface="+mn-cs"/>
              </a:rPr>
              <a:t>May 17</a:t>
            </a:r>
            <a:r>
              <a:rPr lang="en-GB" baseline="30000" dirty="0">
                <a:effectLst>
                  <a:outerShdw blurRad="38100" dist="38100" dir="2700000" algn="tl">
                    <a:srgbClr val="000000">
                      <a:alpha val="43137"/>
                    </a:srgbClr>
                  </a:outerShdw>
                </a:effectLst>
                <a:cs typeface="+mn-cs"/>
              </a:rPr>
              <a:t>th</a:t>
            </a:r>
            <a:r>
              <a:rPr lang="en-GB" dirty="0">
                <a:effectLst>
                  <a:outerShdw blurRad="38100" dist="38100" dir="2700000" algn="tl">
                    <a:srgbClr val="000000">
                      <a:alpha val="43137"/>
                    </a:srgbClr>
                  </a:outerShdw>
                </a:effectLst>
                <a:cs typeface="+mn-cs"/>
              </a:rPr>
              <a:t>, Amsterdam. </a:t>
            </a:r>
          </a:p>
        </p:txBody>
      </p:sp>
      <p:pic>
        <p:nvPicPr>
          <p:cNvPr id="389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006475"/>
            <a:ext cx="8582025"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2060575"/>
            <a:ext cx="3851275" cy="3816350"/>
          </a:xfrm>
        </p:spPr>
        <p:txBody>
          <a:bodyPr/>
          <a:lstStyle/>
          <a:p>
            <a:pPr marL="285750" indent="-285750">
              <a:buSzPct val="110000"/>
              <a:buFont typeface="Wingdings" pitchFamily="2" charset="2"/>
              <a:buChar char="²"/>
              <a:defRPr/>
            </a:pPr>
            <a:r>
              <a:rPr lang="en-GB" sz="1800" dirty="0" smtClean="0"/>
              <a:t>painstaking series of interviews</a:t>
            </a:r>
          </a:p>
          <a:p>
            <a:pPr marL="285750" indent="-285750">
              <a:buSzPct val="110000"/>
              <a:buFont typeface="Wingdings" pitchFamily="2" charset="2"/>
              <a:buChar char="²"/>
              <a:defRPr/>
            </a:pPr>
            <a:r>
              <a:rPr lang="en-GB" sz="1800" dirty="0" smtClean="0"/>
              <a:t>students sorted into 3 groups   by professors’ assessments and success in open competitions</a:t>
            </a:r>
          </a:p>
          <a:p>
            <a:pPr marL="285750" indent="-285750">
              <a:buSzPct val="110000"/>
              <a:buFont typeface="Wingdings" pitchFamily="2" charset="2"/>
              <a:buChar char="²"/>
              <a:defRPr/>
            </a:pPr>
            <a:r>
              <a:rPr lang="en-GB" sz="1800" dirty="0" smtClean="0"/>
              <a:t>groups indistinguishable by average age of starting violin (age 8), average age at which decided to become musicians (just before age 15), number    of teachers, etc. etc.</a:t>
            </a:r>
          </a:p>
          <a:p>
            <a:pPr marL="285750" indent="-285750">
              <a:buSzPct val="110000"/>
              <a:buFont typeface="Wingdings" pitchFamily="2" charset="2"/>
              <a:buChar char="²"/>
              <a:defRPr/>
            </a:pPr>
            <a:r>
              <a:rPr lang="en-GB" sz="1800" dirty="0" smtClean="0"/>
              <a:t>what stood out dramatically were the differences in hours spent practising – with no exceptions!</a:t>
            </a:r>
          </a:p>
          <a:p>
            <a:pPr marL="285750" indent="-285750">
              <a:buSzPct val="100000"/>
              <a:buFont typeface="Wingdings" pitchFamily="2" charset="2"/>
              <a:buChar char="v"/>
              <a:defRPr/>
            </a:pPr>
            <a:endParaRPr lang="en-GB" sz="1800" dirty="0"/>
          </a:p>
        </p:txBody>
      </p:sp>
      <p:sp>
        <p:nvSpPr>
          <p:cNvPr id="39939" name="Text Box 5"/>
          <p:cNvSpPr txBox="1">
            <a:spLocks noChangeArrowheads="1"/>
          </p:cNvSpPr>
          <p:nvPr/>
        </p:nvSpPr>
        <p:spPr bwMode="auto">
          <a:xfrm>
            <a:off x="107950" y="6165850"/>
            <a:ext cx="89281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r>
              <a:rPr lang="en-GB" altLang="en-US" sz="1800"/>
              <a:t>Ericsson, K. A., Krampe, R. T. &amp; Tesch-Romer, C. (1993). </a:t>
            </a:r>
            <a:r>
              <a:rPr lang="en-GB" altLang="en-US" sz="1800" i="1"/>
              <a:t>“The role of deliberate practice  in the acquisition of expert performance."</a:t>
            </a:r>
            <a:r>
              <a:rPr lang="en-GB" altLang="en-US" sz="1800"/>
              <a:t>  Psychol Review 100(3): 363-406. </a:t>
            </a:r>
          </a:p>
        </p:txBody>
      </p:sp>
      <p:sp>
        <p:nvSpPr>
          <p:cNvPr id="39940" name="Line 6"/>
          <p:cNvSpPr>
            <a:spLocks noChangeShapeType="1"/>
          </p:cNvSpPr>
          <p:nvPr/>
        </p:nvSpPr>
        <p:spPr bwMode="auto">
          <a:xfrm>
            <a:off x="684213" y="6092825"/>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Title 7"/>
          <p:cNvSpPr>
            <a:spLocks noGrp="1"/>
          </p:cNvSpPr>
          <p:nvPr>
            <p:ph type="title"/>
          </p:nvPr>
        </p:nvSpPr>
        <p:spPr>
          <a:xfrm>
            <a:off x="576263" y="188913"/>
            <a:ext cx="8099425" cy="873125"/>
          </a:xfrm>
        </p:spPr>
        <p:txBody>
          <a:bodyPr/>
          <a:lstStyle/>
          <a:p>
            <a:pPr>
              <a:defRPr/>
            </a:pPr>
            <a:r>
              <a:rPr lang="en-GB" sz="4400" b="0" dirty="0" smtClean="0"/>
              <a:t>musicians &amp; deliberate practice</a:t>
            </a:r>
            <a:endParaRPr lang="en-GB" sz="4400" b="0" dirty="0"/>
          </a:p>
        </p:txBody>
      </p:sp>
      <p:sp>
        <p:nvSpPr>
          <p:cNvPr id="9" name="TextBox 8"/>
          <p:cNvSpPr txBox="1"/>
          <p:nvPr/>
        </p:nvSpPr>
        <p:spPr>
          <a:xfrm>
            <a:off x="107950" y="1052513"/>
            <a:ext cx="3816350" cy="1016000"/>
          </a:xfrm>
          <a:prstGeom prst="rect">
            <a:avLst/>
          </a:prstGeom>
          <a:noFill/>
        </p:spPr>
        <p:txBody>
          <a:bodyPr>
            <a:spAutoFit/>
          </a:bodyPr>
          <a:lstStyle/>
          <a:p>
            <a:pPr>
              <a:defRPr/>
            </a:pPr>
            <a:r>
              <a:rPr lang="en-GB" sz="2000" dirty="0">
                <a:solidFill>
                  <a:schemeClr val="tx2">
                    <a:lumMod val="90000"/>
                  </a:schemeClr>
                </a:solidFill>
                <a:cs typeface="+mn-cs"/>
              </a:rPr>
              <a:t>classic early study on 20 </a:t>
            </a:r>
            <a:r>
              <a:rPr lang="en-GB" sz="2000" dirty="0" err="1">
                <a:solidFill>
                  <a:schemeClr val="tx2">
                    <a:lumMod val="90000"/>
                  </a:schemeClr>
                </a:solidFill>
                <a:cs typeface="+mn-cs"/>
              </a:rPr>
              <a:t>yr</a:t>
            </a:r>
            <a:r>
              <a:rPr lang="en-GB" sz="2000" dirty="0">
                <a:solidFill>
                  <a:schemeClr val="tx2">
                    <a:lumMod val="90000"/>
                  </a:schemeClr>
                </a:solidFill>
                <a:cs typeface="+mn-cs"/>
              </a:rPr>
              <a:t> old</a:t>
            </a:r>
          </a:p>
          <a:p>
            <a:pPr>
              <a:defRPr/>
            </a:pPr>
            <a:r>
              <a:rPr lang="en-GB" sz="2000" dirty="0">
                <a:solidFill>
                  <a:schemeClr val="tx2">
                    <a:lumMod val="90000"/>
                  </a:schemeClr>
                </a:solidFill>
                <a:cs typeface="+mn-cs"/>
              </a:rPr>
              <a:t>violin students at the renowned</a:t>
            </a:r>
          </a:p>
          <a:p>
            <a:pPr>
              <a:defRPr/>
            </a:pPr>
            <a:r>
              <a:rPr lang="en-GB" sz="2000" dirty="0">
                <a:solidFill>
                  <a:schemeClr val="tx2">
                    <a:lumMod val="90000"/>
                  </a:schemeClr>
                </a:solidFill>
                <a:cs typeface="+mn-cs"/>
              </a:rPr>
              <a:t>Music Academy of West Berlin</a:t>
            </a:r>
          </a:p>
        </p:txBody>
      </p:sp>
      <p:graphicFrame>
        <p:nvGraphicFramePr>
          <p:cNvPr id="39943" name="Content Placeholder 2"/>
          <p:cNvGraphicFramePr>
            <a:graphicFrameLocks noGrp="1"/>
          </p:cNvGraphicFramePr>
          <p:nvPr>
            <p:ph idx="1"/>
          </p:nvPr>
        </p:nvGraphicFramePr>
        <p:xfrm>
          <a:off x="3513138" y="882650"/>
          <a:ext cx="5573712" cy="5954713"/>
        </p:xfrm>
        <a:graphic>
          <a:graphicData uri="http://schemas.openxmlformats.org/presentationml/2006/ole">
            <mc:AlternateContent xmlns:mc="http://schemas.openxmlformats.org/markup-compatibility/2006">
              <mc:Choice xmlns:v="urn:schemas-microsoft-com:vml" Requires="v">
                <p:oleObj spid="_x0000_s39944" r:id="rId4" imgW="5578323" imgH="5956308" progId="Excel.Chart.8">
                  <p:embed/>
                </p:oleObj>
              </mc:Choice>
              <mc:Fallback>
                <p:oleObj r:id="rId4" imgW="5578323" imgH="5956308" progId="Excel.Chart.8">
                  <p:embed/>
                  <p:pic>
                    <p:nvPicPr>
                      <p:cNvPr id="0" name="Content Placeholder 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138" y="882650"/>
                        <a:ext cx="5573712" cy="595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7950" y="981075"/>
            <a:ext cx="8928100" cy="4751388"/>
          </a:xfrm>
        </p:spPr>
        <p:txBody>
          <a:bodyPr/>
          <a:lstStyle/>
          <a:p>
            <a:pPr marL="450850" indent="-450850">
              <a:buSzPct val="110000"/>
              <a:buFont typeface="Wingdings" pitchFamily="2" charset="2"/>
              <a:buChar char="²"/>
              <a:defRPr/>
            </a:pPr>
            <a:r>
              <a:rPr lang="en-GB" sz="2400" dirty="0" smtClean="0"/>
              <a:t>it was time spent in </a:t>
            </a:r>
            <a:r>
              <a:rPr lang="en-GB" sz="2400" i="1" dirty="0" smtClean="0"/>
              <a:t>“serious analysis of chess positions on one’s own”</a:t>
            </a:r>
            <a:r>
              <a:rPr lang="en-GB" sz="2400" dirty="0" smtClean="0"/>
              <a:t>  that was found to build expert performance (e.g. predicting key moves in games involving chess masters).</a:t>
            </a:r>
          </a:p>
          <a:p>
            <a:pPr marL="450850" indent="-450850">
              <a:buSzPct val="110000"/>
              <a:buFont typeface="Wingdings" pitchFamily="2" charset="2"/>
              <a:buChar char="²"/>
              <a:defRPr/>
            </a:pPr>
            <a:r>
              <a:rPr lang="en-GB" sz="2400" i="1" dirty="0" smtClean="0"/>
              <a:t>“active participation in chess tournaments” </a:t>
            </a:r>
            <a:r>
              <a:rPr lang="en-GB" sz="2400" dirty="0"/>
              <a:t> </a:t>
            </a:r>
            <a:r>
              <a:rPr lang="en-GB" sz="2400" dirty="0" smtClean="0"/>
              <a:t>was unrelated   to improvement, and </a:t>
            </a:r>
            <a:r>
              <a:rPr lang="en-GB" sz="2400" i="1" dirty="0" smtClean="0"/>
              <a:t>“playing chess games outside chess tournaments” </a:t>
            </a:r>
            <a:r>
              <a:rPr lang="en-GB" sz="2400" dirty="0"/>
              <a:t> </a:t>
            </a:r>
            <a:r>
              <a:rPr lang="en-GB" sz="2400" dirty="0" smtClean="0"/>
              <a:t>was a negative predictor of improvement.</a:t>
            </a:r>
          </a:p>
          <a:p>
            <a:pPr marL="450850" indent="-450850">
              <a:buSzPct val="110000"/>
              <a:buFont typeface="Wingdings" pitchFamily="2" charset="2"/>
              <a:buChar char="²"/>
              <a:defRPr/>
            </a:pPr>
            <a:r>
              <a:rPr lang="en-GB" sz="2400" dirty="0" smtClean="0"/>
              <a:t>the increased availability of chess computer programmes  has been associated with a reduction in the time taken to become a grandmaster from about 10 years to 5 – 6 years.</a:t>
            </a:r>
          </a:p>
          <a:p>
            <a:pPr marL="450850" indent="-450850">
              <a:buSzPct val="110000"/>
              <a:buFont typeface="Wingdings" pitchFamily="2" charset="2"/>
              <a:buChar char="²"/>
              <a:defRPr/>
            </a:pPr>
            <a:r>
              <a:rPr lang="en-GB" sz="2400" dirty="0" smtClean="0"/>
              <a:t>there has also been the emergence of world class players from small countries (with little significant chess history) such as Norway (Magnus </a:t>
            </a:r>
            <a:r>
              <a:rPr lang="en-GB" sz="2400" dirty="0" err="1" smtClean="0"/>
              <a:t>Carlsen</a:t>
            </a:r>
            <a:r>
              <a:rPr lang="en-GB" sz="2400" dirty="0" smtClean="0"/>
              <a:t>).</a:t>
            </a:r>
          </a:p>
          <a:p>
            <a:pPr marL="285750" indent="-285750">
              <a:buSzPct val="100000"/>
              <a:buFont typeface="Wingdings" pitchFamily="2" charset="2"/>
              <a:buChar char="v"/>
              <a:defRPr/>
            </a:pPr>
            <a:endParaRPr lang="en-GB" sz="2400" dirty="0"/>
          </a:p>
        </p:txBody>
      </p:sp>
      <p:sp>
        <p:nvSpPr>
          <p:cNvPr id="40963" name="Line 6"/>
          <p:cNvSpPr>
            <a:spLocks noChangeShapeType="1"/>
          </p:cNvSpPr>
          <p:nvPr/>
        </p:nvSpPr>
        <p:spPr bwMode="auto">
          <a:xfrm>
            <a:off x="611188" y="5876925"/>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Title 7"/>
          <p:cNvSpPr>
            <a:spLocks noGrp="1"/>
          </p:cNvSpPr>
          <p:nvPr>
            <p:ph type="title"/>
          </p:nvPr>
        </p:nvSpPr>
        <p:spPr>
          <a:xfrm>
            <a:off x="179388" y="44450"/>
            <a:ext cx="8929687" cy="874713"/>
          </a:xfrm>
        </p:spPr>
        <p:txBody>
          <a:bodyPr/>
          <a:lstStyle/>
          <a:p>
            <a:pPr algn="ctr">
              <a:defRPr/>
            </a:pPr>
            <a:r>
              <a:rPr lang="en-GB" sz="4400" b="0" dirty="0" smtClean="0"/>
              <a:t>chess players &amp; deliberate practice</a:t>
            </a:r>
            <a:endParaRPr lang="en-GB" sz="4400" b="0" dirty="0"/>
          </a:p>
        </p:txBody>
      </p:sp>
      <p:sp>
        <p:nvSpPr>
          <p:cNvPr id="40965" name="Text Box 5"/>
          <p:cNvSpPr txBox="1">
            <a:spLocks noChangeArrowheads="1"/>
          </p:cNvSpPr>
          <p:nvPr/>
        </p:nvSpPr>
        <p:spPr bwMode="auto">
          <a:xfrm>
            <a:off x="34925" y="5949950"/>
            <a:ext cx="91440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a:spcBef>
                <a:spcPct val="0"/>
              </a:spcBef>
              <a:buClrTx/>
              <a:buSzTx/>
              <a:buFontTx/>
              <a:buNone/>
            </a:pPr>
            <a:r>
              <a:rPr lang="en-GB" altLang="en-US" sz="1800"/>
              <a:t>Charness, N., et al. (1996). </a:t>
            </a:r>
            <a:r>
              <a:rPr lang="en-GB" altLang="en-US" sz="1800" i="1"/>
              <a:t>“The role of practice and coaching in entrepreneurial skill domains: An international comparison of life-span chess skill acquisition.” </a:t>
            </a:r>
            <a:r>
              <a:rPr lang="en-GB" altLang="en-US" sz="1800"/>
              <a:t> in K. A. Ericsson (ed.) </a:t>
            </a:r>
            <a:r>
              <a:rPr lang="en-GB" altLang="en-US" sz="1800" i="1"/>
              <a:t>“The road to excellence.” </a:t>
            </a:r>
            <a:r>
              <a:rPr lang="en-GB" altLang="en-US" sz="1800"/>
              <a:t> (51-80).  Hillsdale, NJ: Lawrence Erlbaum.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71438" y="-100013"/>
            <a:ext cx="8928100" cy="1143001"/>
          </a:xfrm>
        </p:spPr>
        <p:txBody>
          <a:bodyPr/>
          <a:lstStyle/>
          <a:p>
            <a:pPr eaLnBrk="1" hangingPunct="1">
              <a:defRPr/>
            </a:pPr>
            <a:r>
              <a:rPr lang="en-GB" dirty="0" smtClean="0"/>
              <a:t>chess players &amp; deliberate practice</a:t>
            </a:r>
          </a:p>
        </p:txBody>
      </p:sp>
      <p:sp>
        <p:nvSpPr>
          <p:cNvPr id="41987" name="Text Box 5"/>
          <p:cNvSpPr txBox="1">
            <a:spLocks noChangeArrowheads="1"/>
          </p:cNvSpPr>
          <p:nvPr/>
        </p:nvSpPr>
        <p:spPr bwMode="auto">
          <a:xfrm>
            <a:off x="-36513" y="5876925"/>
            <a:ext cx="9144001"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a:spcBef>
                <a:spcPct val="0"/>
              </a:spcBef>
              <a:buClrTx/>
              <a:buSzTx/>
              <a:buFontTx/>
              <a:buNone/>
            </a:pPr>
            <a:r>
              <a:rPr lang="en-GB" altLang="en-US" sz="1800"/>
              <a:t>Charness, N., et al. (1996). </a:t>
            </a:r>
            <a:r>
              <a:rPr lang="en-GB" altLang="en-US" sz="1800" i="1"/>
              <a:t>“The role of practice and coaching in entrepreneurial skill domains: An international comparison of life-span chess skill acquisition.” </a:t>
            </a:r>
            <a:r>
              <a:rPr lang="en-GB" altLang="en-US" sz="1800"/>
              <a:t> in K. A. Ericsson (ed.) </a:t>
            </a:r>
            <a:r>
              <a:rPr lang="en-GB" altLang="en-US" sz="1800" i="1"/>
              <a:t>“The road to excellence.” </a:t>
            </a:r>
            <a:r>
              <a:rPr lang="en-GB" altLang="en-US" sz="1800"/>
              <a:t> (51-80).  Hillsdale, NJ: Lawrence Erlbaum.  </a:t>
            </a:r>
          </a:p>
        </p:txBody>
      </p:sp>
      <p:sp>
        <p:nvSpPr>
          <p:cNvPr id="41988" name="Line 6"/>
          <p:cNvSpPr>
            <a:spLocks noChangeShapeType="1"/>
          </p:cNvSpPr>
          <p:nvPr/>
        </p:nvSpPr>
        <p:spPr bwMode="auto">
          <a:xfrm>
            <a:off x="539750" y="5805488"/>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419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81075"/>
            <a:ext cx="7775575"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53975" y="-26988"/>
            <a:ext cx="9036050" cy="1143001"/>
          </a:xfrm>
        </p:spPr>
        <p:txBody>
          <a:bodyPr/>
          <a:lstStyle/>
          <a:p>
            <a:pPr eaLnBrk="1" hangingPunct="1">
              <a:defRPr/>
            </a:pPr>
            <a:r>
              <a:rPr lang="en-GB" dirty="0" smtClean="0"/>
              <a:t>psychotherapy &amp; deliberate practice</a:t>
            </a:r>
          </a:p>
        </p:txBody>
      </p:sp>
      <p:sp>
        <p:nvSpPr>
          <p:cNvPr id="8197" name="Text Box 5"/>
          <p:cNvSpPr txBox="1">
            <a:spLocks noChangeArrowheads="1"/>
          </p:cNvSpPr>
          <p:nvPr/>
        </p:nvSpPr>
        <p:spPr bwMode="auto">
          <a:xfrm>
            <a:off x="0" y="6165850"/>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en-GB" dirty="0" smtClean="0">
                <a:effectLst>
                  <a:outerShdw blurRad="38100" dist="38100" dir="2700000" algn="tl">
                    <a:srgbClr val="000000">
                      <a:alpha val="43137"/>
                    </a:srgbClr>
                  </a:outerShdw>
                </a:effectLst>
                <a:cs typeface="+mn-cs"/>
              </a:rPr>
              <a:t>Chow, D. L., Miller, S. D., Kane, B., Thornton, J. (</a:t>
            </a:r>
            <a:r>
              <a:rPr lang="en-GB" dirty="0" err="1" smtClean="0">
                <a:effectLst>
                  <a:outerShdw blurRad="38100" dist="38100" dir="2700000" algn="tl">
                    <a:srgbClr val="000000">
                      <a:alpha val="43137"/>
                    </a:srgbClr>
                  </a:outerShdw>
                </a:effectLst>
                <a:cs typeface="+mn-cs"/>
              </a:rPr>
              <a:t>n.d.</a:t>
            </a:r>
            <a:r>
              <a:rPr lang="en-GB" dirty="0" smtClean="0">
                <a:effectLst>
                  <a:outerShdw blurRad="38100" dist="38100" dir="2700000" algn="tl">
                    <a:srgbClr val="000000">
                      <a:alpha val="43137"/>
                    </a:srgbClr>
                  </a:outerShdw>
                </a:effectLst>
                <a:cs typeface="+mn-cs"/>
              </a:rPr>
              <a:t>) </a:t>
            </a:r>
            <a:r>
              <a:rPr lang="en-GB" i="1" dirty="0" smtClean="0">
                <a:effectLst>
                  <a:outerShdw blurRad="38100" dist="38100" dir="2700000" algn="tl">
                    <a:srgbClr val="000000">
                      <a:alpha val="43137"/>
                    </a:srgbClr>
                  </a:outerShdw>
                </a:effectLst>
                <a:cs typeface="+mn-cs"/>
              </a:rPr>
              <a:t>”The study of </a:t>
            </a:r>
            <a:r>
              <a:rPr lang="en-GB" i="1" dirty="0" err="1" smtClean="0">
                <a:effectLst>
                  <a:outerShdw blurRad="38100" dist="38100" dir="2700000" algn="tl">
                    <a:srgbClr val="000000">
                      <a:alpha val="43137"/>
                    </a:srgbClr>
                  </a:outerShdw>
                </a:effectLst>
                <a:cs typeface="+mn-cs"/>
              </a:rPr>
              <a:t>supershrinks</a:t>
            </a:r>
            <a:r>
              <a:rPr lang="en-GB" i="1" dirty="0" smtClean="0">
                <a:effectLst>
                  <a:outerShdw blurRad="38100" dist="38100" dir="2700000" algn="tl">
                    <a:srgbClr val="000000">
                      <a:alpha val="43137"/>
                    </a:srgbClr>
                  </a:outerShdw>
                </a:effectLst>
                <a:cs typeface="+mn-cs"/>
              </a:rPr>
              <a:t>: Development &amp; deliberate practices of highly effective psychotherapists.” </a:t>
            </a:r>
            <a:r>
              <a:rPr lang="en-GB" dirty="0" smtClean="0">
                <a:effectLst>
                  <a:outerShdw blurRad="38100" dist="38100" dir="2700000" algn="tl">
                    <a:srgbClr val="000000">
                      <a:alpha val="43137"/>
                    </a:srgbClr>
                  </a:outerShdw>
                </a:effectLst>
                <a:cs typeface="+mn-cs"/>
              </a:rPr>
              <a:t>(in </a:t>
            </a:r>
            <a:r>
              <a:rPr lang="en-GB" dirty="0" err="1" smtClean="0">
                <a:effectLst>
                  <a:outerShdw blurRad="38100" dist="38100" dir="2700000" algn="tl">
                    <a:srgbClr val="000000">
                      <a:alpha val="43137"/>
                    </a:srgbClr>
                  </a:outerShdw>
                </a:effectLst>
                <a:cs typeface="+mn-cs"/>
              </a:rPr>
              <a:t>prep’n</a:t>
            </a:r>
            <a:r>
              <a:rPr lang="en-GB" dirty="0" smtClean="0">
                <a:effectLst>
                  <a:outerShdw blurRad="38100" dist="38100" dir="2700000" algn="tl">
                    <a:srgbClr val="000000">
                      <a:alpha val="43137"/>
                    </a:srgbClr>
                  </a:outerShdw>
                </a:effectLst>
                <a:cs typeface="+mn-cs"/>
              </a:rPr>
              <a:t>). </a:t>
            </a:r>
            <a:endParaRPr lang="en-GB" dirty="0">
              <a:effectLst>
                <a:outerShdw blurRad="38100" dist="38100" dir="2700000" algn="tl">
                  <a:srgbClr val="000000">
                    <a:alpha val="43137"/>
                  </a:srgbClr>
                </a:outerShdw>
              </a:effectLst>
              <a:cs typeface="+mn-cs"/>
            </a:endParaRPr>
          </a:p>
        </p:txBody>
      </p:sp>
      <p:sp>
        <p:nvSpPr>
          <p:cNvPr id="43012" name="Line 6"/>
          <p:cNvSpPr>
            <a:spLocks noChangeShapeType="1"/>
          </p:cNvSpPr>
          <p:nvPr/>
        </p:nvSpPr>
        <p:spPr bwMode="auto">
          <a:xfrm>
            <a:off x="576263" y="6092825"/>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 name="Text Placeholder 3"/>
          <p:cNvSpPr txBox="1">
            <a:spLocks/>
          </p:cNvSpPr>
          <p:nvPr/>
        </p:nvSpPr>
        <p:spPr>
          <a:xfrm>
            <a:off x="-36513" y="908050"/>
            <a:ext cx="9144001" cy="5184775"/>
          </a:xfrm>
          <a:prstGeom prst="rect">
            <a:avLst/>
          </a:prstGeom>
        </p:spPr>
        <p:txBody>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452438" indent="-452438">
              <a:buSzPct val="110000"/>
              <a:buFont typeface="Wingdings" pitchFamily="2" charset="2"/>
              <a:buChar char="²"/>
              <a:defRPr/>
            </a:pPr>
            <a:r>
              <a:rPr lang="en-GB" sz="2400" kern="0" dirty="0" smtClean="0"/>
              <a:t>17 therapists &amp; 1,632 clients were studied – therapists were classified into four quartiles depending on their effectiveness.</a:t>
            </a:r>
          </a:p>
          <a:p>
            <a:pPr marL="452438" indent="-452438">
              <a:buSzPct val="110000"/>
              <a:buFont typeface="Wingdings" pitchFamily="2" charset="2"/>
              <a:buChar char="²"/>
              <a:defRPr/>
            </a:pPr>
            <a:r>
              <a:rPr lang="en-GB" sz="2400" kern="0" dirty="0" smtClean="0"/>
              <a:t>as expected – qualifications, profession, experience, age, and gender were found to be unrelated to effectiveness.</a:t>
            </a:r>
          </a:p>
          <a:p>
            <a:pPr marL="452438" indent="-452438">
              <a:buSzPct val="110000"/>
              <a:buFont typeface="Wingdings" pitchFamily="2" charset="2"/>
              <a:buChar char="²"/>
              <a:defRPr/>
            </a:pPr>
            <a:r>
              <a:rPr lang="en-GB" sz="2400" kern="0" dirty="0" smtClean="0"/>
              <a:t>fascinatingly, when asked about their use of client feedback, more successful therapists were much more likely to report being “surprised” by it – possibly a measure both of how well they had “set up” the feedback &amp; of their openness/receptivity</a:t>
            </a:r>
          </a:p>
          <a:p>
            <a:pPr marL="452438" indent="-452438">
              <a:buSzPct val="110000"/>
              <a:buFont typeface="Wingdings" pitchFamily="2" charset="2"/>
              <a:buChar char="²"/>
              <a:defRPr/>
            </a:pPr>
            <a:r>
              <a:rPr lang="en-GB" sz="2400" kern="0" dirty="0" smtClean="0"/>
              <a:t>also significant was their answer to the question: </a:t>
            </a:r>
            <a:r>
              <a:rPr lang="en-GB" sz="2400" dirty="0"/>
              <a:t>“</a:t>
            </a:r>
            <a:r>
              <a:rPr lang="en-GB" sz="2400" i="1" dirty="0"/>
              <a:t>How many hours per week (on average) do you spend </a:t>
            </a:r>
            <a:r>
              <a:rPr lang="en-GB" sz="2400" b="1" i="1" dirty="0"/>
              <a:t>alone </a:t>
            </a:r>
            <a:r>
              <a:rPr lang="en-GB" sz="2400" i="1" dirty="0"/>
              <a:t>seriously </a:t>
            </a:r>
            <a:r>
              <a:rPr lang="en-GB" sz="2400" i="1" dirty="0" smtClean="0"/>
              <a:t>engaging in </a:t>
            </a:r>
            <a:r>
              <a:rPr lang="en-GB" sz="2400" i="1" dirty="0"/>
              <a:t>activities related to </a:t>
            </a:r>
            <a:r>
              <a:rPr lang="en-GB" sz="2400" b="1" i="1" dirty="0"/>
              <a:t>improving </a:t>
            </a:r>
            <a:r>
              <a:rPr lang="en-GB" sz="2400" i="1" dirty="0"/>
              <a:t>your therapy skills in the current year</a:t>
            </a:r>
            <a:r>
              <a:rPr lang="en-GB" sz="2400" i="1" dirty="0" smtClean="0"/>
              <a:t>?</a:t>
            </a:r>
            <a:r>
              <a:rPr lang="en-GB" sz="2400" dirty="0" smtClean="0"/>
              <a:t>” – the quartiles answered on average 7.39 (1</a:t>
            </a:r>
            <a:r>
              <a:rPr lang="en-GB" sz="2400" baseline="30000" dirty="0" smtClean="0"/>
              <a:t>st </a:t>
            </a:r>
            <a:r>
              <a:rPr lang="en-GB" sz="2400" dirty="0" smtClean="0"/>
              <a:t>quartile); 4.13 (2</a:t>
            </a:r>
            <a:r>
              <a:rPr lang="en-GB" sz="2400" baseline="30000" dirty="0" smtClean="0"/>
              <a:t>nd</a:t>
            </a:r>
            <a:r>
              <a:rPr lang="en-GB" sz="2400" dirty="0" smtClean="0"/>
              <a:t>); 2.00 (3</a:t>
            </a:r>
            <a:r>
              <a:rPr lang="en-GB" sz="2400" baseline="30000" dirty="0" smtClean="0"/>
              <a:t>rd</a:t>
            </a:r>
            <a:r>
              <a:rPr lang="en-GB" sz="2400" dirty="0" smtClean="0"/>
              <a:t>) &amp; 0.50 hours (4</a:t>
            </a:r>
            <a:r>
              <a:rPr lang="en-GB" sz="2400" baseline="30000" dirty="0" smtClean="0"/>
              <a:t>th</a:t>
            </a:r>
            <a:r>
              <a:rPr lang="en-GB" sz="2400" dirty="0" smtClean="0"/>
              <a:t> quartile).</a:t>
            </a:r>
            <a:endParaRPr lang="en-GB" sz="2400" kern="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53975" y="125413"/>
            <a:ext cx="9036050" cy="1143000"/>
          </a:xfrm>
        </p:spPr>
        <p:txBody>
          <a:bodyPr/>
          <a:lstStyle/>
          <a:p>
            <a:pPr eaLnBrk="1" hangingPunct="1">
              <a:defRPr/>
            </a:pPr>
            <a:r>
              <a:rPr lang="en-GB" dirty="0" smtClean="0"/>
              <a:t>psychotherapy &amp; deliberate practice</a:t>
            </a:r>
          </a:p>
        </p:txBody>
      </p:sp>
      <p:sp>
        <p:nvSpPr>
          <p:cNvPr id="44035" name="Text Box 5"/>
          <p:cNvSpPr txBox="1">
            <a:spLocks noChangeArrowheads="1"/>
          </p:cNvSpPr>
          <p:nvPr/>
        </p:nvSpPr>
        <p:spPr bwMode="auto">
          <a:xfrm>
            <a:off x="0" y="6092825"/>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r>
              <a:rPr lang="en-GB" altLang="en-US" sz="1800"/>
              <a:t>Chow, D. L., Miller, S. D., Kane, B., Thornton, J. (n.d.) </a:t>
            </a:r>
            <a:r>
              <a:rPr lang="en-GB" altLang="en-US" sz="1800" i="1"/>
              <a:t>”The study of supershrinks: Development &amp; deliberate practices of highly effective psychotherapists.” </a:t>
            </a:r>
            <a:r>
              <a:rPr lang="en-GB" altLang="en-US" sz="1800"/>
              <a:t>(in prep’n). </a:t>
            </a:r>
          </a:p>
        </p:txBody>
      </p:sp>
      <p:sp>
        <p:nvSpPr>
          <p:cNvPr id="44036" name="Line 6"/>
          <p:cNvSpPr>
            <a:spLocks noChangeShapeType="1"/>
          </p:cNvSpPr>
          <p:nvPr/>
        </p:nvSpPr>
        <p:spPr bwMode="auto">
          <a:xfrm>
            <a:off x="576263" y="594995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037" name="TextBox 1"/>
          <p:cNvSpPr txBox="1">
            <a:spLocks noChangeArrowheads="1"/>
          </p:cNvSpPr>
          <p:nvPr/>
        </p:nvSpPr>
        <p:spPr bwMode="auto">
          <a:xfrm>
            <a:off x="250825" y="1341438"/>
            <a:ext cx="878522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eaLnBrk="1" hangingPunct="1">
              <a:spcBef>
                <a:spcPct val="0"/>
              </a:spcBef>
              <a:buClrTx/>
              <a:buSzTx/>
              <a:buFontTx/>
              <a:buNone/>
            </a:pPr>
            <a:r>
              <a:rPr lang="en-GB" altLang="en-US" sz="2500" i="1"/>
              <a:t>“solitary activities” </a:t>
            </a:r>
            <a:r>
              <a:rPr lang="en-GB" altLang="en-US" sz="2500"/>
              <a:t>included </a:t>
            </a:r>
            <a:r>
              <a:rPr lang="en-GB" altLang="en-US" sz="2500" i="1"/>
              <a:t>”reviewing therapy recordings alone, reviewing difficult/challenging cases alone, mentally running through &amp; reflecting on past sessions in one’s mind, mentally running through &amp; reflecting on what to do in future sessions, writing down reflections of past sessions, writing down plans for future sessions, viewing master therapist videos with the aim of developing specific thera-peutic skills as a therapist, reading case examples (e.g. narratives, transcripts, case studies), reading of journals pertaining to psychotherapy &amp; counselling, reading/re-read-ing of core counselling &amp; therapeutic skills in psychotherapy.”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34925" y="53975"/>
            <a:ext cx="9036050" cy="1143000"/>
          </a:xfrm>
        </p:spPr>
        <p:txBody>
          <a:bodyPr/>
          <a:lstStyle/>
          <a:p>
            <a:pPr eaLnBrk="1" hangingPunct="1">
              <a:defRPr/>
            </a:pPr>
            <a:r>
              <a:rPr lang="en-GB" dirty="0" smtClean="0"/>
              <a:t>psychotherapy &amp; deliberate practice</a:t>
            </a:r>
          </a:p>
        </p:txBody>
      </p:sp>
      <p:sp>
        <p:nvSpPr>
          <p:cNvPr id="45059" name="Line 6"/>
          <p:cNvSpPr>
            <a:spLocks noChangeShapeType="1"/>
          </p:cNvSpPr>
          <p:nvPr/>
        </p:nvSpPr>
        <p:spPr bwMode="auto">
          <a:xfrm>
            <a:off x="603250" y="659765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45060" name="Chart 3"/>
          <p:cNvGraphicFramePr>
            <a:graphicFrameLocks/>
          </p:cNvGraphicFramePr>
          <p:nvPr/>
        </p:nvGraphicFramePr>
        <p:xfrm>
          <a:off x="236538" y="785813"/>
          <a:ext cx="8670925" cy="5229225"/>
        </p:xfrm>
        <a:graphic>
          <a:graphicData uri="http://schemas.openxmlformats.org/presentationml/2006/ole">
            <mc:AlternateContent xmlns:mc="http://schemas.openxmlformats.org/markup-compatibility/2006">
              <mc:Choice xmlns:v="urn:schemas-microsoft-com:vml" Requires="v">
                <p:oleObj spid="_x0000_s45062" r:id="rId4" imgW="8669263" imgH="5230821" progId="Excel.Chart.8">
                  <p:embed/>
                </p:oleObj>
              </mc:Choice>
              <mc:Fallback>
                <p:oleObj r:id="rId4" imgW="8669263" imgH="5230821"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8" y="785813"/>
                        <a:ext cx="867092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539750" y="5516563"/>
            <a:ext cx="7993063" cy="954087"/>
          </a:xfrm>
          <a:prstGeom prst="rect">
            <a:avLst/>
          </a:prstGeom>
          <a:noFill/>
        </p:spPr>
        <p:txBody>
          <a:bodyPr>
            <a:spAutoFit/>
          </a:bodyPr>
          <a:lstStyle/>
          <a:p>
            <a:pPr algn="ctr">
              <a:defRPr/>
            </a:pPr>
            <a:r>
              <a:rPr lang="en-GB" sz="2800" i="1" dirty="0">
                <a:solidFill>
                  <a:schemeClr val="tx2">
                    <a:lumMod val="90000"/>
                  </a:schemeClr>
                </a:solidFill>
                <a:effectLst>
                  <a:outerShdw blurRad="38100" dist="38100" dir="2700000" algn="tl">
                    <a:srgbClr val="000000">
                      <a:alpha val="43137"/>
                    </a:srgbClr>
                  </a:outerShdw>
                </a:effectLst>
                <a:cs typeface="+mn-cs"/>
              </a:rPr>
              <a:t>cumulative time spent in solitary practice over the first eight years of work as a psychotherapist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73025" y="-17463"/>
            <a:ext cx="8928100" cy="1143001"/>
          </a:xfrm>
        </p:spPr>
        <p:txBody>
          <a:bodyPr/>
          <a:lstStyle/>
          <a:p>
            <a:pPr eaLnBrk="1" hangingPunct="1">
              <a:defRPr/>
            </a:pPr>
            <a:r>
              <a:rPr lang="en-GB" dirty="0" smtClean="0"/>
              <a:t>design &amp; sequencing of training</a:t>
            </a:r>
          </a:p>
        </p:txBody>
      </p:sp>
      <p:sp>
        <p:nvSpPr>
          <p:cNvPr id="46083" name="Line 6"/>
          <p:cNvSpPr>
            <a:spLocks noChangeShapeType="1"/>
          </p:cNvSpPr>
          <p:nvPr/>
        </p:nvSpPr>
        <p:spPr bwMode="auto">
          <a:xfrm>
            <a:off x="541338" y="594995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4608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238" y="1981200"/>
            <a:ext cx="8913812" cy="37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1438" y="6094413"/>
            <a:ext cx="8929687" cy="647700"/>
          </a:xfrm>
          <a:prstGeom prst="rect">
            <a:avLst/>
          </a:prstGeom>
          <a:noFill/>
        </p:spPr>
        <p:txBody>
          <a:bodyPr>
            <a:spAutoFit/>
          </a:bodyPr>
          <a:lstStyle/>
          <a:p>
            <a:pPr algn="ctr">
              <a:defRPr/>
            </a:pPr>
            <a:r>
              <a:rPr lang="en-GB" dirty="0">
                <a:cs typeface="+mn-cs"/>
              </a:rPr>
              <a:t>Ericsson K. Anders.  (2013). </a:t>
            </a:r>
            <a:r>
              <a:rPr lang="en-GB" i="1" dirty="0">
                <a:effectLst>
                  <a:outerShdw blurRad="38100" dist="38100" dir="2700000" algn="tl">
                    <a:srgbClr val="000000">
                      <a:alpha val="43137"/>
                    </a:srgbClr>
                  </a:outerShdw>
                </a:effectLst>
                <a:cs typeface="+mn-cs"/>
              </a:rPr>
              <a:t>"The science of human excellence meets psychotherapy.”</a:t>
            </a:r>
            <a:r>
              <a:rPr lang="en-GB" dirty="0">
                <a:effectLst>
                  <a:outerShdw blurRad="38100" dist="38100" dir="2700000" algn="tl">
                    <a:srgbClr val="000000">
                      <a:alpha val="43137"/>
                    </a:srgbClr>
                  </a:outerShdw>
                </a:effectLst>
                <a:cs typeface="+mn-cs"/>
              </a:rPr>
              <a:t> lecture at </a:t>
            </a:r>
            <a:r>
              <a:rPr lang="en-GB" i="1" dirty="0">
                <a:effectLst>
                  <a:outerShdw blurRad="38100" dist="38100" dir="2700000" algn="tl">
                    <a:srgbClr val="000000">
                      <a:alpha val="43137"/>
                    </a:srgbClr>
                  </a:outerShdw>
                </a:effectLst>
                <a:cs typeface="+mn-cs"/>
              </a:rPr>
              <a:t>“Achieving clinical excellence conference.”  </a:t>
            </a:r>
            <a:r>
              <a:rPr lang="en-GB" dirty="0">
                <a:effectLst>
                  <a:outerShdw blurRad="38100" dist="38100" dir="2700000" algn="tl">
                    <a:srgbClr val="000000">
                      <a:alpha val="43137"/>
                    </a:srgbClr>
                  </a:outerShdw>
                </a:effectLst>
                <a:cs typeface="+mn-cs"/>
              </a:rPr>
              <a:t>May 17</a:t>
            </a:r>
            <a:r>
              <a:rPr lang="en-GB" baseline="30000" dirty="0">
                <a:effectLst>
                  <a:outerShdw blurRad="38100" dist="38100" dir="2700000" algn="tl">
                    <a:srgbClr val="000000">
                      <a:alpha val="43137"/>
                    </a:srgbClr>
                  </a:outerShdw>
                </a:effectLst>
                <a:cs typeface="+mn-cs"/>
              </a:rPr>
              <a:t>th</a:t>
            </a:r>
            <a:r>
              <a:rPr lang="en-GB" dirty="0">
                <a:effectLst>
                  <a:outerShdw blurRad="38100" dist="38100" dir="2700000" algn="tl">
                    <a:srgbClr val="000000">
                      <a:alpha val="43137"/>
                    </a:srgbClr>
                  </a:outerShdw>
                </a:effectLst>
                <a:cs typeface="+mn-cs"/>
              </a:rPr>
              <a:t>, Amsterdam. </a:t>
            </a:r>
          </a:p>
        </p:txBody>
      </p:sp>
      <p:sp>
        <p:nvSpPr>
          <p:cNvPr id="2" name="TextBox 1"/>
          <p:cNvSpPr txBox="1"/>
          <p:nvPr/>
        </p:nvSpPr>
        <p:spPr>
          <a:xfrm>
            <a:off x="-34925" y="960438"/>
            <a:ext cx="9144000" cy="708025"/>
          </a:xfrm>
          <a:prstGeom prst="rect">
            <a:avLst/>
          </a:prstGeom>
          <a:noFill/>
        </p:spPr>
        <p:txBody>
          <a:bodyPr>
            <a:spAutoFit/>
          </a:bodyPr>
          <a:lstStyle/>
          <a:p>
            <a:pPr algn="ctr">
              <a:defRPr/>
            </a:pPr>
            <a:r>
              <a:rPr lang="en-GB" sz="2000" i="1" dirty="0">
                <a:solidFill>
                  <a:schemeClr val="tx2">
                    <a:lumMod val="90000"/>
                  </a:schemeClr>
                </a:solidFill>
                <a:cs typeface="+mn-cs"/>
              </a:rPr>
              <a:t>ideally one monitors current performance &amp; then designs specific individualized training activities: there is relevance here both for psychotherapists &amp; clients.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252413" y="228600"/>
            <a:ext cx="8928100" cy="1143000"/>
          </a:xfrm>
        </p:spPr>
        <p:txBody>
          <a:bodyPr/>
          <a:lstStyle/>
          <a:p>
            <a:pPr eaLnBrk="1" hangingPunct="1">
              <a:defRPr/>
            </a:pPr>
            <a:r>
              <a:rPr lang="en-GB" dirty="0" smtClean="0"/>
              <a:t>reasons to be pleased</a:t>
            </a:r>
          </a:p>
        </p:txBody>
      </p:sp>
      <p:sp>
        <p:nvSpPr>
          <p:cNvPr id="111619" name="Rectangle 3"/>
          <p:cNvSpPr>
            <a:spLocks noGrp="1" noRot="1" noChangeArrowheads="1"/>
          </p:cNvSpPr>
          <p:nvPr>
            <p:ph type="body" idx="1"/>
          </p:nvPr>
        </p:nvSpPr>
        <p:spPr>
          <a:xfrm>
            <a:off x="34925" y="1341438"/>
            <a:ext cx="9109075" cy="4391025"/>
          </a:xfrm>
        </p:spPr>
        <p:txBody>
          <a:bodyPr/>
          <a:lstStyle/>
          <a:p>
            <a:pPr marL="449263" indent="-449263" eaLnBrk="1" hangingPunct="1">
              <a:buSzTx/>
              <a:buFont typeface="Wingdings" pitchFamily="2" charset="2"/>
              <a:buChar char="²"/>
              <a:defRPr/>
            </a:pPr>
            <a:r>
              <a:rPr lang="en-GB" dirty="0" smtClean="0"/>
              <a:t>100’s of psychotherapy meta-analyses  show effect sizes of approximately 0.6 (0.4 to 0.8)</a:t>
            </a:r>
          </a:p>
          <a:p>
            <a:pPr marL="449263" indent="-449263" eaLnBrk="1" hangingPunct="1">
              <a:buSzTx/>
              <a:buFont typeface="Wingdings" pitchFamily="2" charset="2"/>
              <a:buChar char="²"/>
              <a:defRPr/>
            </a:pPr>
            <a:r>
              <a:rPr lang="en-GB" dirty="0" smtClean="0"/>
              <a:t>in the social sciences, this is a ‘medium’ to ‘strong’ effect size (for </a:t>
            </a:r>
            <a:r>
              <a:rPr lang="en-GB" dirty="0"/>
              <a:t>C</a:t>
            </a:r>
            <a:r>
              <a:rPr lang="en-GB" dirty="0" smtClean="0"/>
              <a:t>ohen’s </a:t>
            </a:r>
            <a:r>
              <a:rPr lang="en-GB" i="1" dirty="0" smtClean="0"/>
              <a:t>d</a:t>
            </a:r>
            <a:r>
              <a:rPr lang="en-GB" dirty="0" smtClean="0"/>
              <a:t>) </a:t>
            </a:r>
          </a:p>
          <a:p>
            <a:pPr marL="449263" indent="-449263" eaLnBrk="1" hangingPunct="1">
              <a:buSzTx/>
              <a:buFont typeface="Wingdings" pitchFamily="2" charset="2"/>
              <a:buChar char="²"/>
              <a:defRPr/>
            </a:pPr>
            <a:r>
              <a:rPr lang="en-GB" dirty="0" smtClean="0"/>
              <a:t>it makes psychotherapy as or more potent than many well established EBM procedures including (for example) almost all </a:t>
            </a:r>
            <a:r>
              <a:rPr lang="en-GB" dirty="0" err="1" smtClean="0"/>
              <a:t>intervent</a:t>
            </a:r>
            <a:r>
              <a:rPr lang="en-GB" dirty="0" smtClean="0"/>
              <a:t>-ions in asthma, geriatrics, and cardiology</a:t>
            </a:r>
          </a:p>
          <a:p>
            <a:pPr marL="449263" indent="-449263" eaLnBrk="1" hangingPunct="1">
              <a:buSzTx/>
              <a:buFont typeface="Wingdings" pitchFamily="2" charset="2"/>
              <a:buChar char="²"/>
              <a:defRPr/>
            </a:pPr>
            <a:endParaRPr lang="en-GB" dirty="0" smtClean="0"/>
          </a:p>
        </p:txBody>
      </p:sp>
      <p:sp>
        <p:nvSpPr>
          <p:cNvPr id="8196" name="Text Box 5"/>
          <p:cNvSpPr txBox="1">
            <a:spLocks noChangeArrowheads="1"/>
          </p:cNvSpPr>
          <p:nvPr/>
        </p:nvSpPr>
        <p:spPr bwMode="auto">
          <a:xfrm>
            <a:off x="107950" y="6021388"/>
            <a:ext cx="89281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r>
              <a:rPr lang="en-GB" altLang="en-US" sz="1800"/>
              <a:t>Lambert, M. J. (2013). </a:t>
            </a:r>
            <a:r>
              <a:rPr lang="en-GB" altLang="en-US" sz="1800" i="1"/>
              <a:t>“The efficacy and effectiveness of psychotherapy”</a:t>
            </a:r>
          </a:p>
          <a:p>
            <a:pPr algn="ctr" eaLnBrk="1" hangingPunct="1">
              <a:spcBef>
                <a:spcPct val="0"/>
              </a:spcBef>
              <a:buClrTx/>
              <a:buSzTx/>
              <a:buFontTx/>
              <a:buNone/>
            </a:pPr>
            <a:r>
              <a:rPr lang="en-GB" altLang="en-US" sz="1800"/>
              <a:t>in M. J. Lambert (ed) </a:t>
            </a:r>
            <a:r>
              <a:rPr lang="en-GB" altLang="en-US" sz="1800" i="1"/>
              <a:t>“Handbook of psychotherapy and behavior change (6</a:t>
            </a:r>
            <a:r>
              <a:rPr lang="en-GB" altLang="en-US" sz="1800" i="1" baseline="30000"/>
              <a:t>th</a:t>
            </a:r>
            <a:r>
              <a:rPr lang="en-GB" altLang="en-US" sz="1800" i="1"/>
              <a:t> ed)”</a:t>
            </a:r>
            <a:endParaRPr lang="en-GB" altLang="en-US" sz="1800"/>
          </a:p>
        </p:txBody>
      </p:sp>
      <p:sp>
        <p:nvSpPr>
          <p:cNvPr id="8197" name="Line 6"/>
          <p:cNvSpPr>
            <a:spLocks noChangeShapeType="1"/>
          </p:cNvSpPr>
          <p:nvPr/>
        </p:nvSpPr>
        <p:spPr bwMode="auto">
          <a:xfrm>
            <a:off x="684213" y="5876925"/>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73025" y="-17463"/>
            <a:ext cx="8928100" cy="1143001"/>
          </a:xfrm>
        </p:spPr>
        <p:txBody>
          <a:bodyPr/>
          <a:lstStyle/>
          <a:p>
            <a:pPr eaLnBrk="1" hangingPunct="1">
              <a:defRPr/>
            </a:pPr>
            <a:r>
              <a:rPr lang="en-GB" dirty="0" smtClean="0"/>
              <a:t>designing optimal level of practice</a:t>
            </a:r>
          </a:p>
        </p:txBody>
      </p:sp>
      <p:sp>
        <p:nvSpPr>
          <p:cNvPr id="47107" name="Line 6"/>
          <p:cNvSpPr>
            <a:spLocks noChangeShapeType="1"/>
          </p:cNvSpPr>
          <p:nvPr/>
        </p:nvSpPr>
        <p:spPr bwMode="auto">
          <a:xfrm>
            <a:off x="541338" y="6092825"/>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 name="TextBox 6"/>
          <p:cNvSpPr txBox="1"/>
          <p:nvPr/>
        </p:nvSpPr>
        <p:spPr>
          <a:xfrm>
            <a:off x="71438" y="6167438"/>
            <a:ext cx="8929687" cy="646112"/>
          </a:xfrm>
          <a:prstGeom prst="rect">
            <a:avLst/>
          </a:prstGeom>
          <a:noFill/>
        </p:spPr>
        <p:txBody>
          <a:bodyPr>
            <a:spAutoFit/>
          </a:bodyPr>
          <a:lstStyle/>
          <a:p>
            <a:pPr algn="ctr">
              <a:defRPr/>
            </a:pPr>
            <a:r>
              <a:rPr lang="en-GB" dirty="0">
                <a:cs typeface="+mn-cs"/>
              </a:rPr>
              <a:t>Ericsson K. Anders.  (2013). </a:t>
            </a:r>
            <a:r>
              <a:rPr lang="en-GB" i="1" dirty="0">
                <a:effectLst>
                  <a:outerShdw blurRad="38100" dist="38100" dir="2700000" algn="tl">
                    <a:srgbClr val="000000">
                      <a:alpha val="43137"/>
                    </a:srgbClr>
                  </a:outerShdw>
                </a:effectLst>
                <a:cs typeface="+mn-cs"/>
              </a:rPr>
              <a:t>"The science of human excellence meets psychotherapy.”</a:t>
            </a:r>
            <a:r>
              <a:rPr lang="en-GB" dirty="0">
                <a:effectLst>
                  <a:outerShdw blurRad="38100" dist="38100" dir="2700000" algn="tl">
                    <a:srgbClr val="000000">
                      <a:alpha val="43137"/>
                    </a:srgbClr>
                  </a:outerShdw>
                </a:effectLst>
                <a:cs typeface="+mn-cs"/>
              </a:rPr>
              <a:t> lecture at </a:t>
            </a:r>
            <a:r>
              <a:rPr lang="en-GB" i="1" dirty="0">
                <a:effectLst>
                  <a:outerShdw blurRad="38100" dist="38100" dir="2700000" algn="tl">
                    <a:srgbClr val="000000">
                      <a:alpha val="43137"/>
                    </a:srgbClr>
                  </a:outerShdw>
                </a:effectLst>
                <a:cs typeface="+mn-cs"/>
              </a:rPr>
              <a:t>“Achieving clinical excellence conference.”  </a:t>
            </a:r>
            <a:r>
              <a:rPr lang="en-GB" dirty="0">
                <a:effectLst>
                  <a:outerShdw blurRad="38100" dist="38100" dir="2700000" algn="tl">
                    <a:srgbClr val="000000">
                      <a:alpha val="43137"/>
                    </a:srgbClr>
                  </a:outerShdw>
                </a:effectLst>
                <a:cs typeface="+mn-cs"/>
              </a:rPr>
              <a:t>May 17</a:t>
            </a:r>
            <a:r>
              <a:rPr lang="en-GB" baseline="30000" dirty="0">
                <a:effectLst>
                  <a:outerShdw blurRad="38100" dist="38100" dir="2700000" algn="tl">
                    <a:srgbClr val="000000">
                      <a:alpha val="43137"/>
                    </a:srgbClr>
                  </a:outerShdw>
                </a:effectLst>
                <a:cs typeface="+mn-cs"/>
              </a:rPr>
              <a:t>th</a:t>
            </a:r>
            <a:r>
              <a:rPr lang="en-GB" dirty="0">
                <a:effectLst>
                  <a:outerShdw blurRad="38100" dist="38100" dir="2700000" algn="tl">
                    <a:srgbClr val="000000">
                      <a:alpha val="43137"/>
                    </a:srgbClr>
                  </a:outerShdw>
                </a:effectLst>
                <a:cs typeface="+mn-cs"/>
              </a:rPr>
              <a:t>, Amsterdam. </a:t>
            </a:r>
          </a:p>
        </p:txBody>
      </p:sp>
      <p:pic>
        <p:nvPicPr>
          <p:cNvPr id="4710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575" y="1062038"/>
            <a:ext cx="6983413" cy="488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6513" y="-26988"/>
            <a:ext cx="9185276" cy="1066801"/>
          </a:xfrm>
        </p:spPr>
        <p:txBody>
          <a:bodyPr lIns="92075" tIns="46038" rIns="92075" bIns="46038"/>
          <a:lstStyle/>
          <a:p>
            <a:pPr eaLnBrk="1" hangingPunct="1">
              <a:defRPr/>
            </a:pPr>
            <a:r>
              <a:rPr lang="en-US" dirty="0" smtClean="0"/>
              <a:t>research on developing expertise</a:t>
            </a:r>
          </a:p>
        </p:txBody>
      </p:sp>
      <p:sp>
        <p:nvSpPr>
          <p:cNvPr id="48131" name="Rectangle 3"/>
          <p:cNvSpPr>
            <a:spLocks noChangeArrowheads="1"/>
          </p:cNvSpPr>
          <p:nvPr/>
        </p:nvSpPr>
        <p:spPr bwMode="auto">
          <a:xfrm>
            <a:off x="0" y="1600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buClrTx/>
              <a:buSzTx/>
              <a:buFontTx/>
              <a:buNone/>
            </a:pPr>
            <a:endParaRPr lang="en-US" altLang="en-US" i="1">
              <a:latin typeface="CG Omega" pitchFamily="34" charset="0"/>
            </a:endParaRPr>
          </a:p>
        </p:txBody>
      </p:sp>
      <p:sp>
        <p:nvSpPr>
          <p:cNvPr id="48132" name="Text Box 12"/>
          <p:cNvSpPr txBox="1">
            <a:spLocks noChangeArrowheads="1"/>
          </p:cNvSpPr>
          <p:nvPr/>
        </p:nvSpPr>
        <p:spPr bwMode="auto">
          <a:xfrm>
            <a:off x="498475" y="20018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eaLnBrk="1" hangingPunct="1">
              <a:spcBef>
                <a:spcPct val="0"/>
              </a:spcBef>
              <a:buClrTx/>
              <a:buSzTx/>
              <a:buFontTx/>
              <a:buNone/>
            </a:pPr>
            <a:endParaRPr lang="en-US" altLang="en-US" sz="2400"/>
          </a:p>
        </p:txBody>
      </p:sp>
      <p:sp>
        <p:nvSpPr>
          <p:cNvPr id="8" name="TextBox 7"/>
          <p:cNvSpPr txBox="1"/>
          <p:nvPr/>
        </p:nvSpPr>
        <p:spPr>
          <a:xfrm>
            <a:off x="179388" y="908050"/>
            <a:ext cx="8929687" cy="5632450"/>
          </a:xfrm>
          <a:prstGeom prst="rect">
            <a:avLst/>
          </a:prstGeom>
          <a:noFill/>
        </p:spPr>
        <p:txBody>
          <a:bodyPr>
            <a:spAutoFit/>
          </a:bodyPr>
          <a:lstStyle/>
          <a:p>
            <a:pPr marL="342900" indent="-342900">
              <a:buSzPct val="110000"/>
              <a:buFont typeface="Wingdings" pitchFamily="2" charset="2"/>
              <a:buChar char="ü"/>
              <a:defRPr/>
            </a:pPr>
            <a:r>
              <a:rPr lang="en-GB" sz="3000" dirty="0">
                <a:effectLst>
                  <a:outerShdw blurRad="38100" dist="38100" dir="2700000" algn="tl">
                    <a:srgbClr val="000000">
                      <a:alpha val="43137"/>
                    </a:srgbClr>
                  </a:outerShdw>
                </a:effectLst>
                <a:cs typeface="+mn-cs"/>
              </a:rPr>
              <a:t>clarify overall starting point and overall goal –    an obvious example is an aim to improve the proportion of clients who get to “recovery”.</a:t>
            </a:r>
          </a:p>
          <a:p>
            <a:pPr marL="342900" indent="-342900">
              <a:buSzPct val="110000"/>
              <a:buFont typeface="Wingdings" pitchFamily="2" charset="2"/>
              <a:buChar char="ü"/>
              <a:defRPr/>
            </a:pPr>
            <a:r>
              <a:rPr lang="en-GB" sz="3000" dirty="0">
                <a:effectLst>
                  <a:outerShdw blurRad="38100" dist="38100" dir="2700000" algn="tl">
                    <a:srgbClr val="000000">
                      <a:alpha val="43137"/>
                    </a:srgbClr>
                  </a:outerShdw>
                </a:effectLst>
                <a:cs typeface="+mn-cs"/>
              </a:rPr>
              <a:t>choose an important sub-goal that will be a    good building block in reaching the overall goal.</a:t>
            </a:r>
          </a:p>
          <a:p>
            <a:pPr marL="342900" indent="-342900">
              <a:buSzPct val="110000"/>
              <a:buFont typeface="Wingdings" pitchFamily="2" charset="2"/>
              <a:buChar char="ü"/>
              <a:defRPr/>
            </a:pPr>
            <a:r>
              <a:rPr lang="en-GB" sz="3000" dirty="0">
                <a:effectLst>
                  <a:outerShdw blurRad="38100" dist="38100" dir="2700000" algn="tl">
                    <a:srgbClr val="000000">
                      <a:alpha val="43137"/>
                    </a:srgbClr>
                  </a:outerShdw>
                </a:effectLst>
                <a:cs typeface="+mn-cs"/>
              </a:rPr>
              <a:t>again clarify one’s starting point and what the targeted sub-goal end state will look like.</a:t>
            </a:r>
          </a:p>
          <a:p>
            <a:pPr marL="342900" indent="-342900">
              <a:buSzPct val="110000"/>
              <a:buFont typeface="Wingdings" pitchFamily="2" charset="2"/>
              <a:buChar char="ü"/>
              <a:defRPr/>
            </a:pPr>
            <a:r>
              <a:rPr lang="en-GB" sz="3000" b="1" i="1" dirty="0">
                <a:effectLst>
                  <a:outerShdw blurRad="38100" dist="38100" dir="2700000" algn="tl">
                    <a:srgbClr val="000000">
                      <a:alpha val="43137"/>
                    </a:srgbClr>
                  </a:outerShdw>
                </a:effectLst>
                <a:cs typeface="+mn-cs"/>
              </a:rPr>
              <a:t>deliberate practice </a:t>
            </a:r>
            <a:r>
              <a:rPr lang="en-GB" sz="3000" dirty="0">
                <a:effectLst>
                  <a:outerShdw blurRad="38100" dist="38100" dir="2700000" algn="tl">
                    <a:srgbClr val="000000">
                      <a:alpha val="43137"/>
                    </a:srgbClr>
                  </a:outerShdw>
                </a:effectLst>
                <a:cs typeface="+mn-cs"/>
              </a:rPr>
              <a:t>of sub-goal building block</a:t>
            </a:r>
            <a:endParaRPr lang="en-GB" sz="3000" b="1" dirty="0">
              <a:effectLst>
                <a:outerShdw blurRad="38100" dist="38100" dir="2700000" algn="tl">
                  <a:srgbClr val="000000">
                    <a:alpha val="43137"/>
                  </a:srgbClr>
                </a:outerShdw>
              </a:effectLst>
              <a:cs typeface="+mn-cs"/>
            </a:endParaRPr>
          </a:p>
          <a:p>
            <a:pPr marL="342900" indent="-342900">
              <a:buSzPct val="110000"/>
              <a:buFont typeface="Wingdings" pitchFamily="2" charset="2"/>
              <a:buChar char="ü"/>
              <a:defRPr/>
            </a:pPr>
            <a:r>
              <a:rPr lang="en-GB" sz="3000" dirty="0">
                <a:effectLst>
                  <a:outerShdw blurRad="38100" dist="38100" dir="2700000" algn="tl">
                    <a:srgbClr val="000000">
                      <a:alpha val="43137"/>
                    </a:srgbClr>
                  </a:outerShdw>
                </a:effectLst>
                <a:cs typeface="+mn-cs"/>
              </a:rPr>
              <a:t>fast, accurate feedback, the challenge repeated  many times, gradual incremental progress</a:t>
            </a:r>
          </a:p>
          <a:p>
            <a:pPr marL="342900" indent="-342900">
              <a:buSzPct val="110000"/>
              <a:buFont typeface="Wingdings" pitchFamily="2" charset="2"/>
              <a:buChar char="ü"/>
              <a:defRPr/>
            </a:pPr>
            <a:r>
              <a:rPr lang="en-GB" sz="3000" dirty="0">
                <a:effectLst>
                  <a:outerShdw blurRad="38100" dist="38100" dir="2700000" algn="tl">
                    <a:srgbClr val="000000">
                      <a:alpha val="43137"/>
                    </a:srgbClr>
                  </a:outerShdw>
                </a:effectLst>
                <a:cs typeface="+mn-cs"/>
              </a:rPr>
              <a:t>select further building block sub-goals to work on</a:t>
            </a:r>
          </a:p>
          <a:p>
            <a:pPr marL="342900" indent="-342900">
              <a:buSzPct val="110000"/>
              <a:buFont typeface="Wingdings" pitchFamily="2" charset="2"/>
              <a:buChar char="ü"/>
              <a:defRPr/>
            </a:pPr>
            <a:r>
              <a:rPr lang="en-GB" sz="3000" dirty="0">
                <a:effectLst>
                  <a:outerShdw blurRad="38100" dist="38100" dir="2700000" algn="tl">
                    <a:srgbClr val="000000">
                      <a:alpha val="43137"/>
                    </a:srgbClr>
                  </a:outerShdw>
                </a:effectLst>
                <a:cs typeface="+mn-cs"/>
              </a:rPr>
              <a:t>monitor progress to main over-arching goal</a:t>
            </a:r>
          </a:p>
        </p:txBody>
      </p:sp>
      <p:sp>
        <p:nvSpPr>
          <p:cNvPr id="48134" name="Line 6"/>
          <p:cNvSpPr>
            <a:spLocks noChangeShapeType="1"/>
          </p:cNvSpPr>
          <p:nvPr/>
        </p:nvSpPr>
        <p:spPr bwMode="auto">
          <a:xfrm>
            <a:off x="576263" y="6669088"/>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07950" y="-17463"/>
            <a:ext cx="8928100" cy="1143001"/>
          </a:xfrm>
        </p:spPr>
        <p:txBody>
          <a:bodyPr/>
          <a:lstStyle/>
          <a:p>
            <a:pPr eaLnBrk="1" hangingPunct="1">
              <a:defRPr/>
            </a:pPr>
            <a:r>
              <a:rPr lang="en-GB" dirty="0" smtClean="0"/>
              <a:t>where should therapists focus?</a:t>
            </a:r>
          </a:p>
        </p:txBody>
      </p:sp>
      <p:sp>
        <p:nvSpPr>
          <p:cNvPr id="49155" name="Line 6"/>
          <p:cNvSpPr>
            <a:spLocks noChangeShapeType="1"/>
          </p:cNvSpPr>
          <p:nvPr/>
        </p:nvSpPr>
        <p:spPr bwMode="auto">
          <a:xfrm>
            <a:off x="576263" y="6742113"/>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49156" name="Group 4"/>
          <p:cNvGrpSpPr>
            <a:grpSpLocks/>
          </p:cNvGrpSpPr>
          <p:nvPr/>
        </p:nvGrpSpPr>
        <p:grpSpPr bwMode="auto">
          <a:xfrm>
            <a:off x="34925" y="1052513"/>
            <a:ext cx="9074150" cy="1477962"/>
            <a:chOff x="35496" y="2509300"/>
            <a:chExt cx="9073008" cy="1477328"/>
          </a:xfrm>
        </p:grpSpPr>
        <p:sp>
          <p:nvSpPr>
            <p:cNvPr id="3" name="Left-Right Arrow 2"/>
            <p:cNvSpPr/>
            <p:nvPr/>
          </p:nvSpPr>
          <p:spPr>
            <a:xfrm>
              <a:off x="2987874" y="2691784"/>
              <a:ext cx="2952378" cy="10806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TextBox 3"/>
            <p:cNvSpPr txBox="1"/>
            <p:nvPr/>
          </p:nvSpPr>
          <p:spPr>
            <a:xfrm>
              <a:off x="35496" y="2509300"/>
              <a:ext cx="3096823" cy="1477328"/>
            </a:xfrm>
            <a:prstGeom prst="rect">
              <a:avLst/>
            </a:prstGeom>
            <a:noFill/>
          </p:spPr>
          <p:txBody>
            <a:bodyPr>
              <a:spAutoFit/>
            </a:bodyPr>
            <a:lstStyle/>
            <a:p>
              <a:pPr algn="ctr">
                <a:defRPr/>
              </a:pPr>
              <a:r>
                <a:rPr lang="en-GB" sz="2400" b="1" i="1" u="sng" dirty="0">
                  <a:effectLst>
                    <a:outerShdw blurRad="38100" dist="38100" dir="2700000" algn="tl">
                      <a:srgbClr val="000000">
                        <a:alpha val="43137"/>
                      </a:srgbClr>
                    </a:outerShdw>
                  </a:effectLst>
                  <a:cs typeface="+mn-cs"/>
                </a:rPr>
                <a:t>common factors</a:t>
              </a:r>
              <a:r>
                <a:rPr lang="en-GB" sz="2400" dirty="0">
                  <a:effectLst>
                    <a:outerShdw blurRad="38100" dist="38100" dir="2700000" algn="tl">
                      <a:srgbClr val="000000">
                        <a:alpha val="43137"/>
                      </a:srgbClr>
                    </a:outerShdw>
                  </a:effectLst>
                  <a:cs typeface="+mn-cs"/>
                </a:rPr>
                <a:t>  </a:t>
              </a:r>
              <a:r>
                <a:rPr lang="en-GB" sz="2200" dirty="0">
                  <a:effectLst>
                    <a:outerShdw blurRad="38100" dist="38100" dir="2700000" algn="tl">
                      <a:srgbClr val="000000">
                        <a:alpha val="43137"/>
                      </a:srgbClr>
                    </a:outerShdw>
                  </a:effectLst>
                  <a:cs typeface="+mn-cs"/>
                </a:rPr>
                <a:t>quality relationship, good goal agreement, confidence in methods</a:t>
              </a:r>
            </a:p>
          </p:txBody>
        </p:sp>
        <p:sp>
          <p:nvSpPr>
            <p:cNvPr id="9" name="TextBox 8"/>
            <p:cNvSpPr txBox="1"/>
            <p:nvPr/>
          </p:nvSpPr>
          <p:spPr>
            <a:xfrm>
              <a:off x="5868825" y="2509300"/>
              <a:ext cx="3239679" cy="1477328"/>
            </a:xfrm>
            <a:prstGeom prst="rect">
              <a:avLst/>
            </a:prstGeom>
            <a:noFill/>
          </p:spPr>
          <p:txBody>
            <a:bodyPr>
              <a:spAutoFit/>
            </a:bodyPr>
            <a:lstStyle/>
            <a:p>
              <a:pPr algn="ctr">
                <a:defRPr/>
              </a:pPr>
              <a:r>
                <a:rPr lang="en-GB" sz="2400" b="1" i="1" u="sng" dirty="0">
                  <a:effectLst>
                    <a:outerShdw blurRad="38100" dist="38100" dir="2700000" algn="tl">
                      <a:srgbClr val="000000">
                        <a:alpha val="43137"/>
                      </a:srgbClr>
                    </a:outerShdw>
                  </a:effectLst>
                  <a:cs typeface="+mn-cs"/>
                </a:rPr>
                <a:t>specific factors</a:t>
              </a:r>
              <a:r>
                <a:rPr lang="en-GB" sz="2400" dirty="0">
                  <a:effectLst>
                    <a:outerShdw blurRad="38100" dist="38100" dir="2700000" algn="tl">
                      <a:srgbClr val="000000">
                        <a:alpha val="43137"/>
                      </a:srgbClr>
                    </a:outerShdw>
                  </a:effectLst>
                  <a:cs typeface="+mn-cs"/>
                </a:rPr>
                <a:t> </a:t>
              </a:r>
              <a:r>
                <a:rPr lang="en-GB" sz="2200" dirty="0">
                  <a:effectLst>
                    <a:outerShdw blurRad="38100" dist="38100" dir="2700000" algn="tl">
                      <a:srgbClr val="000000">
                        <a:alpha val="43137"/>
                      </a:srgbClr>
                    </a:outerShdw>
                  </a:effectLst>
                  <a:cs typeface="+mn-cs"/>
                </a:rPr>
                <a:t> appropriate evidence based therapy, skilfully executed &amp; supervised</a:t>
              </a:r>
            </a:p>
          </p:txBody>
        </p:sp>
      </p:grpSp>
      <p:sp>
        <p:nvSpPr>
          <p:cNvPr id="49157" name="Line 6"/>
          <p:cNvSpPr>
            <a:spLocks noChangeShapeType="1"/>
          </p:cNvSpPr>
          <p:nvPr/>
        </p:nvSpPr>
        <p:spPr bwMode="auto">
          <a:xfrm>
            <a:off x="576263" y="2852738"/>
            <a:ext cx="7991475" cy="0"/>
          </a:xfrm>
          <a:prstGeom prst="line">
            <a:avLst/>
          </a:prstGeom>
          <a:noFill/>
          <a:ln w="41275">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 name="TextBox 5"/>
          <p:cNvSpPr txBox="1"/>
          <p:nvPr/>
        </p:nvSpPr>
        <p:spPr>
          <a:xfrm>
            <a:off x="-36513" y="2997200"/>
            <a:ext cx="9217026" cy="3538538"/>
          </a:xfrm>
          <a:prstGeom prst="rect">
            <a:avLst/>
          </a:prstGeom>
          <a:noFill/>
        </p:spPr>
        <p:txBody>
          <a:bodyPr>
            <a:spAutoFit/>
          </a:bodyPr>
          <a:lstStyle/>
          <a:p>
            <a:pPr algn="ctr">
              <a:defRPr/>
            </a:pPr>
            <a:r>
              <a:rPr lang="en-GB" sz="2800" dirty="0">
                <a:effectLst>
                  <a:outerShdw blurRad="38100" dist="38100" dir="2700000" algn="tl">
                    <a:srgbClr val="000000">
                      <a:alpha val="43137"/>
                    </a:srgbClr>
                  </a:outerShdw>
                </a:effectLst>
                <a:cs typeface="+mn-cs"/>
              </a:rPr>
              <a:t>Both camps can potentially make large gains in the results they achieve through better understanding and application of research on how individuals develop expertise – careful, measured assessment of one’s base-line; identification of key areas to work on; clarity about what better performance will look like; repeated, focused practice with rapid feedback; monitoring of whether performance improves &amp; skilled supervision/mentoring</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988"/>
            <a:ext cx="8193087" cy="1143001"/>
          </a:xfrm>
        </p:spPr>
        <p:txBody>
          <a:bodyPr lIns="92075" tIns="46038" rIns="92075" bIns="46038" anchor="b"/>
          <a:lstStyle/>
          <a:p>
            <a:pPr eaLnBrk="1" hangingPunct="1">
              <a:defRPr/>
            </a:pPr>
            <a:r>
              <a:rPr lang="en-US" dirty="0" smtClean="0"/>
              <a:t>key points of this talk</a:t>
            </a:r>
          </a:p>
        </p:txBody>
      </p:sp>
      <p:sp>
        <p:nvSpPr>
          <p:cNvPr id="147459" name="Rectangle 3"/>
          <p:cNvSpPr>
            <a:spLocks noGrp="1" noRot="1" noChangeArrowheads="1"/>
          </p:cNvSpPr>
          <p:nvPr>
            <p:ph type="body" sz="half" idx="3"/>
          </p:nvPr>
        </p:nvSpPr>
        <p:spPr>
          <a:xfrm>
            <a:off x="3675063" y="1268413"/>
            <a:ext cx="5434012" cy="5040312"/>
          </a:xfrm>
        </p:spPr>
        <p:txBody>
          <a:bodyPr lIns="92075" tIns="46038" rIns="92075" bIns="46038"/>
          <a:lstStyle/>
          <a:p>
            <a:pPr eaLnBrk="1" hangingPunct="1">
              <a:lnSpc>
                <a:spcPct val="90000"/>
              </a:lnSpc>
              <a:buClr>
                <a:srgbClr val="FFCC00"/>
              </a:buClr>
              <a:buSzPct val="110000"/>
              <a:buFont typeface="Wingdings" pitchFamily="2" charset="2"/>
              <a:buChar char="ü"/>
              <a:defRPr/>
            </a:pPr>
            <a:r>
              <a:rPr lang="en-US" sz="2800" dirty="0"/>
              <a:t>psychotherapy’s current state: some reasons to be </a:t>
            </a:r>
            <a:r>
              <a:rPr lang="en-US" sz="2800" dirty="0" smtClean="0"/>
              <a:t>pleased</a:t>
            </a:r>
          </a:p>
          <a:p>
            <a:pPr marL="0" indent="0" eaLnBrk="1" hangingPunct="1">
              <a:lnSpc>
                <a:spcPct val="90000"/>
              </a:lnSpc>
              <a:buClr>
                <a:srgbClr val="FFCC00"/>
              </a:buClr>
              <a:buSzPct val="110000"/>
              <a:buFont typeface="Arial" charset="0"/>
              <a:buNone/>
              <a:defRPr/>
            </a:pPr>
            <a:r>
              <a:rPr lang="en-US" sz="600" dirty="0" smtClean="0"/>
              <a:t> </a:t>
            </a:r>
          </a:p>
          <a:p>
            <a:pPr eaLnBrk="1" hangingPunct="1">
              <a:lnSpc>
                <a:spcPct val="90000"/>
              </a:lnSpc>
              <a:buClr>
                <a:srgbClr val="FFCC00"/>
              </a:buClr>
              <a:buSzPct val="110000"/>
              <a:buFont typeface="Wingdings" pitchFamily="2" charset="2"/>
              <a:buChar char="ü"/>
              <a:defRPr/>
            </a:pPr>
            <a:r>
              <a:rPr lang="en-US" sz="2800" dirty="0" smtClean="0"/>
              <a:t>psychotherapy’s </a:t>
            </a:r>
            <a:r>
              <a:rPr lang="en-US" sz="2800" dirty="0"/>
              <a:t>current state: some reasons to be </a:t>
            </a:r>
            <a:r>
              <a:rPr lang="en-US" sz="2800" dirty="0" smtClean="0"/>
              <a:t>worried</a:t>
            </a:r>
          </a:p>
          <a:p>
            <a:pPr eaLnBrk="1" hangingPunct="1">
              <a:lnSpc>
                <a:spcPct val="90000"/>
              </a:lnSpc>
              <a:buClr>
                <a:srgbClr val="FFCC00"/>
              </a:buClr>
              <a:buSzPct val="110000"/>
              <a:buFont typeface="Wingdings" pitchFamily="2" charset="2"/>
              <a:buChar char="ü"/>
              <a:defRPr/>
            </a:pPr>
            <a:endParaRPr lang="en-US" sz="600" dirty="0" smtClean="0"/>
          </a:p>
          <a:p>
            <a:pPr eaLnBrk="1" hangingPunct="1">
              <a:lnSpc>
                <a:spcPct val="90000"/>
              </a:lnSpc>
              <a:buClr>
                <a:srgbClr val="FFCC00"/>
              </a:buClr>
              <a:buSzPct val="110000"/>
              <a:buFont typeface="Wingdings" pitchFamily="2" charset="2"/>
              <a:buChar char="ü"/>
              <a:defRPr/>
            </a:pPr>
            <a:r>
              <a:rPr lang="en-US" sz="2800" dirty="0"/>
              <a:t>the major benefits we can achieve through balancing evidence-based practice with practice-based </a:t>
            </a:r>
            <a:r>
              <a:rPr lang="en-US" sz="2800" dirty="0" smtClean="0"/>
              <a:t>evidence</a:t>
            </a:r>
            <a:r>
              <a:rPr lang="en-US" sz="3000" dirty="0" smtClean="0"/>
              <a:t>         </a:t>
            </a:r>
            <a:endParaRPr lang="en-US" sz="3000" dirty="0"/>
          </a:p>
          <a:p>
            <a:pPr eaLnBrk="1" hangingPunct="1">
              <a:lnSpc>
                <a:spcPct val="90000"/>
              </a:lnSpc>
              <a:buClr>
                <a:srgbClr val="FFCC00"/>
              </a:buClr>
              <a:buSzPct val="110000"/>
              <a:buFont typeface="Wingdings" pitchFamily="2" charset="2"/>
              <a:buChar char="ü"/>
              <a:defRPr/>
            </a:pPr>
            <a:endParaRPr lang="en-US" sz="600" i="1" dirty="0" smtClean="0"/>
          </a:p>
          <a:p>
            <a:pPr eaLnBrk="1" hangingPunct="1">
              <a:lnSpc>
                <a:spcPct val="90000"/>
              </a:lnSpc>
              <a:buClr>
                <a:srgbClr val="FFCC00"/>
              </a:buClr>
              <a:buSzPct val="110000"/>
              <a:buFont typeface="Wingdings" pitchFamily="2" charset="2"/>
              <a:buChar char="ü"/>
              <a:defRPr/>
            </a:pPr>
            <a:r>
              <a:rPr lang="en-US" sz="2800" dirty="0" smtClean="0"/>
              <a:t>new insights from cross disciplinary research on how humans develop excellence </a:t>
            </a:r>
          </a:p>
        </p:txBody>
      </p:sp>
      <p:sp>
        <p:nvSpPr>
          <p:cNvPr id="50180" name="Line 4"/>
          <p:cNvSpPr>
            <a:spLocks noChangeShapeType="1"/>
          </p:cNvSpPr>
          <p:nvPr/>
        </p:nvSpPr>
        <p:spPr bwMode="auto">
          <a:xfrm>
            <a:off x="793750" y="6453188"/>
            <a:ext cx="7593013"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181" name="Rectangle 6"/>
          <p:cNvSpPr>
            <a:spLocks noChangeArrowheads="1"/>
          </p:cNvSpPr>
          <p:nvPr/>
        </p:nvSpPr>
        <p:spPr bwMode="gray">
          <a:xfrm>
            <a:off x="762000" y="601663"/>
            <a:ext cx="31750" cy="10525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endParaRPr kumimoji="1" lang="en-US" altLang="en-US" sz="2400">
              <a:solidFill>
                <a:srgbClr val="FFFFFF"/>
              </a:solidFill>
            </a:endParaRPr>
          </a:p>
        </p:txBody>
      </p:sp>
      <p:pic>
        <p:nvPicPr>
          <p:cNvPr id="501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700213"/>
            <a:ext cx="3544888" cy="374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188913"/>
            <a:ext cx="8351838" cy="1066800"/>
          </a:xfrm>
        </p:spPr>
        <p:txBody>
          <a:bodyPr lIns="92075" tIns="46038" rIns="92075" bIns="46038"/>
          <a:lstStyle/>
          <a:p>
            <a:pPr eaLnBrk="1" hangingPunct="1">
              <a:defRPr/>
            </a:pPr>
            <a:r>
              <a:rPr lang="en-US" dirty="0" smtClean="0"/>
              <a:t>clearings in the clouds can help us choose the best directions</a:t>
            </a:r>
          </a:p>
        </p:txBody>
      </p:sp>
      <p:graphicFrame>
        <p:nvGraphicFramePr>
          <p:cNvPr id="51203" name="Object 3"/>
          <p:cNvGraphicFramePr>
            <a:graphicFrameLocks noGrp="1"/>
          </p:cNvGraphicFramePr>
          <p:nvPr>
            <p:ph type="clipArt" sz="half" idx="2"/>
          </p:nvPr>
        </p:nvGraphicFramePr>
        <p:xfrm>
          <a:off x="5651500" y="1412875"/>
          <a:ext cx="3097213" cy="3433763"/>
        </p:xfrm>
        <a:graphic>
          <a:graphicData uri="http://schemas.openxmlformats.org/presentationml/2006/ole">
            <mc:AlternateContent xmlns:mc="http://schemas.openxmlformats.org/markup-compatibility/2006">
              <mc:Choice xmlns:v="urn:schemas-microsoft-com:vml" Requires="v">
                <p:oleObj spid="_x0000_s51207" name="Lotus SmartPics Image" r:id="rId3" imgW="4569767" imgH="4287297" progId="LotusSmartPicsImage">
                  <p:embed/>
                </p:oleObj>
              </mc:Choice>
              <mc:Fallback>
                <p:oleObj name="Lotus SmartPics Image" r:id="rId3" imgW="4569767" imgH="4287297" progId="LotusSmartPicsImage">
                  <p:embed/>
                  <p:pic>
                    <p:nvPicPr>
                      <p:cNvPr id="0" name="Object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412875"/>
                        <a:ext cx="3097213" cy="343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148" name="Rectangle 4"/>
          <p:cNvSpPr>
            <a:spLocks noGrp="1" noChangeArrowheads="1"/>
          </p:cNvSpPr>
          <p:nvPr>
            <p:ph type="body" sz="half" idx="1"/>
          </p:nvPr>
        </p:nvSpPr>
        <p:spPr>
          <a:xfrm>
            <a:off x="0" y="1484313"/>
            <a:ext cx="5795963" cy="3384550"/>
          </a:xfrm>
        </p:spPr>
        <p:txBody>
          <a:bodyPr lIns="92075" tIns="46038" rIns="92075" bIns="46038"/>
          <a:lstStyle/>
          <a:p>
            <a:pPr marL="473075" indent="-473075" eaLnBrk="1" hangingPunct="1">
              <a:buSzTx/>
              <a:buFont typeface="Wingdings" pitchFamily="2" charset="2"/>
              <a:buChar char="²"/>
              <a:defRPr/>
            </a:pPr>
            <a:r>
              <a:rPr lang="en-US" sz="2600" dirty="0" err="1" smtClean="0"/>
              <a:t>april</a:t>
            </a:r>
            <a:r>
              <a:rPr lang="en-US" sz="2600" dirty="0" smtClean="0"/>
              <a:t> 2011, </a:t>
            </a:r>
            <a:r>
              <a:rPr lang="en-US" sz="2600" dirty="0" err="1" smtClean="0"/>
              <a:t>lars-goran</a:t>
            </a:r>
            <a:r>
              <a:rPr lang="en-US" sz="2600" dirty="0" smtClean="0"/>
              <a:t> </a:t>
            </a:r>
            <a:r>
              <a:rPr lang="en-US" sz="2600" dirty="0" err="1" smtClean="0"/>
              <a:t>ost</a:t>
            </a:r>
            <a:r>
              <a:rPr lang="en-US" sz="2600" dirty="0" smtClean="0"/>
              <a:t> on lack of progress over four decades of </a:t>
            </a:r>
            <a:r>
              <a:rPr lang="en-US" sz="2600" dirty="0" err="1" smtClean="0"/>
              <a:t>cbt</a:t>
            </a:r>
            <a:r>
              <a:rPr lang="en-US" sz="2600" dirty="0" smtClean="0"/>
              <a:t> anxiety research</a:t>
            </a:r>
          </a:p>
          <a:p>
            <a:pPr marL="473075" indent="-473075" eaLnBrk="1" hangingPunct="1">
              <a:buSzTx/>
              <a:buFont typeface="Wingdings" pitchFamily="2" charset="2"/>
              <a:buChar char="²"/>
              <a:defRPr/>
            </a:pPr>
            <a:endParaRPr lang="en-US" sz="600" dirty="0" smtClean="0"/>
          </a:p>
          <a:p>
            <a:pPr marL="473075" indent="-473075" eaLnBrk="1" hangingPunct="1">
              <a:buSzTx/>
              <a:buFont typeface="Wingdings" pitchFamily="2" charset="2"/>
              <a:buChar char="²"/>
              <a:defRPr/>
            </a:pPr>
            <a:r>
              <a:rPr lang="en-US" sz="2600" dirty="0" err="1" smtClean="0"/>
              <a:t>july</a:t>
            </a:r>
            <a:r>
              <a:rPr lang="en-US" sz="2600" dirty="0" smtClean="0"/>
              <a:t> 2012, </a:t>
            </a:r>
            <a:r>
              <a:rPr lang="en-US" sz="2600" dirty="0" err="1" smtClean="0"/>
              <a:t>michael</a:t>
            </a:r>
            <a:r>
              <a:rPr lang="en-US" sz="2600" dirty="0" smtClean="0"/>
              <a:t> lambert on ‘</a:t>
            </a:r>
            <a:r>
              <a:rPr lang="en-US" sz="2600" dirty="0" err="1" smtClean="0"/>
              <a:t>pseudoshrinks</a:t>
            </a:r>
            <a:r>
              <a:rPr lang="en-US" sz="2600" dirty="0" smtClean="0"/>
              <a:t> &amp; </a:t>
            </a:r>
            <a:r>
              <a:rPr lang="en-US" sz="2600" dirty="0" err="1" smtClean="0"/>
              <a:t>supershrinks</a:t>
            </a:r>
            <a:r>
              <a:rPr lang="en-US" sz="2600" dirty="0" smtClean="0"/>
              <a:t>’</a:t>
            </a:r>
          </a:p>
          <a:p>
            <a:pPr marL="0" indent="0" eaLnBrk="1" hangingPunct="1">
              <a:buSzTx/>
              <a:buFont typeface="Arial" charset="0"/>
              <a:buNone/>
              <a:defRPr/>
            </a:pPr>
            <a:r>
              <a:rPr lang="en-US" sz="800" dirty="0" smtClean="0"/>
              <a:t> </a:t>
            </a:r>
            <a:endParaRPr lang="en-US" sz="600" dirty="0" smtClean="0"/>
          </a:p>
          <a:p>
            <a:pPr marL="473075" indent="-473075" eaLnBrk="1" hangingPunct="1">
              <a:buSzTx/>
              <a:buFont typeface="Wingdings" pitchFamily="2" charset="2"/>
              <a:buChar char="²"/>
              <a:defRPr/>
            </a:pPr>
            <a:r>
              <a:rPr lang="en-US" sz="2600" dirty="0" smtClean="0"/>
              <a:t>may 2013, </a:t>
            </a:r>
            <a:r>
              <a:rPr lang="en-US" sz="2600" dirty="0" err="1" smtClean="0"/>
              <a:t>anders</a:t>
            </a:r>
            <a:r>
              <a:rPr lang="en-US" sz="2600" dirty="0" smtClean="0"/>
              <a:t> </a:t>
            </a:r>
            <a:r>
              <a:rPr lang="en-US" sz="2600" dirty="0" err="1" smtClean="0"/>
              <a:t>ericsson</a:t>
            </a:r>
            <a:r>
              <a:rPr lang="en-US" sz="2600" dirty="0" smtClean="0"/>
              <a:t> on the development of excellence </a:t>
            </a:r>
          </a:p>
        </p:txBody>
      </p:sp>
      <p:sp>
        <p:nvSpPr>
          <p:cNvPr id="51205" name="Line 4"/>
          <p:cNvSpPr>
            <a:spLocks noChangeShapeType="1"/>
          </p:cNvSpPr>
          <p:nvPr/>
        </p:nvSpPr>
        <p:spPr bwMode="auto">
          <a:xfrm>
            <a:off x="611188" y="6742113"/>
            <a:ext cx="7848600"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TextBox 6"/>
          <p:cNvSpPr txBox="1"/>
          <p:nvPr/>
        </p:nvSpPr>
        <p:spPr>
          <a:xfrm>
            <a:off x="63500" y="4852988"/>
            <a:ext cx="9001125" cy="1816100"/>
          </a:xfrm>
          <a:prstGeom prst="rect">
            <a:avLst/>
          </a:prstGeom>
          <a:noFill/>
        </p:spPr>
        <p:txBody>
          <a:bodyPr>
            <a:spAutoFit/>
          </a:bodyPr>
          <a:lstStyle/>
          <a:p>
            <a:pPr algn="ctr">
              <a:defRPr/>
            </a:pPr>
            <a:r>
              <a:rPr lang="en-GB" sz="2800" i="1" dirty="0">
                <a:solidFill>
                  <a:srgbClr val="FFC000"/>
                </a:solidFill>
                <a:effectLst>
                  <a:outerShdw blurRad="38100" dist="38100" dir="2700000" algn="tl">
                    <a:srgbClr val="000000">
                      <a:alpha val="43137"/>
                    </a:srgbClr>
                  </a:outerShdw>
                </a:effectLst>
                <a:cs typeface="+mn-cs"/>
              </a:rPr>
              <a:t>these are exciting times: regular skilful monitoring of client progress &amp; alliance combined with targeted, personally relevant deliberate practice looks one of the most encouraging new developments in many years.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7"/>
          <p:cNvSpPr>
            <a:spLocks noChangeShapeType="1"/>
          </p:cNvSpPr>
          <p:nvPr/>
        </p:nvSpPr>
        <p:spPr bwMode="auto">
          <a:xfrm flipV="1">
            <a:off x="1168400" y="6597650"/>
            <a:ext cx="6805613" cy="17463"/>
          </a:xfrm>
          <a:prstGeom prst="line">
            <a:avLst/>
          </a:prstGeom>
          <a:noFill/>
          <a:ln w="4127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52227" name="Picture 3" descr="C:\Users\James\Desktop\long-road-596x2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96975"/>
            <a:ext cx="896461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2"/>
          <p:cNvSpPr>
            <a:spLocks noChangeArrowheads="1"/>
          </p:cNvSpPr>
          <p:nvPr/>
        </p:nvSpPr>
        <p:spPr bwMode="auto">
          <a:xfrm>
            <a:off x="5241925" y="5949950"/>
            <a:ext cx="3290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eaLnBrk="1" hangingPunct="1">
              <a:spcBef>
                <a:spcPct val="0"/>
              </a:spcBef>
              <a:buClrTx/>
              <a:buSzTx/>
              <a:buFontTx/>
              <a:buNone/>
            </a:pPr>
            <a:r>
              <a:rPr lang="en-GB" altLang="en-US" sz="1600"/>
              <a:t>© Copyright 2012, Erik Johansson</a:t>
            </a:r>
          </a:p>
        </p:txBody>
      </p:sp>
      <p:sp>
        <p:nvSpPr>
          <p:cNvPr id="6" name="Rectangle 2"/>
          <p:cNvSpPr>
            <a:spLocks noGrp="1" noChangeArrowheads="1"/>
          </p:cNvSpPr>
          <p:nvPr>
            <p:ph type="title"/>
          </p:nvPr>
        </p:nvSpPr>
        <p:spPr>
          <a:xfrm>
            <a:off x="107950" y="115888"/>
            <a:ext cx="8928100" cy="1066800"/>
          </a:xfrm>
        </p:spPr>
        <p:txBody>
          <a:bodyPr lIns="92075" tIns="46038" rIns="92075" bIns="46038"/>
          <a:lstStyle/>
          <a:p>
            <a:pPr eaLnBrk="1" hangingPunct="1">
              <a:defRPr/>
            </a:pPr>
            <a:r>
              <a:rPr lang="en-US" dirty="0" smtClean="0"/>
              <a:t>let’s make our own roads!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252413" y="115888"/>
            <a:ext cx="8928100" cy="1143000"/>
          </a:xfrm>
        </p:spPr>
        <p:txBody>
          <a:bodyPr/>
          <a:lstStyle/>
          <a:p>
            <a:pPr eaLnBrk="1" hangingPunct="1">
              <a:defRPr/>
            </a:pPr>
            <a:r>
              <a:rPr lang="en-GB" dirty="0" smtClean="0"/>
              <a:t>reasons to be pleased</a:t>
            </a:r>
          </a:p>
        </p:txBody>
      </p:sp>
      <p:sp>
        <p:nvSpPr>
          <p:cNvPr id="111619" name="Rectangle 3"/>
          <p:cNvSpPr>
            <a:spLocks noGrp="1" noRot="1" noChangeArrowheads="1"/>
          </p:cNvSpPr>
          <p:nvPr>
            <p:ph type="body" idx="1"/>
          </p:nvPr>
        </p:nvSpPr>
        <p:spPr>
          <a:xfrm>
            <a:off x="34925" y="1196975"/>
            <a:ext cx="9109075" cy="4392613"/>
          </a:xfrm>
        </p:spPr>
        <p:txBody>
          <a:bodyPr/>
          <a:lstStyle/>
          <a:p>
            <a:pPr marL="449263" indent="-449263" eaLnBrk="1" hangingPunct="1">
              <a:buSzTx/>
              <a:buFont typeface="Wingdings" pitchFamily="2" charset="2"/>
              <a:buChar char="²"/>
              <a:defRPr/>
            </a:pPr>
            <a:r>
              <a:rPr lang="en-GB" sz="2800" dirty="0" smtClean="0"/>
              <a:t>reductions in relapse rates compared to medication or no treatment – so for depression a meta-analysis by De </a:t>
            </a:r>
            <a:r>
              <a:rPr lang="en-GB" sz="2800" dirty="0" err="1" smtClean="0"/>
              <a:t>Maat</a:t>
            </a:r>
            <a:r>
              <a:rPr lang="en-GB" sz="2800" dirty="0" smtClean="0"/>
              <a:t> et al (2006) reported a relapse rate of 27% for psychotherapy but a rate of 57% for pharmacotherapy (if medication was discontinued) </a:t>
            </a:r>
          </a:p>
          <a:p>
            <a:pPr marL="449263" indent="-449263" eaLnBrk="1" hangingPunct="1">
              <a:buSzTx/>
              <a:buFont typeface="Wingdings" pitchFamily="2" charset="2"/>
              <a:buChar char="²"/>
              <a:defRPr/>
            </a:pPr>
            <a:r>
              <a:rPr lang="en-GB" sz="2800" dirty="0" smtClean="0"/>
              <a:t>there is also a growing research literature (Smith &amp; Williams, 2013) highlighting reductions in medical &amp; psychological treatment costs and reductions in time off work achievable with psychological interventions</a:t>
            </a:r>
          </a:p>
          <a:p>
            <a:pPr marL="449263" indent="-449263" eaLnBrk="1" hangingPunct="1">
              <a:buSzTx/>
              <a:buFont typeface="Wingdings" pitchFamily="2" charset="2"/>
              <a:buChar char="²"/>
              <a:defRPr/>
            </a:pPr>
            <a:endParaRPr lang="en-GB" sz="2800" dirty="0" smtClean="0"/>
          </a:p>
        </p:txBody>
      </p:sp>
      <p:sp>
        <p:nvSpPr>
          <p:cNvPr id="9220" name="Text Box 5"/>
          <p:cNvSpPr txBox="1">
            <a:spLocks noChangeArrowheads="1"/>
          </p:cNvSpPr>
          <p:nvPr/>
        </p:nvSpPr>
        <p:spPr bwMode="auto">
          <a:xfrm>
            <a:off x="0" y="5589588"/>
            <a:ext cx="914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r>
              <a:rPr lang="en-GB" altLang="en-US" sz="1800"/>
              <a:t>De Maat, S., et al. (2006). </a:t>
            </a:r>
            <a:r>
              <a:rPr lang="en-GB" altLang="en-US" sz="1800" i="1"/>
              <a:t>"Relative efficacy of psychotherapy and pharmacotherapy in the treatment of depression: A meta-analysis."</a:t>
            </a:r>
            <a:r>
              <a:rPr lang="en-GB" altLang="en-US" sz="1800"/>
              <a:t> Psychotherapy Research 16(5): 566-578</a:t>
            </a:r>
          </a:p>
          <a:p>
            <a:pPr algn="ctr" eaLnBrk="1" hangingPunct="1">
              <a:spcBef>
                <a:spcPct val="0"/>
              </a:spcBef>
              <a:buClrTx/>
              <a:buSzTx/>
              <a:buFontTx/>
              <a:buNone/>
            </a:pPr>
            <a:r>
              <a:rPr lang="en-GB" altLang="en-US" sz="1800"/>
              <a:t>Smith, T. W. &amp; P. Williams (2013). </a:t>
            </a:r>
            <a:r>
              <a:rPr lang="en-GB" altLang="en-US" sz="1800" i="1"/>
              <a:t>“Behavioral medicine and clinical health psychology.”  </a:t>
            </a:r>
            <a:r>
              <a:rPr lang="en-GB" altLang="en-US" sz="1800"/>
              <a:t>in M. J. Lambert (ed) </a:t>
            </a:r>
            <a:r>
              <a:rPr lang="en-GB" altLang="en-US" sz="1800" i="1"/>
              <a:t>“Handbook of psychotherapy and behavior change (6</a:t>
            </a:r>
            <a:r>
              <a:rPr lang="en-GB" altLang="en-US" sz="1800" i="1" baseline="30000"/>
              <a:t>th</a:t>
            </a:r>
            <a:r>
              <a:rPr lang="en-GB" altLang="en-US" sz="1800" i="1"/>
              <a:t> ed)”</a:t>
            </a:r>
            <a:endParaRPr lang="en-GB" altLang="en-US" sz="1800"/>
          </a:p>
        </p:txBody>
      </p:sp>
      <p:sp>
        <p:nvSpPr>
          <p:cNvPr id="9221" name="Line 6"/>
          <p:cNvSpPr>
            <a:spLocks noChangeShapeType="1"/>
          </p:cNvSpPr>
          <p:nvPr/>
        </p:nvSpPr>
        <p:spPr bwMode="auto">
          <a:xfrm>
            <a:off x="684213" y="5516563"/>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07504" y="228600"/>
            <a:ext cx="8928100" cy="1143000"/>
          </a:xfrm>
        </p:spPr>
        <p:txBody>
          <a:bodyPr/>
          <a:lstStyle/>
          <a:p>
            <a:pPr eaLnBrk="1" hangingPunct="1">
              <a:defRPr/>
            </a:pPr>
            <a:r>
              <a:rPr lang="en-GB" dirty="0" smtClean="0"/>
              <a:t>reasons to be </a:t>
            </a:r>
            <a:r>
              <a:rPr lang="en-GB" strike="sngStrike" dirty="0" smtClean="0"/>
              <a:t>pleased</a:t>
            </a:r>
            <a:r>
              <a:rPr lang="en-GB" dirty="0" smtClean="0"/>
              <a:t> disappointed</a:t>
            </a:r>
          </a:p>
        </p:txBody>
      </p:sp>
      <p:sp>
        <p:nvSpPr>
          <p:cNvPr id="111619" name="Rectangle 3"/>
          <p:cNvSpPr>
            <a:spLocks noGrp="1" noRot="1" noChangeArrowheads="1"/>
          </p:cNvSpPr>
          <p:nvPr>
            <p:ph type="body" idx="1"/>
          </p:nvPr>
        </p:nvSpPr>
        <p:spPr>
          <a:xfrm>
            <a:off x="34925" y="1341438"/>
            <a:ext cx="9109075" cy="4391025"/>
          </a:xfrm>
        </p:spPr>
        <p:txBody>
          <a:bodyPr/>
          <a:lstStyle/>
          <a:p>
            <a:pPr marL="449263" indent="-449263" eaLnBrk="1" hangingPunct="1">
              <a:buSzTx/>
              <a:buFont typeface="Wingdings" pitchFamily="2" charset="2"/>
              <a:buChar char="²"/>
              <a:defRPr/>
            </a:pPr>
            <a:r>
              <a:rPr lang="en-GB" dirty="0" smtClean="0"/>
              <a:t>100’s of psychotherapy meta-analyses  show effect sizes of approximately 0.6 (0.4 to 0.8)</a:t>
            </a:r>
          </a:p>
          <a:p>
            <a:pPr marL="449263" indent="-449263" eaLnBrk="1" hangingPunct="1">
              <a:buSzTx/>
              <a:buFont typeface="Wingdings" pitchFamily="2" charset="2"/>
              <a:buChar char="²"/>
              <a:defRPr/>
            </a:pPr>
            <a:r>
              <a:rPr lang="en-GB" dirty="0" smtClean="0"/>
              <a:t>but since Smith, Glass &amp; Miller’s estimate of an 0.85 effect size from a meta-analysis of 475 studies in 1980, there has been no general effectiveness increase over the next 33 years </a:t>
            </a:r>
          </a:p>
          <a:p>
            <a:pPr marL="449263" indent="-449263" eaLnBrk="1" hangingPunct="1">
              <a:buSzTx/>
              <a:buFont typeface="Wingdings" pitchFamily="2" charset="2"/>
              <a:buChar char="²"/>
              <a:defRPr/>
            </a:pPr>
            <a:r>
              <a:rPr lang="en-GB" dirty="0" smtClean="0"/>
              <a:t>in fact improved statistical methods suggest we have been over-estimating effectiveness</a:t>
            </a:r>
          </a:p>
        </p:txBody>
      </p:sp>
      <p:sp>
        <p:nvSpPr>
          <p:cNvPr id="11268" name="Text Box 5"/>
          <p:cNvSpPr txBox="1">
            <a:spLocks noChangeArrowheads="1"/>
          </p:cNvSpPr>
          <p:nvPr/>
        </p:nvSpPr>
        <p:spPr bwMode="auto">
          <a:xfrm>
            <a:off x="107950" y="6021388"/>
            <a:ext cx="89281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r>
              <a:rPr lang="en-GB" altLang="en-US" sz="1800"/>
              <a:t>Lambert, M. J. (2013). </a:t>
            </a:r>
            <a:r>
              <a:rPr lang="en-GB" altLang="en-US" sz="1800" i="1"/>
              <a:t>“The efficacy and effectiveness of psychotherapy”</a:t>
            </a:r>
          </a:p>
          <a:p>
            <a:pPr algn="ctr" eaLnBrk="1" hangingPunct="1">
              <a:spcBef>
                <a:spcPct val="0"/>
              </a:spcBef>
              <a:buClrTx/>
              <a:buSzTx/>
              <a:buFontTx/>
              <a:buNone/>
            </a:pPr>
            <a:r>
              <a:rPr lang="en-GB" altLang="en-US" sz="1800"/>
              <a:t>in M. J. Lambert (ed) </a:t>
            </a:r>
            <a:r>
              <a:rPr lang="en-GB" altLang="en-US" sz="1800" i="1"/>
              <a:t>“Handbook of psychotherapy and behavior change (6</a:t>
            </a:r>
            <a:r>
              <a:rPr lang="en-GB" altLang="en-US" sz="1800" i="1" baseline="30000"/>
              <a:t>th</a:t>
            </a:r>
            <a:r>
              <a:rPr lang="en-GB" altLang="en-US" sz="1800" i="1"/>
              <a:t> ed)”</a:t>
            </a:r>
            <a:endParaRPr lang="en-GB" altLang="en-US" sz="1800"/>
          </a:p>
        </p:txBody>
      </p:sp>
      <p:sp>
        <p:nvSpPr>
          <p:cNvPr id="11269" name="Line 6"/>
          <p:cNvSpPr>
            <a:spLocks noChangeShapeType="1"/>
          </p:cNvSpPr>
          <p:nvPr/>
        </p:nvSpPr>
        <p:spPr bwMode="auto">
          <a:xfrm>
            <a:off x="684213" y="5876925"/>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07950" y="188913"/>
            <a:ext cx="8928100" cy="1143000"/>
          </a:xfrm>
        </p:spPr>
        <p:txBody>
          <a:bodyPr/>
          <a:lstStyle/>
          <a:p>
            <a:pPr eaLnBrk="1" hangingPunct="1">
              <a:defRPr/>
            </a:pPr>
            <a:r>
              <a:rPr lang="en-GB" dirty="0" smtClean="0"/>
              <a:t>concerns about how well we help those struggling with depression</a:t>
            </a:r>
          </a:p>
        </p:txBody>
      </p:sp>
      <p:sp>
        <p:nvSpPr>
          <p:cNvPr id="111619" name="Rectangle 3"/>
          <p:cNvSpPr>
            <a:spLocks noGrp="1" noRot="1" noChangeArrowheads="1"/>
          </p:cNvSpPr>
          <p:nvPr>
            <p:ph type="body" idx="1"/>
          </p:nvPr>
        </p:nvSpPr>
        <p:spPr>
          <a:xfrm>
            <a:off x="0" y="1484313"/>
            <a:ext cx="5219700" cy="3529012"/>
          </a:xfrm>
        </p:spPr>
        <p:txBody>
          <a:bodyPr/>
          <a:lstStyle/>
          <a:p>
            <a:pPr marL="449263" indent="-449263" eaLnBrk="1" hangingPunct="1">
              <a:buSzTx/>
              <a:buFont typeface="Wingdings" pitchFamily="2" charset="2"/>
              <a:buChar char="²"/>
              <a:defRPr/>
            </a:pPr>
            <a:r>
              <a:rPr lang="en-GB" sz="2400" dirty="0" smtClean="0"/>
              <a:t>dodo bird: no large differences in efficacy between seven different approaches (</a:t>
            </a:r>
            <a:r>
              <a:rPr lang="en-GB" sz="2400" dirty="0" err="1" smtClean="0"/>
              <a:t>Cuijpers</a:t>
            </a:r>
            <a:r>
              <a:rPr lang="en-GB" sz="2400" dirty="0" smtClean="0"/>
              <a:t> et al, 2008)</a:t>
            </a:r>
          </a:p>
          <a:p>
            <a:pPr marL="449263" indent="-449263" eaLnBrk="1" hangingPunct="1">
              <a:buSzTx/>
              <a:buFont typeface="Wingdings" pitchFamily="2" charset="2"/>
              <a:buChar char="²"/>
              <a:defRPr/>
            </a:pPr>
            <a:r>
              <a:rPr lang="en-GB" sz="2400" dirty="0" smtClean="0"/>
              <a:t>research quality for third wave therapies such as ACT, DBT, </a:t>
            </a:r>
            <a:r>
              <a:rPr lang="en-GB" sz="2400" dirty="0" err="1" smtClean="0"/>
              <a:t>etc</a:t>
            </a:r>
            <a:r>
              <a:rPr lang="en-GB" sz="2400" dirty="0" smtClean="0"/>
              <a:t> somewhat poor (</a:t>
            </a:r>
            <a:r>
              <a:rPr lang="en-GB" sz="2400" dirty="0" err="1" smtClean="0"/>
              <a:t>Ost</a:t>
            </a:r>
            <a:r>
              <a:rPr lang="en-GB" sz="2400" dirty="0" smtClean="0"/>
              <a:t>, 2008)</a:t>
            </a:r>
          </a:p>
          <a:p>
            <a:pPr marL="449263" indent="-449263" eaLnBrk="1" hangingPunct="1">
              <a:buSzTx/>
              <a:buFont typeface="Wingdings" pitchFamily="2" charset="2"/>
              <a:buChar char="²"/>
              <a:defRPr/>
            </a:pPr>
            <a:r>
              <a:rPr lang="en-GB" sz="2400" dirty="0" smtClean="0"/>
              <a:t>publication bias seems to have considerably over-estimated effect sizes (</a:t>
            </a:r>
            <a:r>
              <a:rPr lang="en-GB" sz="2400" dirty="0" err="1" smtClean="0"/>
              <a:t>Cuijpers</a:t>
            </a:r>
            <a:r>
              <a:rPr lang="en-GB" sz="2400" dirty="0" smtClean="0"/>
              <a:t> et al, 2010) </a:t>
            </a:r>
          </a:p>
        </p:txBody>
      </p:sp>
      <p:sp>
        <p:nvSpPr>
          <p:cNvPr id="12292" name="Text Box 5"/>
          <p:cNvSpPr txBox="1">
            <a:spLocks noChangeArrowheads="1"/>
          </p:cNvSpPr>
          <p:nvPr/>
        </p:nvSpPr>
        <p:spPr bwMode="auto">
          <a:xfrm>
            <a:off x="34925" y="5084763"/>
            <a:ext cx="8929688"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r>
              <a:rPr lang="en-GB" altLang="en-US" sz="1800"/>
              <a:t>Cuijpers, P., et al. (2008). </a:t>
            </a:r>
            <a:r>
              <a:rPr lang="en-GB" altLang="en-US" sz="1800" i="1"/>
              <a:t>"Psychotherapy for depression in adults: A meta-analysis of comparative outcome studies."</a:t>
            </a:r>
            <a:r>
              <a:rPr lang="en-GB" altLang="en-US" sz="1800"/>
              <a:t> J Consult Clin Psychol 76(6): 909-922. </a:t>
            </a:r>
          </a:p>
          <a:p>
            <a:pPr algn="ctr" eaLnBrk="1" hangingPunct="1">
              <a:spcBef>
                <a:spcPct val="0"/>
              </a:spcBef>
              <a:buClrTx/>
              <a:buSzTx/>
              <a:buFontTx/>
              <a:buNone/>
            </a:pPr>
            <a:r>
              <a:rPr lang="en-GB" altLang="en-US" sz="1800"/>
              <a:t>  Ost, L.-G. (2008). </a:t>
            </a:r>
            <a:r>
              <a:rPr lang="en-GB" altLang="en-US" sz="1800" i="1"/>
              <a:t>"Efficacy of the third wave of behavioral therapies: A systematic review and meta-analysis."</a:t>
            </a:r>
            <a:r>
              <a:rPr lang="en-GB" altLang="en-US" sz="1800"/>
              <a:t>  Behaviour Research and Therapy 46(3): 296-321</a:t>
            </a:r>
            <a:r>
              <a:rPr lang="en-GB" altLang="en-US" sz="1800" u="sng"/>
              <a:t>.</a:t>
            </a:r>
            <a:r>
              <a:rPr lang="en-GB" altLang="en-US" sz="1800"/>
              <a:t>         Cuijpers, P., et al. (2010). </a:t>
            </a:r>
            <a:r>
              <a:rPr lang="en-GB" altLang="en-US" sz="1800" i="1"/>
              <a:t>"Efficacy of CBT &amp; other psychological treatments for adult depression: Meta-analytic study of publication bias."</a:t>
            </a:r>
            <a:r>
              <a:rPr lang="en-GB" altLang="en-US" sz="1800"/>
              <a:t> Br J Psychiatry 196: 173-178.  </a:t>
            </a:r>
          </a:p>
        </p:txBody>
      </p:sp>
      <p:sp>
        <p:nvSpPr>
          <p:cNvPr id="12293" name="Line 6"/>
          <p:cNvSpPr>
            <a:spLocks noChangeShapeType="1"/>
          </p:cNvSpPr>
          <p:nvPr/>
        </p:nvSpPr>
        <p:spPr bwMode="auto">
          <a:xfrm>
            <a:off x="684213" y="5084763"/>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22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527175"/>
            <a:ext cx="3484562"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34925" y="-26988"/>
            <a:ext cx="9036050" cy="1143001"/>
          </a:xfrm>
        </p:spPr>
        <p:txBody>
          <a:bodyPr/>
          <a:lstStyle/>
          <a:p>
            <a:pPr eaLnBrk="1" hangingPunct="1">
              <a:defRPr/>
            </a:pPr>
            <a:r>
              <a:rPr lang="en-GB" dirty="0" smtClean="0"/>
              <a:t> ... &amp; those struggling with anxiety</a:t>
            </a:r>
          </a:p>
        </p:txBody>
      </p:sp>
      <p:sp>
        <p:nvSpPr>
          <p:cNvPr id="13315" name="Text Box 5"/>
          <p:cNvSpPr txBox="1">
            <a:spLocks noChangeArrowheads="1"/>
          </p:cNvSpPr>
          <p:nvPr/>
        </p:nvSpPr>
        <p:spPr bwMode="auto">
          <a:xfrm>
            <a:off x="142875" y="5613400"/>
            <a:ext cx="89296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algn="ctr" eaLnBrk="1" hangingPunct="1">
              <a:spcBef>
                <a:spcPct val="0"/>
              </a:spcBef>
              <a:buClrTx/>
              <a:buSzTx/>
              <a:buFontTx/>
              <a:buNone/>
            </a:pPr>
            <a:r>
              <a:rPr lang="en-GB" altLang="en-US" sz="1800"/>
              <a:t>Lambert, M. J. (2013). </a:t>
            </a:r>
            <a:r>
              <a:rPr lang="en-GB" altLang="en-US" sz="1800" i="1"/>
              <a:t>“The efficacy and effectiveness of psychotherapy”</a:t>
            </a:r>
          </a:p>
          <a:p>
            <a:pPr algn="ctr" eaLnBrk="1" hangingPunct="1">
              <a:spcBef>
                <a:spcPct val="0"/>
              </a:spcBef>
              <a:buClrTx/>
              <a:buSzTx/>
              <a:buFontTx/>
              <a:buNone/>
            </a:pPr>
            <a:r>
              <a:rPr lang="en-GB" altLang="en-US" sz="1800"/>
              <a:t>in M. J. Lambert (ed) </a:t>
            </a:r>
            <a:r>
              <a:rPr lang="en-GB" altLang="en-US" sz="1800" i="1"/>
              <a:t>“Handbook of psychotherapy and behavior change (6</a:t>
            </a:r>
            <a:r>
              <a:rPr lang="en-GB" altLang="en-US" sz="1800" i="1" baseline="30000"/>
              <a:t>th</a:t>
            </a:r>
            <a:r>
              <a:rPr lang="en-GB" altLang="en-US" sz="1800" i="1"/>
              <a:t> ed)”</a:t>
            </a:r>
          </a:p>
          <a:p>
            <a:pPr algn="ctr" eaLnBrk="1" hangingPunct="1">
              <a:spcBef>
                <a:spcPct val="0"/>
              </a:spcBef>
              <a:buClrTx/>
              <a:buSzTx/>
              <a:buFontTx/>
              <a:buNone/>
            </a:pPr>
            <a:r>
              <a:rPr lang="en-GB" altLang="en-US" sz="1800"/>
              <a:t>Ost, L. G. (2008). </a:t>
            </a:r>
            <a:r>
              <a:rPr lang="en-GB" altLang="en-US" sz="1800" i="1"/>
              <a:t>"Cognitive behavior therapy for anxiety disorders: 40 years of progress."</a:t>
            </a:r>
            <a:r>
              <a:rPr lang="en-GB" altLang="en-US" sz="1800"/>
              <a:t> Nord J Psychiatry 62 Suppl 47: 5-10.</a:t>
            </a:r>
          </a:p>
        </p:txBody>
      </p:sp>
      <p:sp>
        <p:nvSpPr>
          <p:cNvPr id="13316" name="Line 6"/>
          <p:cNvSpPr>
            <a:spLocks noChangeShapeType="1"/>
          </p:cNvSpPr>
          <p:nvPr/>
        </p:nvSpPr>
        <p:spPr bwMode="auto">
          <a:xfrm>
            <a:off x="612775" y="5516563"/>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7" name="TextBox 6"/>
          <p:cNvSpPr txBox="1">
            <a:spLocks noChangeArrowheads="1"/>
          </p:cNvSpPr>
          <p:nvPr/>
        </p:nvSpPr>
        <p:spPr bwMode="auto">
          <a:xfrm>
            <a:off x="107950" y="908050"/>
            <a:ext cx="8820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eaLnBrk="1" hangingPunct="1">
              <a:spcBef>
                <a:spcPct val="0"/>
              </a:spcBef>
              <a:buClrTx/>
              <a:buSzTx/>
              <a:buFontTx/>
              <a:buNone/>
            </a:pPr>
            <a:r>
              <a:rPr lang="en-GB" altLang="en-US" sz="2000" i="1"/>
              <a:t>“Psychological therapies, in general, have been found to be highly effective for anxiety-based problems.  The family of cognitive and behavior therapies have been studied most often and extensively … “  </a:t>
            </a:r>
            <a:r>
              <a:rPr lang="en-GB" altLang="en-US" sz="2000"/>
              <a:t>(Lambert, 2013)</a:t>
            </a:r>
          </a:p>
        </p:txBody>
      </p:sp>
      <p:sp>
        <p:nvSpPr>
          <p:cNvPr id="13318" name="TextBox 7"/>
          <p:cNvSpPr txBox="1">
            <a:spLocks noChangeArrowheads="1"/>
          </p:cNvSpPr>
          <p:nvPr/>
        </p:nvSpPr>
        <p:spPr bwMode="auto">
          <a:xfrm>
            <a:off x="107950" y="2203450"/>
            <a:ext cx="905351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80000"/>
              <a:buFont typeface="Arial" charset="0"/>
              <a:buChar char="►"/>
              <a:defRPr sz="3200">
                <a:solidFill>
                  <a:schemeClr val="tx1"/>
                </a:solidFill>
                <a:latin typeface="Tahoma" pitchFamily="34" charset="0"/>
              </a:defRPr>
            </a:lvl1pPr>
            <a:lvl2pPr marL="742950" indent="-285750" eaLnBrk="0" hangingPunct="0">
              <a:spcBef>
                <a:spcPct val="20000"/>
              </a:spcBef>
              <a:buClr>
                <a:schemeClr val="folHlink"/>
              </a:buClr>
              <a:buFont typeface="Wingdings" pitchFamily="2" charset="2"/>
              <a:buChar char="§"/>
              <a:defRPr sz="2800">
                <a:solidFill>
                  <a:schemeClr val="tx1"/>
                </a:solidFill>
                <a:latin typeface="Tahoma" pitchFamily="34" charset="0"/>
              </a:defRPr>
            </a:lvl2pPr>
            <a:lvl3pPr marL="1143000" indent="-228600" eaLnBrk="0" hangingPunct="0">
              <a:spcBef>
                <a:spcPct val="20000"/>
              </a:spcBef>
              <a:buClr>
                <a:schemeClr val="hlink"/>
              </a:buClr>
              <a:buSzPct val="80000"/>
              <a:buFont typeface="Arial" charset="0"/>
              <a:buChar char="►"/>
              <a:defRPr sz="2400">
                <a:solidFill>
                  <a:schemeClr val="tx1"/>
                </a:solidFill>
                <a:latin typeface="Tahoma" pitchFamily="34" charset="0"/>
              </a:defRPr>
            </a:lvl3pPr>
            <a:lvl4pPr marL="1600200" indent="-228600" eaLnBrk="0" hangingPunct="0">
              <a:spcBef>
                <a:spcPct val="20000"/>
              </a:spcBef>
              <a:buClr>
                <a:schemeClr val="folHlink"/>
              </a:buClr>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Arial" charset="0"/>
              <a:buChar char="►"/>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Arial" charset="0"/>
              <a:buChar char="►"/>
              <a:defRPr sz="2000">
                <a:solidFill>
                  <a:schemeClr val="tx1"/>
                </a:solidFill>
                <a:latin typeface="Tahoma" pitchFamily="34" charset="0"/>
              </a:defRPr>
            </a:lvl9pPr>
          </a:lstStyle>
          <a:p>
            <a:pPr eaLnBrk="1" hangingPunct="1">
              <a:spcBef>
                <a:spcPct val="0"/>
              </a:spcBef>
              <a:buClrTx/>
              <a:buSzTx/>
              <a:buFontTx/>
              <a:buNone/>
            </a:pPr>
            <a:r>
              <a:rPr lang="en-GB" altLang="en-US" sz="2000" i="1"/>
              <a:t>“Cognitive-behavior therapies (CBT) have been evaluated in randomized controlled studies (RCT) and anxiety disorders since 1966 … (No meta-analysis) … has looked at whether modern CBT studies lead to better treat-ment effects than were obtained 10-40 years ago.  The aim of this paper is to present a meta-analysis focusing on the mean extent of change achieved by the CBT treatments across decades (from the 1970s onwards) … The results showed that in most instances there was no significant change in ES (effect size) across time … If the single studies that gave the highest ES each decade were compared, all anxiety disorders besides panic disorder and obsessive-compulsive disorder showed a positive development.”  </a:t>
            </a:r>
            <a:r>
              <a:rPr lang="en-GB" altLang="en-US" sz="2000"/>
              <a:t>(Ost, 2008)</a:t>
            </a:r>
            <a:endParaRPr lang="en-GB" altLang="en-US" sz="2000" i="1"/>
          </a:p>
        </p:txBody>
      </p:sp>
      <p:sp>
        <p:nvSpPr>
          <p:cNvPr id="13319" name="Line 6"/>
          <p:cNvSpPr>
            <a:spLocks noChangeShapeType="1"/>
          </p:cNvSpPr>
          <p:nvPr/>
        </p:nvSpPr>
        <p:spPr bwMode="auto">
          <a:xfrm>
            <a:off x="612775" y="2060575"/>
            <a:ext cx="7991475" cy="0"/>
          </a:xfrm>
          <a:prstGeom prst="line">
            <a:avLst/>
          </a:prstGeom>
          <a:noFill/>
          <a:ln w="41275">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1438" y="260350"/>
            <a:ext cx="8929687" cy="1066800"/>
          </a:xfrm>
        </p:spPr>
        <p:txBody>
          <a:bodyPr lIns="92075" tIns="46038" rIns="92075" bIns="46038"/>
          <a:lstStyle/>
          <a:p>
            <a:pPr eaLnBrk="1" hangingPunct="1">
              <a:defRPr/>
            </a:pPr>
            <a:r>
              <a:rPr lang="en-US" dirty="0" smtClean="0"/>
              <a:t>back story: clearings in the clouds</a:t>
            </a:r>
          </a:p>
        </p:txBody>
      </p:sp>
      <p:graphicFrame>
        <p:nvGraphicFramePr>
          <p:cNvPr id="15363" name="Object 3"/>
          <p:cNvGraphicFramePr>
            <a:graphicFrameLocks noGrp="1"/>
          </p:cNvGraphicFramePr>
          <p:nvPr>
            <p:ph type="clipArt" sz="half" idx="2"/>
          </p:nvPr>
        </p:nvGraphicFramePr>
        <p:xfrm>
          <a:off x="5651500" y="1628775"/>
          <a:ext cx="3313113" cy="3673475"/>
        </p:xfrm>
        <a:graphic>
          <a:graphicData uri="http://schemas.openxmlformats.org/presentationml/2006/ole">
            <mc:AlternateContent xmlns:mc="http://schemas.openxmlformats.org/markup-compatibility/2006">
              <mc:Choice xmlns:v="urn:schemas-microsoft-com:vml" Requires="v">
                <p:oleObj spid="_x0000_s15367" name="Lotus SmartPics Image" r:id="rId3" imgW="4569767" imgH="4287297" progId="LotusSmartPicsImage">
                  <p:embed/>
                </p:oleObj>
              </mc:Choice>
              <mc:Fallback>
                <p:oleObj name="Lotus SmartPics Image" r:id="rId3" imgW="4569767" imgH="4287297" progId="LotusSmartPicsImage">
                  <p:embed/>
                  <p:pic>
                    <p:nvPicPr>
                      <p:cNvPr id="0" name="Object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628775"/>
                        <a:ext cx="3313113" cy="36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148" name="Rectangle 4"/>
          <p:cNvSpPr>
            <a:spLocks noGrp="1" noChangeArrowheads="1"/>
          </p:cNvSpPr>
          <p:nvPr>
            <p:ph type="body" sz="half" idx="1"/>
          </p:nvPr>
        </p:nvSpPr>
        <p:spPr>
          <a:xfrm>
            <a:off x="0" y="1700213"/>
            <a:ext cx="5795963" cy="3816350"/>
          </a:xfrm>
        </p:spPr>
        <p:txBody>
          <a:bodyPr lIns="92075" tIns="46038" rIns="92075" bIns="46038"/>
          <a:lstStyle/>
          <a:p>
            <a:pPr marL="450850" indent="-450850" eaLnBrk="1" hangingPunct="1">
              <a:buClr>
                <a:schemeClr val="accent4"/>
              </a:buClr>
              <a:buSzPct val="110000"/>
              <a:buFont typeface="Wingdings" pitchFamily="2" charset="2"/>
              <a:buChar char=""/>
              <a:defRPr/>
            </a:pPr>
            <a:r>
              <a:rPr lang="en-US" sz="2800" dirty="0" err="1" smtClean="0">
                <a:solidFill>
                  <a:schemeClr val="accent4"/>
                </a:solidFill>
              </a:rPr>
              <a:t>april</a:t>
            </a:r>
            <a:r>
              <a:rPr lang="en-US" sz="2800" dirty="0" smtClean="0">
                <a:solidFill>
                  <a:schemeClr val="accent4"/>
                </a:solidFill>
              </a:rPr>
              <a:t> 2011, </a:t>
            </a:r>
            <a:r>
              <a:rPr lang="en-US" sz="2800" dirty="0" err="1" smtClean="0">
                <a:solidFill>
                  <a:schemeClr val="accent4"/>
                </a:solidFill>
              </a:rPr>
              <a:t>lars-goran</a:t>
            </a:r>
            <a:r>
              <a:rPr lang="en-US" sz="2800" dirty="0" smtClean="0">
                <a:solidFill>
                  <a:schemeClr val="accent4"/>
                </a:solidFill>
              </a:rPr>
              <a:t> </a:t>
            </a:r>
            <a:r>
              <a:rPr lang="en-US" sz="2800" dirty="0" err="1" smtClean="0">
                <a:solidFill>
                  <a:schemeClr val="accent4"/>
                </a:solidFill>
              </a:rPr>
              <a:t>ost</a:t>
            </a:r>
            <a:r>
              <a:rPr lang="en-US" sz="2800" dirty="0" smtClean="0">
                <a:solidFill>
                  <a:schemeClr val="accent4"/>
                </a:solidFill>
              </a:rPr>
              <a:t> on lack of progress over four decades of </a:t>
            </a:r>
            <a:r>
              <a:rPr lang="en-US" sz="2800" dirty="0" err="1" smtClean="0">
                <a:solidFill>
                  <a:schemeClr val="accent4"/>
                </a:solidFill>
              </a:rPr>
              <a:t>cbt</a:t>
            </a:r>
            <a:r>
              <a:rPr lang="en-US" sz="2800" dirty="0" smtClean="0">
                <a:solidFill>
                  <a:schemeClr val="accent4"/>
                </a:solidFill>
              </a:rPr>
              <a:t> anxiety research</a:t>
            </a:r>
          </a:p>
          <a:p>
            <a:pPr marL="473075" indent="-473075" eaLnBrk="1" hangingPunct="1">
              <a:buSzTx/>
              <a:buFont typeface="Wingdings" pitchFamily="2" charset="2"/>
              <a:buChar char="²"/>
              <a:defRPr/>
            </a:pPr>
            <a:endParaRPr lang="en-US" sz="800" dirty="0" smtClean="0"/>
          </a:p>
          <a:p>
            <a:pPr marL="473075" indent="-473075" eaLnBrk="1" hangingPunct="1">
              <a:buSzTx/>
              <a:buFont typeface="Wingdings" pitchFamily="2" charset="2"/>
              <a:buChar char="²"/>
              <a:defRPr/>
            </a:pPr>
            <a:r>
              <a:rPr lang="en-US" sz="2800" dirty="0" err="1" smtClean="0">
                <a:solidFill>
                  <a:srgbClr val="FFC000"/>
                </a:solidFill>
              </a:rPr>
              <a:t>july</a:t>
            </a:r>
            <a:r>
              <a:rPr lang="en-US" sz="2800" dirty="0" smtClean="0">
                <a:solidFill>
                  <a:srgbClr val="FFC000"/>
                </a:solidFill>
              </a:rPr>
              <a:t> 2011, </a:t>
            </a:r>
            <a:r>
              <a:rPr lang="en-US" sz="2800" dirty="0" err="1" smtClean="0">
                <a:solidFill>
                  <a:srgbClr val="FFC000"/>
                </a:solidFill>
              </a:rPr>
              <a:t>michael</a:t>
            </a:r>
            <a:r>
              <a:rPr lang="en-US" sz="2800" dirty="0" smtClean="0">
                <a:solidFill>
                  <a:srgbClr val="FFC000"/>
                </a:solidFill>
              </a:rPr>
              <a:t> lambert on ‘</a:t>
            </a:r>
            <a:r>
              <a:rPr lang="en-US" sz="2800" dirty="0" err="1" smtClean="0">
                <a:solidFill>
                  <a:srgbClr val="FFC000"/>
                </a:solidFill>
              </a:rPr>
              <a:t>pseudoshrinks</a:t>
            </a:r>
            <a:r>
              <a:rPr lang="en-US" sz="2800" dirty="0" smtClean="0">
                <a:solidFill>
                  <a:srgbClr val="FFC000"/>
                </a:solidFill>
              </a:rPr>
              <a:t> &amp; </a:t>
            </a:r>
            <a:r>
              <a:rPr lang="en-US" sz="2800" dirty="0" err="1" smtClean="0">
                <a:solidFill>
                  <a:srgbClr val="FFC000"/>
                </a:solidFill>
              </a:rPr>
              <a:t>supershrinks</a:t>
            </a:r>
            <a:r>
              <a:rPr lang="en-US" sz="2800" dirty="0" smtClean="0">
                <a:solidFill>
                  <a:srgbClr val="FFC000"/>
                </a:solidFill>
              </a:rPr>
              <a:t>’</a:t>
            </a:r>
          </a:p>
          <a:p>
            <a:pPr marL="0" indent="0" eaLnBrk="1" hangingPunct="1">
              <a:buSzTx/>
              <a:buFont typeface="Arial" charset="0"/>
              <a:buNone/>
              <a:defRPr/>
            </a:pPr>
            <a:r>
              <a:rPr lang="en-US" sz="800" dirty="0" smtClean="0"/>
              <a:t> </a:t>
            </a:r>
          </a:p>
          <a:p>
            <a:pPr marL="473075" indent="-473075" eaLnBrk="1" hangingPunct="1">
              <a:buSzTx/>
              <a:buFont typeface="Wingdings" pitchFamily="2" charset="2"/>
              <a:buChar char="²"/>
              <a:defRPr/>
            </a:pPr>
            <a:r>
              <a:rPr lang="en-US" sz="2800" dirty="0" smtClean="0"/>
              <a:t>may 2013, </a:t>
            </a:r>
            <a:r>
              <a:rPr lang="en-US" sz="2800" dirty="0" err="1" smtClean="0"/>
              <a:t>anders</a:t>
            </a:r>
            <a:r>
              <a:rPr lang="en-US" sz="2800" dirty="0" smtClean="0"/>
              <a:t> </a:t>
            </a:r>
            <a:r>
              <a:rPr lang="en-US" sz="2800" dirty="0" err="1" smtClean="0"/>
              <a:t>ericsson</a:t>
            </a:r>
            <a:r>
              <a:rPr lang="en-US" sz="2800" dirty="0" smtClean="0"/>
              <a:t> on the development of excellence </a:t>
            </a:r>
          </a:p>
        </p:txBody>
      </p:sp>
      <p:sp>
        <p:nvSpPr>
          <p:cNvPr id="15365" name="Line 4"/>
          <p:cNvSpPr>
            <a:spLocks noChangeShapeType="1"/>
          </p:cNvSpPr>
          <p:nvPr/>
        </p:nvSpPr>
        <p:spPr bwMode="auto">
          <a:xfrm>
            <a:off x="611188" y="6669088"/>
            <a:ext cx="7848600"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TextBox 6"/>
          <p:cNvSpPr txBox="1"/>
          <p:nvPr/>
        </p:nvSpPr>
        <p:spPr>
          <a:xfrm>
            <a:off x="-111125" y="5732463"/>
            <a:ext cx="9293225" cy="523875"/>
          </a:xfrm>
          <a:prstGeom prst="rect">
            <a:avLst/>
          </a:prstGeom>
          <a:noFill/>
        </p:spPr>
        <p:txBody>
          <a:bodyPr wrap="none">
            <a:spAutoFit/>
          </a:bodyPr>
          <a:lstStyle/>
          <a:p>
            <a:pPr algn="ctr">
              <a:defRPr/>
            </a:pPr>
            <a:r>
              <a:rPr lang="en-GB" sz="2700" i="1" dirty="0">
                <a:solidFill>
                  <a:srgbClr val="FFC000"/>
                </a:solidFill>
                <a:effectLst>
                  <a:outerShdw blurRad="38100" dist="38100" dir="2700000" algn="tl">
                    <a:srgbClr val="000000">
                      <a:alpha val="43137"/>
                    </a:srgbClr>
                  </a:outerShdw>
                </a:effectLst>
                <a:cs typeface="+mn-cs"/>
              </a:rPr>
              <a:t>great if this talk could be a ‘clearing in the clouds’ for you</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ompass">
  <a:themeElements>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5503</TotalTime>
  <Words>5186</Words>
  <Application>Microsoft Office PowerPoint</Application>
  <PresentationFormat>On-screen Show (4:3)</PresentationFormat>
  <Paragraphs>264</Paragraphs>
  <Slides>45</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4" baseType="lpstr">
      <vt:lpstr>Tahoma</vt:lpstr>
      <vt:lpstr>Arial</vt:lpstr>
      <vt:lpstr>Wingdings</vt:lpstr>
      <vt:lpstr>Comic Sans MS</vt:lpstr>
      <vt:lpstr>Wingdings 2</vt:lpstr>
      <vt:lpstr>CG Omega</vt:lpstr>
      <vt:lpstr>Compass</vt:lpstr>
      <vt:lpstr>Lotus SmartPics Image</vt:lpstr>
      <vt:lpstr>Microsoft Excel Chart</vt:lpstr>
      <vt:lpstr>how can we help our clients more effectively? </vt:lpstr>
      <vt:lpstr>key points of this talk</vt:lpstr>
      <vt:lpstr>back story: clearings in the clouds</vt:lpstr>
      <vt:lpstr>reasons to be pleased</vt:lpstr>
      <vt:lpstr>reasons to be pleased</vt:lpstr>
      <vt:lpstr>reasons to be pleased disappointed</vt:lpstr>
      <vt:lpstr>concerns about how well we help those struggling with depression</vt:lpstr>
      <vt:lpstr> ... &amp; those struggling with anxiety</vt:lpstr>
      <vt:lpstr>back story: clearings in the clouds</vt:lpstr>
      <vt:lpstr>a focus only on therapy differences misses other crucial sources of help</vt:lpstr>
      <vt:lpstr>increasingly research shows major differences between therapists</vt:lpstr>
      <vt:lpstr>therapist effects</vt:lpstr>
      <vt:lpstr>differences in recovery rates</vt:lpstr>
      <vt:lpstr> why therapist effects differences? </vt:lpstr>
      <vt:lpstr>self-assessment isn’t accurate</vt:lpstr>
      <vt:lpstr>therapist effects: tentative findings</vt:lpstr>
      <vt:lpstr>key points of this talk</vt:lpstr>
      <vt:lpstr>practice-based evidence</vt:lpstr>
      <vt:lpstr> helping improve outcomes … especially when non-response risk</vt:lpstr>
      <vt:lpstr>bad at identifying deterioration</vt:lpstr>
      <vt:lpstr>using regular sessional feedback helps therapists improve outcomes</vt:lpstr>
      <vt:lpstr>to get best results from feedback</vt:lpstr>
      <vt:lpstr>key points of this talk</vt:lpstr>
      <vt:lpstr>back story: clearings in the clouds</vt:lpstr>
      <vt:lpstr>ericsson &amp; achieving excellence</vt:lpstr>
      <vt:lpstr>growing numbers of relevant books</vt:lpstr>
      <vt:lpstr>true expertise &amp; deliberate practice</vt:lpstr>
      <vt:lpstr>experience &amp; variety of outcomes</vt:lpstr>
      <vt:lpstr>the effects of increasing experience</vt:lpstr>
      <vt:lpstr>the effects of increasing experience</vt:lpstr>
      <vt:lpstr>maintaining expertise</vt:lpstr>
      <vt:lpstr>experience &amp; variety of outcomes</vt:lpstr>
      <vt:lpstr>musicians &amp; deliberate practice</vt:lpstr>
      <vt:lpstr>chess players &amp; deliberate practice</vt:lpstr>
      <vt:lpstr>chess players &amp; deliberate practice</vt:lpstr>
      <vt:lpstr>psychotherapy &amp; deliberate practice</vt:lpstr>
      <vt:lpstr>psychotherapy &amp; deliberate practice</vt:lpstr>
      <vt:lpstr>psychotherapy &amp; deliberate practice</vt:lpstr>
      <vt:lpstr>design &amp; sequencing of training</vt:lpstr>
      <vt:lpstr>designing optimal level of practice</vt:lpstr>
      <vt:lpstr>research on developing expertise</vt:lpstr>
      <vt:lpstr>where should therapists focus?</vt:lpstr>
      <vt:lpstr>key points of this talk</vt:lpstr>
      <vt:lpstr>clearings in the clouds can help us choose the best directions</vt:lpstr>
      <vt:lpstr>let’s make our own roads!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experience as a client important for being an effective cognitive therapist?</dc:title>
  <dc:creator>James Hawkins.</dc:creator>
  <cp:lastModifiedBy>James</cp:lastModifiedBy>
  <cp:revision>384</cp:revision>
  <dcterms:created xsi:type="dcterms:W3CDTF">2003-01-22T11:21:49Z</dcterms:created>
  <dcterms:modified xsi:type="dcterms:W3CDTF">2013-09-05T09:21:41Z</dcterms:modified>
</cp:coreProperties>
</file>