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0"/>
  </p:notesMasterIdLst>
  <p:handoutMasterIdLst>
    <p:handoutMasterId r:id="rId41"/>
  </p:handoutMasterIdLst>
  <p:sldIdLst>
    <p:sldId id="727" r:id="rId2"/>
    <p:sldId id="712" r:id="rId3"/>
    <p:sldId id="763" r:id="rId4"/>
    <p:sldId id="596" r:id="rId5"/>
    <p:sldId id="757" r:id="rId6"/>
    <p:sldId id="537" r:id="rId7"/>
    <p:sldId id="634" r:id="rId8"/>
    <p:sldId id="594" r:id="rId9"/>
    <p:sldId id="625" r:id="rId10"/>
    <p:sldId id="626" r:id="rId11"/>
    <p:sldId id="632" r:id="rId12"/>
    <p:sldId id="762" r:id="rId13"/>
    <p:sldId id="764" r:id="rId14"/>
    <p:sldId id="600" r:id="rId15"/>
    <p:sldId id="644" r:id="rId16"/>
    <p:sldId id="645" r:id="rId17"/>
    <p:sldId id="649" r:id="rId18"/>
    <p:sldId id="646" r:id="rId19"/>
    <p:sldId id="765" r:id="rId20"/>
    <p:sldId id="766" r:id="rId21"/>
    <p:sldId id="589" r:id="rId22"/>
    <p:sldId id="767" r:id="rId23"/>
    <p:sldId id="768" r:id="rId24"/>
    <p:sldId id="601" r:id="rId25"/>
    <p:sldId id="622" r:id="rId26"/>
    <p:sldId id="624" r:id="rId27"/>
    <p:sldId id="623" r:id="rId28"/>
    <p:sldId id="612" r:id="rId29"/>
    <p:sldId id="770" r:id="rId30"/>
    <p:sldId id="769" r:id="rId31"/>
    <p:sldId id="773" r:id="rId32"/>
    <p:sldId id="774" r:id="rId33"/>
    <p:sldId id="775" r:id="rId34"/>
    <p:sldId id="776" r:id="rId35"/>
    <p:sldId id="771" r:id="rId36"/>
    <p:sldId id="772" r:id="rId37"/>
    <p:sldId id="628" r:id="rId38"/>
    <p:sldId id="777" r:id="rId3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969696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 varScale="1">
        <p:scale>
          <a:sx n="124" d="100"/>
          <a:sy n="124" d="100"/>
        </p:scale>
        <p:origin x="19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494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exploration 4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/>
          </p:nvPr>
        </p:nvSpPr>
        <p:spPr>
          <a:xfrm>
            <a:off x="1046350" y="4352637"/>
            <a:ext cx="4770904" cy="347806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5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7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aby-baby-hand-love-433493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y.ox.ac.uk/team/robin-dunbar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y.ox.ac.uk/team/robin-dunbar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‘nourishing’ relationships: 	‘knowledge’ &amp; ‘intelligence’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71189923"/>
              </p:ext>
            </p:extLst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6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4099" name="Object 3">
                        <a:extLst>
                          <a:ext uri="{FF2B5EF4-FFF2-40B4-BE49-F238E27FC236}">
                            <a16:creationId xmlns:a16="http://schemas.microsoft.com/office/drawing/2014/main" id="{73597A5C-CEA6-6E48-80D9-6BFDD4594FA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923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sympathy group/good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‘sympathy group’ are described as people who would be ‘devastated’ by the death of someone else in the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3968" y="1313473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including those in the ‘support clique’ - there are roughly 15 people in the ‘sympathy group’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they are not so deeply close as those who are also in the ‘clique’ and are probably seen about monthly rather than approximately weekly for the ‘clique’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501317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although both ‘sympathy group’ &amp; ‘support clique’ numbers are limited by available time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size of the latter is also dependent on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competence), while the former possibly depends more on memory capacity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852936"/>
            <a:ext cx="363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typically there are about 3 x as many people in the ‘sympathy group’ as in the ‘support clique’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in both there are usually a considerably higher proportion of same sex contacts; people from large families may not have much time/space left in their sympathy group for non-family friends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328788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closeness changes &amp; it takes time &amp; regular contact to maintain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especially true for non-family friendships</a:t>
            </a:r>
          </a:p>
        </p:txBody>
      </p:sp>
    </p:spTree>
    <p:extLst>
      <p:ext uri="{BB962C8B-B14F-4D97-AF65-F5344CB8AC3E}">
        <p14:creationId xmlns:p14="http://schemas.microsoft.com/office/powerpoint/2010/main" val="255227449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008" y="44624"/>
            <a:ext cx="903649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closeness varies by network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09" y="908720"/>
            <a:ext cx="8182099" cy="5832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2280" y="1916832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Sutcliffe, Dunbar et al, 2012</a:t>
            </a:r>
          </a:p>
        </p:txBody>
      </p:sp>
    </p:spTree>
    <p:extLst>
      <p:ext uri="{BB962C8B-B14F-4D97-AF65-F5344CB8AC3E}">
        <p14:creationId xmlns:p14="http://schemas.microsoft.com/office/powerpoint/2010/main" val="62063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7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635896" y="1227334"/>
            <a:ext cx="5472608" cy="5009978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relationships are central  	for health &amp; wellbeing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funeral speeches – goals   	for relationship roles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/>
              <a:t>robin </a:t>
            </a:r>
            <a:r>
              <a:rPr lang="en-US" dirty="0" err="1"/>
              <a:t>dunbar’s</a:t>
            </a:r>
            <a:r>
              <a:rPr lang="en-US" dirty="0"/>
              <a:t> research &amp; 	personal social networks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how are we doing &amp; s-dt 	needs for relatedness 	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emotional intelligence, 	closeness, the affect dyad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BB0EA3E4-8F9D-DC4A-B367-697B681C2E9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388520"/>
          <a:ext cx="3384376" cy="452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5" name="Lotus SmartPics Image" r:id="rId3" imgW="26530300" imgH="35153600" progId="LotusSmartPicsImage">
                  <p:embed/>
                </p:oleObj>
              </mc:Choice>
              <mc:Fallback>
                <p:oleObj name="Lotus SmartPics Image" r:id="rId3" imgW="26530300" imgH="35153600" progId="LotusSmartPicsImage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BB0EA3E4-8F9D-DC4A-B367-697B681C2E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388520"/>
                        <a:ext cx="3384376" cy="452454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64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‘nourishing’ relationships: 	‘knowledge’ &amp; ‘intelligence’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4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577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the six ‘rules’ of friendship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716016" y="980728"/>
            <a:ext cx="4104456" cy="5544616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stand up for them when they’re absent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share important news with each other       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trust and confide        in each other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volunteer help when   it would be useful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provide emotional support for each other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try to make each  other happy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813376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7504" y="5661248"/>
            <a:ext cx="453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Argyle, M. &amp; M. Henderson (1984). "The rules of friendship." 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Journal of Social and Personal Relationships </a:t>
            </a:r>
            <a:r>
              <a:rPr lang="en-US" sz="1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211-237.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561" y="4070682"/>
            <a:ext cx="3492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six rules were derived from 4 studies involving British, Italian, Hong Kong and Japanese participants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" y="980728"/>
            <a:ext cx="4032448" cy="2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7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16632"/>
            <a:ext cx="882047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seven relationship competencies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355976" y="1052736"/>
            <a:ext cx="3960440" cy="4248472"/>
          </a:xfrm>
          <a:ln w="9525" cmpd="sng">
            <a:solidFill>
              <a:schemeClr val="accent1"/>
            </a:solidFill>
            <a:prstDash val="lgDash"/>
          </a:ln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communication</a:t>
            </a:r>
            <a:endParaRPr lang="en-US" sz="20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i="1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knowledge of partner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life skills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sex and romance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stress management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self-management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6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conflict resolution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03994" y="551723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99592" y="5664150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Epstein, R., et al. (2013). "Which relationship skills count most?"          Journal of Couple &amp; Relationship Therapy 12(4): 297-313.  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Epstein, R., et al. (2016). "Which Relationship Skills Count Most? A Large-Scale Replication." Journal of Couple &amp; Relationship Therapy 15(4): 341-356.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2915878" cy="38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6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755576" y="188640"/>
            <a:ext cx="8064896" cy="6624736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spcBef>
                <a:spcPts val="0"/>
              </a:spcBef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8000"/>
                </a:solidFill>
              </a:rPr>
              <a:t>knowledge of partner</a:t>
            </a:r>
            <a:r>
              <a:rPr lang="en-US" sz="2800" dirty="0">
                <a:solidFill>
                  <a:srgbClr val="FF8000"/>
                </a:solidFill>
              </a:rPr>
              <a:t>: </a:t>
            </a:r>
            <a:r>
              <a:rPr lang="en-US" sz="2000" dirty="0"/>
              <a:t>knowing how to have fun with one’s partner, knowing about his/her preferences, caring about one’s partners hopes and dreams, </a:t>
            </a:r>
            <a:r>
              <a:rPr lang="en-US" sz="2000" dirty="0" err="1"/>
              <a:t>etc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8000"/>
                </a:solidFill>
              </a:rPr>
              <a:t>communication</a:t>
            </a:r>
            <a:r>
              <a:rPr lang="en-US" sz="2800" dirty="0">
                <a:solidFill>
                  <a:srgbClr val="FF8000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000" dirty="0"/>
              <a:t>knowing how to listen, sharing one’s thoughts &amp; feelings honestly, refraining from criticizing, </a:t>
            </a:r>
            <a:r>
              <a:rPr lang="en-US" sz="2000" dirty="0" err="1"/>
              <a:t>etc</a:t>
            </a:r>
            <a:r>
              <a:rPr lang="en-US" sz="2000" dirty="0"/>
              <a:t>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0099FF"/>
                </a:solidFill>
              </a:rPr>
              <a:t>life skills</a:t>
            </a:r>
            <a:r>
              <a:rPr lang="en-US" sz="2800" dirty="0">
                <a:solidFill>
                  <a:srgbClr val="0099FF"/>
                </a:solidFill>
              </a:rPr>
              <a:t>: </a:t>
            </a:r>
            <a:r>
              <a:rPr lang="en-US" sz="2000" dirty="0"/>
              <a:t>managing money responsibly, exercising &amp; staying fit, being able to find &amp; keep a job, </a:t>
            </a:r>
            <a:r>
              <a:rPr lang="en-US" sz="2000" dirty="0" err="1"/>
              <a:t>etc</a:t>
            </a:r>
            <a:r>
              <a:rPr lang="en-US" sz="2000" dirty="0"/>
              <a:t>  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8000"/>
                </a:solidFill>
              </a:rPr>
              <a:t>sex and romance</a:t>
            </a:r>
            <a:r>
              <a:rPr lang="en-US" sz="2800" dirty="0">
                <a:solidFill>
                  <a:srgbClr val="FF8000"/>
                </a:solidFill>
              </a:rPr>
              <a:t>: </a:t>
            </a:r>
            <a:r>
              <a:rPr lang="en-US" sz="2000" dirty="0"/>
              <a:t>inquiring &amp; caring about how to please one’s partner sexually, setting aside time for intimacy, staying attractive for one’s partner, </a:t>
            </a:r>
            <a:r>
              <a:rPr lang="en-US" sz="2000" dirty="0" err="1"/>
              <a:t>etc</a:t>
            </a:r>
            <a:endParaRPr lang="en-US" sz="20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0099FF"/>
                </a:solidFill>
              </a:rPr>
              <a:t>stress management</a:t>
            </a:r>
            <a:r>
              <a:rPr lang="en-US" sz="2800" dirty="0">
                <a:solidFill>
                  <a:srgbClr val="0099FF"/>
                </a:solidFill>
              </a:rPr>
              <a:t>: </a:t>
            </a:r>
            <a:r>
              <a:rPr lang="en-US" sz="2000" dirty="0"/>
              <a:t>using imagery techniques, thought management techniques, planning &amp; organizational skills, </a:t>
            </a:r>
            <a:r>
              <a:rPr lang="en-US" sz="2000" dirty="0" err="1"/>
              <a:t>etc</a:t>
            </a:r>
            <a:endParaRPr lang="en-US" sz="20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8000"/>
                </a:solidFill>
              </a:rPr>
              <a:t>self-management</a:t>
            </a:r>
            <a:r>
              <a:rPr lang="en-US" sz="2800" dirty="0">
                <a:solidFill>
                  <a:srgbClr val="FF8000"/>
                </a:solidFill>
              </a:rPr>
              <a:t>: </a:t>
            </a:r>
            <a:r>
              <a:rPr lang="en-US" sz="2000" dirty="0"/>
              <a:t>knowing one’s strengths &amp; weaknesses, striving to overcome weaknesses, identifying/reaching goals, </a:t>
            </a:r>
            <a:r>
              <a:rPr lang="en-US" sz="2000" dirty="0" err="1"/>
              <a:t>etc</a:t>
            </a:r>
            <a:r>
              <a:rPr lang="en-US" sz="2000" dirty="0"/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>
                <a:solidFill>
                  <a:srgbClr val="0099FF"/>
                </a:solidFill>
              </a:rPr>
              <a:t>conflict resolution: </a:t>
            </a:r>
            <a:r>
              <a:rPr lang="en-US" sz="2000" dirty="0"/>
              <a:t>staying focused on the topic, staying focused on the present, being ready to forgive or apologize, </a:t>
            </a:r>
            <a:r>
              <a:rPr lang="en-US" sz="2000" dirty="0" err="1"/>
              <a:t>etc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669360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940152" y="980728"/>
            <a:ext cx="2326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f&gt;m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3200" dirty="0">
                <a:solidFill>
                  <a:srgbClr val="0099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f&lt;m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99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845078" y="2480992"/>
            <a:ext cx="7380820" cy="216024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spcBef>
                <a:spcPts val="0"/>
              </a:spcBef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/>
              <a:t>knowledge of partner</a:t>
            </a:r>
            <a:r>
              <a:rPr lang="en-US" sz="2800" dirty="0"/>
              <a:t>: </a:t>
            </a:r>
            <a:r>
              <a:rPr lang="en-US" sz="2000" dirty="0"/>
              <a:t>knowing how to have fun with one’s partner, knowing about his/her preferences, caring about one’s partners hopes and dreams, </a:t>
            </a:r>
            <a:r>
              <a:rPr lang="en-US" sz="2000" dirty="0" err="1"/>
              <a:t>etc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FFFF"/>
                </a:solidFill>
              </a:rPr>
              <a:t>communication</a:t>
            </a:r>
            <a:r>
              <a:rPr lang="en-US" sz="2800" dirty="0">
                <a:solidFill>
                  <a:srgbClr val="FFFFFF"/>
                </a:solidFill>
              </a:rPr>
              <a:t>: </a:t>
            </a:r>
            <a:r>
              <a:rPr lang="en-US" sz="2000" dirty="0"/>
              <a:t>knowing how to listen, sharing one’s thoughts &amp; feelings honestly, refraining from criticizing, </a:t>
            </a:r>
            <a:r>
              <a:rPr lang="en-US" sz="2000" dirty="0" err="1"/>
              <a:t>etc</a:t>
            </a:r>
            <a:r>
              <a:rPr lang="en-US" sz="2000" dirty="0"/>
              <a:t> 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669360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96" y="116632"/>
            <a:ext cx="8999984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some intriguing take-away points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142" y="860520"/>
            <a:ext cx="85146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knowledge and communication emerged as particularly helpful ways of nourishing close relationships </a:t>
            </a:r>
            <a:r>
              <a:rPr lang="mr-IN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probably true for good friendships as well as for couples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75494" y="227687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75494" y="479715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67036" y="4941168"/>
            <a:ext cx="8065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knowledge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finding out about, remembering &amp; referring  to important aspects of the other’s life seems important  and learnable;  </a:t>
            </a:r>
            <a:r>
              <a:rPr lang="en-US" sz="2400" u="sng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communication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crucial as well, although maybe we should be cautious on our self-assessment here </a:t>
            </a:r>
          </a:p>
        </p:txBody>
      </p:sp>
    </p:spTree>
    <p:extLst>
      <p:ext uri="{BB962C8B-B14F-4D97-AF65-F5344CB8AC3E}">
        <p14:creationId xmlns:p14="http://schemas.microsoft.com/office/powerpoint/2010/main" val="71029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512" y="116632"/>
            <a:ext cx="8999984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knowledge/interest seems crucial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03994" y="659735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076056" y="1986632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how to have a     fun time with them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7060"/>
            <a:ext cx="3161928" cy="2713988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flipV="1">
            <a:off x="683568" y="1412776"/>
            <a:ext cx="6120680" cy="4464496"/>
          </a:xfrm>
          <a:prstGeom prst="curvedConnector3">
            <a:avLst/>
          </a:prstGeom>
          <a:ln w="1143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1720" y="560143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all about     their family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008" y="290833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regularly ask about their  tastes, preferences &amp; passions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7864" y="475173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remember their birthday and other special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6216" y="106493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their  hopes &amp; dreams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0670" y="3830036"/>
            <a:ext cx="423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listen &amp; remember when they tell me about their problems</a:t>
            </a:r>
          </a:p>
        </p:txBody>
      </p:sp>
    </p:spTree>
    <p:extLst>
      <p:ext uri="{BB962C8B-B14F-4D97-AF65-F5344CB8AC3E}">
        <p14:creationId xmlns:p14="http://schemas.microsoft.com/office/powerpoint/2010/main" val="132511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16" y="116632"/>
            <a:ext cx="9107488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helpful communication central too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94766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1" y="3921247"/>
            <a:ext cx="194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always try to be honest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90535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how to describe my feelings accurately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2234" y="3969253"/>
            <a:ext cx="194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often ask  for feedback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0072" y="49293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praise &amp; encourage far more often than criticize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8576" y="588946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try to make time for friendly conversation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297314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comfortable talking about my feelings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86" y="908720"/>
            <a:ext cx="4214948" cy="1854576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flipV="1">
            <a:off x="2718556" y="4149080"/>
            <a:ext cx="3672408" cy="288032"/>
          </a:xfrm>
          <a:prstGeom prst="curvedConnector3">
            <a:avLst/>
          </a:prstGeom>
          <a:ln w="1143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36096" y="297314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frequently encourage to express their views</a:t>
            </a:r>
          </a:p>
        </p:txBody>
      </p:sp>
    </p:spTree>
    <p:extLst>
      <p:ext uri="{BB962C8B-B14F-4D97-AF65-F5344CB8AC3E}">
        <p14:creationId xmlns:p14="http://schemas.microsoft.com/office/powerpoint/2010/main" val="319408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strengths, expertise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/>
              <a:t>roles, </a:t>
            </a:r>
            <a:r>
              <a:rPr lang="en-US" sz="2800" i="1" spc="-50" dirty="0" err="1"/>
              <a:t>dunbar</a:t>
            </a:r>
            <a:r>
              <a:rPr lang="en-US" sz="2800" i="1" spc="-50" dirty="0"/>
              <a:t>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3157864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‘nourishing’ relationships: 	‘knowledge’ &amp; ‘intelligence’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3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137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40750" cy="720080"/>
          </a:xfrm>
        </p:spPr>
        <p:txBody>
          <a:bodyPr/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interesting recent sex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63" y="764704"/>
            <a:ext cx="799147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GB" sz="1500" dirty="0"/>
              <a:t>Muise, A., et al. (2019). "Broadening your horizons: Self-expanding activities promote desire and satisfaction in established romantic relationships." </a:t>
            </a:r>
            <a:r>
              <a:rPr lang="en-GB" sz="1500" u="sng" dirty="0"/>
              <a:t>Journal of Personality and Social Psychology</a:t>
            </a:r>
            <a:r>
              <a:rPr lang="en-GB" sz="1500" dirty="0"/>
              <a:t> </a:t>
            </a:r>
            <a:r>
              <a:rPr lang="en-GB" sz="1500" b="1" dirty="0"/>
              <a:t>116</a:t>
            </a:r>
            <a:r>
              <a:rPr lang="en-GB" sz="1500" dirty="0"/>
              <a:t>: 237-258.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500" dirty="0"/>
              <a:t>Jackson, S. E., et al. (2019). "Decline in sexuality and wellbeing in older adults: A population-based study." </a:t>
            </a:r>
            <a:r>
              <a:rPr lang="en-GB" sz="1500" u="sng" dirty="0"/>
              <a:t>Journal of Affective Disorders</a:t>
            </a:r>
            <a:r>
              <a:rPr lang="en-GB" sz="1500" dirty="0"/>
              <a:t> </a:t>
            </a:r>
            <a:r>
              <a:rPr lang="en-GB" sz="1500" b="1" dirty="0"/>
              <a:t>245</a:t>
            </a:r>
            <a:r>
              <a:rPr lang="en-GB" sz="1500" dirty="0"/>
              <a:t>: 912-917.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500" dirty="0"/>
              <a:t>Mark, K. P. and J. A. </a:t>
            </a:r>
            <a:r>
              <a:rPr lang="en-GB" sz="1500" dirty="0" err="1"/>
              <a:t>Lasslo</a:t>
            </a:r>
            <a:r>
              <a:rPr lang="en-GB" sz="1500" dirty="0"/>
              <a:t> (2018). "Maintaining sexual desire in long-term relationships: systematic review." </a:t>
            </a:r>
            <a:r>
              <a:rPr lang="en-GB" sz="1500" u="sng" dirty="0"/>
              <a:t>The Journal of Sex Research</a:t>
            </a:r>
            <a:r>
              <a:rPr lang="en-GB" sz="1500" dirty="0"/>
              <a:t> </a:t>
            </a:r>
            <a:r>
              <a:rPr lang="en-GB" sz="1500" b="1" dirty="0"/>
              <a:t>55</a:t>
            </a:r>
            <a:r>
              <a:rPr lang="en-GB" sz="1500" dirty="0"/>
              <a:t>(4-5): 563-581.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Maxwell, J. A., et al. (2017). "How implicit theories of sexuality shape sexual and relationship well-being."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Pers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112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238-279.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Debrot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A., et al. (2017). "More than just sex: affection mediates the association between sexual activity and well-being."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Pers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Bulletin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43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(3): 287-299.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Arnocky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S., et al. (2017). "Altruism predicts mating success in humans."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British Journal of Psychology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108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416-435.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Twenge, J. M., et al. (2016). "Changes in American adults' reported same-sex sexual experiences and attitudes, 1973-2014."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Arch Sex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(7): 1713-1730.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Lammers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J. and R. </a:t>
            </a: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Imhoff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(2016). "Power and sadomasochism: understanding the antecedents of a knotty relationship."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Personal Science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142-148.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Muise, A., et al. (2015). "Sexual frequency predicts greater well-being, but more is not always better."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psychological and personality 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Joyal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C. C., et al. (2015). "What exactly Is an unusual sexual fantasy?"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Journal of Sexual Medicine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328-340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Johnson, M. D., et al. (2015). "Skip the dishes? Not so fast! Sex and housework revisited."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Fam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endParaRPr lang="en-US" sz="1500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Adam, F., et al. (2015). "Mindfulness skills are associated with female orgasm?"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Sexual and Relationship Therapy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256-267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6263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335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40750" cy="720080"/>
          </a:xfrm>
        </p:spPr>
        <p:txBody>
          <a:bodyPr/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interesting recent touch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335" y="980728"/>
            <a:ext cx="82661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Triscoli</a:t>
            </a:r>
            <a:r>
              <a:rPr lang="en-GB" sz="1600" dirty="0"/>
              <a:t>, C., et al. (2019). "Depression predicts interpersonal problems partially through the attitude towards social touch." </a:t>
            </a:r>
            <a:r>
              <a:rPr lang="en-GB" sz="1600" u="sng" dirty="0"/>
              <a:t>Journal of Affective Disorders</a:t>
            </a:r>
            <a:r>
              <a:rPr lang="en-GB" sz="1600" dirty="0"/>
              <a:t> </a:t>
            </a:r>
            <a:r>
              <a:rPr lang="en-GB" sz="1600" b="1" dirty="0"/>
              <a:t>246</a:t>
            </a:r>
            <a:r>
              <a:rPr lang="en-GB" sz="1600" dirty="0"/>
              <a:t>: 234-240.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Sekerdej</a:t>
            </a:r>
            <a:r>
              <a:rPr lang="en-GB" sz="1600" dirty="0"/>
              <a:t>, M., et al. (2018). "Keeping in touch with context: Non-verbal </a:t>
            </a:r>
            <a:r>
              <a:rPr lang="en-GB" sz="1600" dirty="0" err="1"/>
              <a:t>behavior</a:t>
            </a:r>
            <a:r>
              <a:rPr lang="en-GB" sz="1600" dirty="0"/>
              <a:t> as a manifestation of communality and dominance." </a:t>
            </a:r>
            <a:r>
              <a:rPr lang="en-GB" sz="1600" u="sng" dirty="0"/>
              <a:t>Journal of Nonverbal </a:t>
            </a:r>
            <a:r>
              <a:rPr lang="en-GB" sz="1600" u="sng" dirty="0" err="1"/>
              <a:t>Behavior</a:t>
            </a:r>
            <a:r>
              <a:rPr lang="en-GB" sz="1600" dirty="0"/>
              <a:t> </a:t>
            </a:r>
            <a:r>
              <a:rPr lang="en-GB" sz="1600" b="1" dirty="0"/>
              <a:t>42</a:t>
            </a:r>
            <a:r>
              <a:rPr lang="en-GB" sz="1600" dirty="0"/>
              <a:t>(3): 311-326.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(2017). "Affectionate touch to promote relational, psychological, and physical well-being in adulthood: A theoretical model and review of the research." </a:t>
            </a:r>
            <a:r>
              <a:rPr lang="en-GB" sz="1600" u="sng" dirty="0"/>
              <a:t>Personality and Social Psychology Review</a:t>
            </a:r>
            <a:r>
              <a:rPr lang="en-GB" sz="1600" dirty="0"/>
              <a:t> </a:t>
            </a:r>
            <a:r>
              <a:rPr lang="en-GB" sz="1600" b="1" dirty="0"/>
              <a:t>21</a:t>
            </a:r>
            <a:r>
              <a:rPr lang="en-GB" sz="1600" dirty="0"/>
              <a:t>(3): 228-252.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Nummenmaa</a:t>
            </a:r>
            <a:r>
              <a:rPr lang="en-GB" sz="1600" dirty="0"/>
              <a:t>, L., et al. (2016). "Social touch modulates endogenous mu-opioid system activity in humans." </a:t>
            </a:r>
            <a:r>
              <a:rPr lang="en-GB" sz="1600" u="sng" dirty="0"/>
              <a:t>Neuroimage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"A sense of security: touch promotes state attachment security."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7</a:t>
            </a:r>
            <a:r>
              <a:rPr lang="en-GB" sz="1600" dirty="0"/>
              <a:t>(7): 745-753.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"Keep in touch: The effects of imagined touch support on stress and exploration." </a:t>
            </a:r>
            <a:r>
              <a:rPr lang="en-GB" sz="1600" u="sng" dirty="0"/>
              <a:t>Journal of Experimental Social Psychology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Suvilehto</a:t>
            </a:r>
            <a:r>
              <a:rPr lang="en-GB" sz="1600" dirty="0"/>
              <a:t>, J. T., et al. (2015). "Topography of social touching depends on emotional bonds between humans." </a:t>
            </a:r>
            <a:r>
              <a:rPr lang="en-GB" sz="1600" u="sng" dirty="0"/>
              <a:t>Proceedings of the National Academy of Sciences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Robinson, K. J., et al. (2015). "When in doubt, reach out: touch Is a covert but effective mode of soliciting and providing social support."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6</a:t>
            </a:r>
            <a:r>
              <a:rPr lang="en-GB" sz="1600" dirty="0"/>
              <a:t>(7): 831-839.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Cohen, S., et al. (2015). "Does hugging provide stress-buffering social support? A study of susceptibility to upper respiratory infection and illness." </a:t>
            </a:r>
            <a:r>
              <a:rPr lang="en-GB" sz="1600" u="sng" dirty="0"/>
              <a:t>Psychological Science</a:t>
            </a:r>
            <a:r>
              <a:rPr lang="en-GB" sz="1600" dirty="0"/>
              <a:t> </a:t>
            </a:r>
            <a:r>
              <a:rPr lang="en-GB" sz="1600" b="1" dirty="0"/>
              <a:t>26</a:t>
            </a:r>
            <a:r>
              <a:rPr lang="en-GB" sz="1600" dirty="0"/>
              <a:t>(2): 135-147.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6263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959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‘nourishing’ relationships: 	‘knowledge’ &amp; ‘intelligence’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0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000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friendship &amp; conflict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572000" y="1124744"/>
            <a:ext cx="4248472" cy="5256584"/>
          </a:xfrm>
        </p:spPr>
        <p:txBody>
          <a:bodyPr lIns="92075" tIns="46038" rIns="92075" bIns="46038"/>
          <a:lstStyle/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540 participants (only 112 were male)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all adults - 70% were aged between 18 &amp; 38            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363 were currently in   a couple relationship  </a:t>
            </a: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asked about ‘severe fallings out’ with people in their social network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last week/month/year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40% still not reconciled a year afterwards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40444" y="6669360"/>
            <a:ext cx="799199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5376118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Dunbar, R. &amp; A.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(2014). "Sex differences in relationship conflict and reconciliation." Journal of Evolutionary Psychology 12(2-4): 109-133.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540" y="3789040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conflicts with those who matter most to us in our personal social networks are surprisingly common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78023"/>
            <a:ext cx="3987802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6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296" y="4462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frequency of ‘severe falling out’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344" y="5220488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 &amp;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2014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70" y="2780928"/>
            <a:ext cx="1872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average of 1.67 episodes per person, but a high proportion were recent suggesting an underestimate for last 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344" y="1415678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women: black columns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men: grey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columns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64" y="835610"/>
            <a:ext cx="5809704" cy="60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4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296" y="125760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which relationships involved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40" y="908720"/>
            <a:ext cx="7591700" cy="5904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8520" y="1991742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women black,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 grey</a:t>
            </a:r>
          </a:p>
        </p:txBody>
      </p:sp>
    </p:spTree>
    <p:extLst>
      <p:ext uri="{BB962C8B-B14F-4D97-AF65-F5344CB8AC3E}">
        <p14:creationId xmlns:p14="http://schemas.microsoft.com/office/powerpoint/2010/main" val="3791764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304" y="4462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cause of ‘severe falling out’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71" y="4869160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 &amp;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2014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452" y="828908"/>
            <a:ext cx="5930900" cy="6007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71" y="2969657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cause was selected from a list of 14 possible choices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71" y="1415678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women: black columns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men: grey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columns</a:t>
            </a:r>
          </a:p>
        </p:txBody>
      </p:sp>
    </p:spTree>
    <p:extLst>
      <p:ext uri="{BB962C8B-B14F-4D97-AF65-F5344CB8AC3E}">
        <p14:creationId xmlns:p14="http://schemas.microsoft.com/office/powerpoint/2010/main" val="2914008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116632"/>
            <a:ext cx="8436542" cy="10668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4000" dirty="0">
                <a:latin typeface="Tahoma" charset="0"/>
              </a:rPr>
              <a:t>five principles of couple</a:t>
            </a:r>
            <a:r>
              <a:rPr lang="en-US" altLang="ja-JP" sz="4000" dirty="0">
                <a:latin typeface="Tahoma" charset="0"/>
              </a:rPr>
              <a:t>s work</a:t>
            </a:r>
            <a:endParaRPr lang="en-US" sz="4000" dirty="0">
              <a:latin typeface="Tahoma" charset="0"/>
            </a:endParaRPr>
          </a:p>
        </p:txBody>
      </p:sp>
      <p:sp>
        <p:nvSpPr>
          <p:cNvPr id="5122" name="Text Box 12"/>
          <p:cNvSpPr txBox="1">
            <a:spLocks noChangeArrowheads="1"/>
          </p:cNvSpPr>
          <p:nvPr/>
        </p:nvSpPr>
        <p:spPr bwMode="auto">
          <a:xfrm>
            <a:off x="498231" y="2001838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5132" name="TextBox 3"/>
          <p:cNvSpPr txBox="1">
            <a:spLocks noChangeArrowheads="1"/>
          </p:cNvSpPr>
          <p:nvPr/>
        </p:nvSpPr>
        <p:spPr bwMode="auto">
          <a:xfrm>
            <a:off x="6300193" y="951111"/>
            <a:ext cx="2808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2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Andrew Christensen ‘A unified</a:t>
            </a:r>
          </a:p>
          <a:p>
            <a:pPr algn="ctr" eaLnBrk="1" hangingPunct="1"/>
            <a:r>
              <a:rPr lang="en-GB" sz="12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‘protocol for couple therapy’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7723" y="1412776"/>
            <a:ext cx="7702709" cy="5184776"/>
            <a:chOff x="757723" y="1484784"/>
            <a:chExt cx="7702709" cy="5184776"/>
          </a:xfrm>
        </p:grpSpPr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924777" y="4797177"/>
              <a:ext cx="3640015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en-US" sz="2200" i="1" dirty="0">
                  <a:solidFill>
                    <a:srgbClr val="FFC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develop more adaptive communication skills</a:t>
              </a:r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4685157" y="4797177"/>
              <a:ext cx="3528646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ja-JP" altLang="en-US" sz="2200" i="1" dirty="0">
                  <a:solidFill>
                    <a:srgbClr val="99C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‘</a:t>
              </a:r>
              <a:r>
                <a:rPr lang="en-US" sz="2200" i="1" dirty="0">
                  <a:solidFill>
                    <a:srgbClr val="99C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elephants</a:t>
              </a:r>
              <a:r>
                <a:rPr lang="en-GB" sz="2200" i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’</a:t>
              </a:r>
              <a:r>
                <a:rPr lang="en-US" sz="2200" i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: problem-solving and intimacy </a:t>
              </a:r>
            </a:p>
          </p:txBody>
        </p:sp>
        <p:sp>
          <p:nvSpPr>
            <p:cNvPr id="5125" name="Oval 9"/>
            <p:cNvSpPr>
              <a:spLocks noChangeArrowheads="1"/>
            </p:cNvSpPr>
            <p:nvPr/>
          </p:nvSpPr>
          <p:spPr bwMode="auto">
            <a:xfrm>
              <a:off x="825130" y="1484784"/>
              <a:ext cx="3868615" cy="2808288"/>
            </a:xfrm>
            <a:prstGeom prst="ellipse">
              <a:avLst/>
            </a:prstGeom>
            <a:noFill/>
            <a:ln w="38100">
              <a:solidFill>
                <a:srgbClr val="3399FF">
                  <a:alpha val="7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6" name="Oval 9"/>
            <p:cNvSpPr>
              <a:spLocks noChangeArrowheads="1"/>
            </p:cNvSpPr>
            <p:nvPr/>
          </p:nvSpPr>
          <p:spPr bwMode="auto">
            <a:xfrm>
              <a:off x="4465146" y="1484784"/>
              <a:ext cx="3870080" cy="2808288"/>
            </a:xfrm>
            <a:prstGeom prst="ellipse">
              <a:avLst/>
            </a:prstGeom>
            <a:noFill/>
            <a:ln w="38100">
              <a:solidFill>
                <a:srgbClr val="FF0000">
                  <a:alpha val="7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7" name="Oval 9"/>
            <p:cNvSpPr>
              <a:spLocks noChangeArrowheads="1"/>
            </p:cNvSpPr>
            <p:nvPr/>
          </p:nvSpPr>
          <p:spPr bwMode="auto">
            <a:xfrm>
              <a:off x="4465146" y="3861273"/>
              <a:ext cx="3870080" cy="2808287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  <a:alpha val="74901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Oval 9"/>
            <p:cNvSpPr>
              <a:spLocks noChangeArrowheads="1"/>
            </p:cNvSpPr>
            <p:nvPr/>
          </p:nvSpPr>
          <p:spPr bwMode="auto">
            <a:xfrm>
              <a:off x="825130" y="3861273"/>
              <a:ext cx="3868615" cy="2808287"/>
            </a:xfrm>
            <a:prstGeom prst="ellipse">
              <a:avLst/>
            </a:prstGeom>
            <a:noFill/>
            <a:ln w="38100">
              <a:solidFill>
                <a:srgbClr val="FFCC00">
                  <a:alpha val="74901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2645139" y="2673822"/>
              <a:ext cx="3870080" cy="2806700"/>
            </a:xfrm>
            <a:prstGeom prst="ellipse">
              <a:avLst/>
            </a:prstGeom>
            <a:noFill/>
            <a:ln w="38100">
              <a:solidFill>
                <a:schemeClr val="tx2">
                  <a:alpha val="63921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757723" y="1988865"/>
              <a:ext cx="3974123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en-US" sz="2200" i="1" dirty="0">
                  <a:solidFill>
                    <a:srgbClr val="3399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emphasize strengths &amp; grow positive behaviours</a:t>
              </a:r>
            </a:p>
          </p:txBody>
        </p:sp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4325117" y="1988865"/>
              <a:ext cx="4135315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en-US" sz="2200" i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modify emotion-driven maladaptive interactions</a:t>
              </a:r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2712017" y="3373759"/>
              <a:ext cx="3660183" cy="8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defRPr/>
              </a:pPr>
              <a:r>
                <a:rPr lang="en-US" sz="2400" i="1" u="sng" dirty="0">
                  <a:solidFill>
                    <a:schemeClr val="tx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shared, non-blaming </a:t>
              </a:r>
            </a:p>
            <a:p>
              <a:pPr algn="ctr" eaLnBrk="0" hangingPunct="0">
                <a:defRPr/>
              </a:pPr>
              <a:r>
                <a:rPr lang="en-US" sz="2400" i="1" u="sng" dirty="0">
                  <a:solidFill>
                    <a:schemeClr val="tx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rPr>
                <a:t>dyadic, understanding</a:t>
              </a:r>
            </a:p>
          </p:txBody>
        </p:sp>
        <p:sp>
          <p:nvSpPr>
            <p:cNvPr id="5134" name="TextBox 1"/>
            <p:cNvSpPr txBox="1">
              <a:spLocks noChangeArrowheads="1"/>
            </p:cNvSpPr>
            <p:nvPr/>
          </p:nvSpPr>
          <p:spPr bwMode="auto">
            <a:xfrm>
              <a:off x="2818053" y="4161160"/>
              <a:ext cx="3456842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cooperatively arrived at DEEP ‘reappraisal’: may involve an understanding that both partners are trying to meet valid needs but that how they’re doing this is unhelpfully coloured by their pasts</a:t>
              </a:r>
            </a:p>
          </p:txBody>
        </p:sp>
        <p:sp>
          <p:nvSpPr>
            <p:cNvPr id="5135" name="TextBox 2"/>
            <p:cNvSpPr txBox="1">
              <a:spLocks noChangeArrowheads="1"/>
            </p:cNvSpPr>
            <p:nvPr/>
          </p:nvSpPr>
          <p:spPr bwMode="auto">
            <a:xfrm>
              <a:off x="4788024" y="2765151"/>
              <a:ext cx="324036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therapists may highlight &amp; interrupt these patterns in session; at home, ‘time-outs’, mental contrasting &amp; implementation intentions can all have a part to play</a:t>
              </a:r>
            </a:p>
          </p:txBody>
        </p:sp>
        <p:sp>
          <p:nvSpPr>
            <p:cNvPr id="5136" name="TextBox 16"/>
            <p:cNvSpPr txBox="1">
              <a:spLocks noChangeArrowheads="1"/>
            </p:cNvSpPr>
            <p:nvPr/>
          </p:nvSpPr>
          <p:spPr bwMode="auto">
            <a:xfrm>
              <a:off x="4679092" y="5517901"/>
              <a:ext cx="349330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at the right time, it’s likely to be important to open up about any of a variety of potentially important avoided ‘elephant in the room’ topics; this can allow constructive joint problem-solving &amp;    deepen understanding &amp; closeness</a:t>
              </a:r>
            </a:p>
          </p:txBody>
        </p:sp>
        <p:sp>
          <p:nvSpPr>
            <p:cNvPr id="5137" name="TextBox 17"/>
            <p:cNvSpPr txBox="1">
              <a:spLocks noChangeArrowheads="1"/>
            </p:cNvSpPr>
            <p:nvPr/>
          </p:nvSpPr>
          <p:spPr bwMode="auto">
            <a:xfrm>
              <a:off x="1050799" y="5517901"/>
              <a:ext cx="341727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helping speakers become more ‘self-focused’ (less blaming of others, more disclosing own emotions &amp; vulnerability); helping  listeners become more ‘other focused’ (body language, standing ‘in       the other’s shoes’, summarizing)  </a:t>
              </a:r>
            </a:p>
          </p:txBody>
        </p:sp>
        <p:sp>
          <p:nvSpPr>
            <p:cNvPr id="5138" name="TextBox 2"/>
            <p:cNvSpPr txBox="1">
              <a:spLocks noChangeArrowheads="1"/>
            </p:cNvSpPr>
            <p:nvPr/>
          </p:nvSpPr>
          <p:spPr bwMode="auto">
            <a:xfrm>
              <a:off x="891072" y="2765151"/>
              <a:ext cx="372207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reasons for initial attraction to each other; assess &amp; feedback strengths; encouragement of positive behaviour; learning from successful interactions; vulnerability behind demands &amp; hostility </a:t>
              </a:r>
            </a:p>
          </p:txBody>
        </p:sp>
      </p:grpSp>
      <p:sp>
        <p:nvSpPr>
          <p:cNvPr id="5139" name="TextBox 2"/>
          <p:cNvSpPr txBox="1">
            <a:spLocks noChangeArrowheads="1"/>
          </p:cNvSpPr>
          <p:nvPr/>
        </p:nvSpPr>
        <p:spPr bwMode="auto">
          <a:xfrm>
            <a:off x="-108519" y="3588385"/>
            <a:ext cx="13681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note importance of identifying &amp; changing couples’ key distress-producing cause-effect chains </a:t>
            </a: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7847857" y="3511441"/>
            <a:ext cx="133265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D: Differences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E: Emotional  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sensitivities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E: External 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circumstances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P: Patterns of </a:t>
            </a:r>
          </a:p>
          <a:p>
            <a:pPr eaLnBrk="1" hangingPunct="1"/>
            <a:r>
              <a:rPr lang="en-GB" sz="1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1882444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6070" y="-27384"/>
            <a:ext cx="760837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situated wise reasoning scale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13892" y="1124744"/>
            <a:ext cx="6786500" cy="3240360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mountain: - </a:t>
            </a:r>
            <a:r>
              <a:rPr lang="en-GB" dirty="0">
                <a:latin typeface="Tahoma" charset="0"/>
                <a:cs typeface="+mn-cs"/>
              </a:rPr>
              <a:t>5, 15, 50, 150 -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food:  </a:t>
            </a:r>
            <a:r>
              <a:rPr lang="en-GB" dirty="0">
                <a:latin typeface="Tahoma" charset="0"/>
              </a:rPr>
              <a:t>well balanced ‘diet’</a:t>
            </a: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garden:  </a:t>
            </a:r>
            <a:r>
              <a:rPr lang="en-GB" dirty="0">
                <a:latin typeface="Tahoma" charset="0"/>
              </a:rPr>
              <a:t>regular ‘watering’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  <a:cs typeface="+mn-cs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music:  how play together</a:t>
            </a:r>
            <a:endParaRPr lang="en-GB" sz="3600" dirty="0">
              <a:latin typeface="Tahoma" charset="0"/>
              <a:cs typeface="+mn-cs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46531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5016078"/>
            <a:ext cx="90364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attachment   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memory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mu-opioids     orbital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pfc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capacity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4533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0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7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635896" y="1227334"/>
            <a:ext cx="5472608" cy="5009978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relationships are central  	for health &amp; wellbeing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funeral speeches – goals   	for relationship roles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</a:t>
            </a:r>
            <a:r>
              <a:rPr lang="en-US" dirty="0"/>
              <a:t>robin </a:t>
            </a:r>
            <a:r>
              <a:rPr lang="en-US" dirty="0" err="1"/>
              <a:t>dunbar’s</a:t>
            </a:r>
            <a:r>
              <a:rPr lang="en-US" dirty="0"/>
              <a:t> research &amp; 	personal social networks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how are we doing &amp; s-dt 	needs for relatedness 	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emotional intelligence, 	closeness, the affect dyad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BB0EA3E4-8F9D-DC4A-B367-697B681C2E9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388520"/>
          <a:ext cx="3384376" cy="452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6" name="Lotus SmartPics Image" r:id="rId3" imgW="26530300" imgH="35153600" progId="LotusSmartPicsImage">
                  <p:embed/>
                </p:oleObj>
              </mc:Choice>
              <mc:Fallback>
                <p:oleObj name="Lotus SmartPics Image" r:id="rId3" imgW="26530300" imgH="35153600" progId="LotusSmartPicsImage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BB0EA3E4-8F9D-DC4A-B367-697B681C2E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388520"/>
                        <a:ext cx="3384376" cy="452454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1440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‘nourishing’ relationships: 	‘knowledge’ &amp; ‘intelligence’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touch and sex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2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061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attachment: care-seeking situations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51521" y="5589410"/>
            <a:ext cx="396044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4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4D7CEFA1-A38A-AF48-A8CD-FB8F48961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1521" y="2132856"/>
            <a:ext cx="3960440" cy="2640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7C5C1-D9E4-1A4E-BB03-11408BC5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95" y="1018251"/>
            <a:ext cx="3960440" cy="56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4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attachment: care-seeking situations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827584" y="6741368"/>
            <a:ext cx="756084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4E9EA-CA26-D643-9E67-45867279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44" y="971619"/>
            <a:ext cx="7245720" cy="55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  <a:cs typeface="+mj-cs"/>
              </a:rPr>
              <a:t>other ‘intrinsic’ </a:t>
            </a:r>
            <a:r>
              <a:rPr lang="en-US" sz="4000" dirty="0" err="1">
                <a:latin typeface="Tahoma" charset="0"/>
                <a:cs typeface="+mj-cs"/>
              </a:rPr>
              <a:t>behavioural</a:t>
            </a:r>
            <a:r>
              <a:rPr lang="en-US" sz="4000" dirty="0">
                <a:latin typeface="Tahoma" charset="0"/>
                <a:cs typeface="+mj-cs"/>
              </a:rPr>
              <a:t> systems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9551" y="5661078"/>
            <a:ext cx="3600401" cy="72178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67B2F-1901-024F-89A4-08EEB623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42" y="908720"/>
            <a:ext cx="3974122" cy="574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5E13F-7A44-8341-AE44-2779DDF5F0BC}"/>
              </a:ext>
            </a:extLst>
          </p:cNvPr>
          <p:cNvSpPr txBox="1"/>
          <p:nvPr/>
        </p:nvSpPr>
        <p:spPr>
          <a:xfrm>
            <a:off x="107504" y="1688609"/>
            <a:ext cx="26435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care-seeking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care-giving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exploration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sex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51FB2-30EF-4545-AA8E-A351AC71E496}"/>
              </a:ext>
            </a:extLst>
          </p:cNvPr>
          <p:cNvSpPr txBox="1"/>
          <p:nvPr/>
        </p:nvSpPr>
        <p:spPr>
          <a:xfrm>
            <a:off x="2542151" y="2077676"/>
            <a:ext cx="21018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solidFill>
                  <a:srgbClr val="00B050"/>
                </a:solidFill>
              </a:rPr>
              <a:t>about right?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hot?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cold?</a:t>
            </a:r>
          </a:p>
        </p:txBody>
      </p:sp>
    </p:spTree>
    <p:extLst>
      <p:ext uri="{BB962C8B-B14F-4D97-AF65-F5344CB8AC3E}">
        <p14:creationId xmlns:p14="http://schemas.microsoft.com/office/powerpoint/2010/main" val="2026555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‘nourishing’ relationships: 	‘knowledge’ &amp; ‘intelligence’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touch and sex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conflict and wisdom 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‘attachment’ and other 	innate </a:t>
            </a:r>
            <a:r>
              <a:rPr lang="en-US" dirty="0" err="1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49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067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98388"/>
          </a:xfrm>
        </p:spPr>
        <p:txBody>
          <a:bodyPr/>
          <a:lstStyle/>
          <a:p>
            <a:pPr algn="ctr"/>
            <a:r>
              <a:rPr lang="en-US" sz="4000" dirty="0"/>
              <a:t>personal social networks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563888" y="1268760"/>
            <a:ext cx="5508104" cy="4691063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Dunbar, R. (1998). "The social brain hypothesis." </a:t>
            </a:r>
            <a:r>
              <a:rPr lang="en-US" sz="1600" u="sng" dirty="0"/>
              <a:t>Evolutionary Anthropology </a:t>
            </a:r>
            <a:r>
              <a:rPr lang="en-US" sz="1600" b="1" u="sng" dirty="0"/>
              <a:t>6</a:t>
            </a:r>
            <a:r>
              <a:rPr lang="en-US" sz="1600" u="sng" dirty="0"/>
              <a:t>(5): 178–190.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Stiller, J. &amp; R. I. M. Dunbar (2007). "Perspective-taking and memory capacity predict social network size." </a:t>
            </a:r>
            <a:r>
              <a:rPr lang="en-US" sz="1600" u="sng" dirty="0"/>
              <a:t>Social Networks </a:t>
            </a:r>
            <a:r>
              <a:rPr lang="en-US" sz="1600" b="1" u="sng" dirty="0"/>
              <a:t>29</a:t>
            </a:r>
            <a:r>
              <a:rPr lang="en-US" sz="1600" u="sng" dirty="0"/>
              <a:t>(1): 93-104.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Powell, J. L., et al. (2010). "Orbital prefrontal cortex volume correlates with social cognitive competence." </a:t>
            </a:r>
            <a:r>
              <a:rPr lang="en-US" sz="1600" u="sng" dirty="0" err="1"/>
              <a:t>Neuropsychologia</a:t>
            </a:r>
            <a:r>
              <a:rPr lang="en-US" sz="1600" u="sng" dirty="0"/>
              <a:t> </a:t>
            </a:r>
            <a:r>
              <a:rPr lang="en-US" sz="1600" b="1" u="sng" dirty="0"/>
              <a:t>48</a:t>
            </a:r>
            <a:r>
              <a:rPr lang="en-US" sz="1600" u="sng" dirty="0"/>
              <a:t>: 3554-3562.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Dunbar, R. I. M. (2014). "The social brain: psych-</a:t>
            </a:r>
            <a:r>
              <a:rPr lang="en-US" sz="1600" dirty="0" err="1"/>
              <a:t>ological</a:t>
            </a:r>
            <a:r>
              <a:rPr lang="en-US" sz="1600" dirty="0"/>
              <a:t> underpinnings and implications for the structure of organizations." </a:t>
            </a:r>
            <a:r>
              <a:rPr lang="en-US" sz="1600" u="sng" dirty="0"/>
              <a:t>Current Directions in Psychological Science </a:t>
            </a:r>
            <a:r>
              <a:rPr lang="en-US" sz="1600" b="1" u="sng" dirty="0"/>
              <a:t>23</a:t>
            </a:r>
            <a:r>
              <a:rPr lang="en-US" sz="1600" u="sng" dirty="0"/>
              <a:t>(2): 109-114.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Roberts, S. B. &amp; R. I. Dunbar (2015). "Managing relationship decay: network, gender, and contextual effects." </a:t>
            </a:r>
            <a:r>
              <a:rPr lang="en-US" sz="1600" u="sng" dirty="0"/>
              <a:t>Human Nature </a:t>
            </a:r>
            <a:r>
              <a:rPr lang="en-US" sz="1600" b="1" u="sng" dirty="0"/>
              <a:t>26</a:t>
            </a:r>
            <a:r>
              <a:rPr lang="en-US" sz="1600" u="sng" dirty="0"/>
              <a:t>: 426-450.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Mac Carron, P., et al. (2016). "Calling Dunbar's numbers." </a:t>
            </a:r>
            <a:r>
              <a:rPr lang="en-US" sz="1600" u="sng" dirty="0"/>
              <a:t>Social Networks </a:t>
            </a:r>
            <a:r>
              <a:rPr lang="en-US" sz="1600" b="1" u="sng" dirty="0"/>
              <a:t>47</a:t>
            </a:r>
            <a:r>
              <a:rPr lang="en-US" sz="1600" u="sng" dirty="0"/>
              <a:t>: 151-155.</a:t>
            </a:r>
          </a:p>
          <a:p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504" y="1772816"/>
            <a:ext cx="3456384" cy="3384376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09329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2008" y="616530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particular thanks for the extensive research on social networks conducted by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Robin Dunbar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Oxford professor of evolutionary psychology, &amp; colleagues</a:t>
            </a:r>
          </a:p>
        </p:txBody>
      </p:sp>
    </p:spTree>
    <p:extLst>
      <p:ext uri="{BB962C8B-B14F-4D97-AF65-F5344CB8AC3E}">
        <p14:creationId xmlns:p14="http://schemas.microsoft.com/office/powerpoint/2010/main" val="13911358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sympathy group/good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‘sympathy group’ are described as people who would be ‘devastated’ by the death of someone else in the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3968" y="1313473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including those in the ‘support clique’ - there are roughly 15 people in the ‘sympathy group’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they are not so deeply close as those who are also in the ‘clique’ and are probably seen about monthly rather than approximately weekly for the ‘clique’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501317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although both ‘sympathy group’ &amp; ‘support clique’ numbers are limited by available time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size of the latter is also dependent on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competence), while the former possibly depends more on memory capacity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852936"/>
            <a:ext cx="363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typically there are about 3 x as many people in the ‘sympathy group’ as in the ‘support clique’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in both there are usually a considerably higher proportion of same sex contacts; people from large families may not have much time/space left in their sympathy group for non-family friends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328788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closeness changes &amp; it takes time &amp; regular contact to maintain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especially true for non-family friendships</a:t>
            </a:r>
          </a:p>
        </p:txBody>
      </p:sp>
    </p:spTree>
    <p:extLst>
      <p:ext uri="{BB962C8B-B14F-4D97-AF65-F5344CB8AC3E}">
        <p14:creationId xmlns:p14="http://schemas.microsoft.com/office/powerpoint/2010/main" val="117974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affinity groups &amp; active networks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28575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one’s full ‘active 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network’ is made up mostly of ‘acquaintances’ - all the people 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 whom one has a ‘personalized’ relationship and who one wants to maintain contact with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1052736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150 people in a personal full ‘active network’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natural range of approximately 100-250; it correlates with pre-industrial village size &amp; earlier tribal size; the active network may well serve both territorial &amp; mate-access functions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5016078"/>
            <a:ext cx="5184576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(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haslam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cruwys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et al) highlights the considerable health gains obtainable through identification &amp; participation  with a variety of groups, that may be populated by acquaintances rather than friends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083476"/>
            <a:ext cx="3491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successive network layers increase in numbers by a factor of about 3, and tend to involve relationships that demand less time investment to maintain &amp; that are less emotionally close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however different layers respond </a:t>
            </a:r>
            <a:r>
              <a:rPr lang="en-US" sz="1600" i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different needs</a:t>
            </a:r>
            <a:endParaRPr lang="en-US" sz="1600" i="1" dirty="0"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343190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smaller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approximately 50 sized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affinity or foraging group probably primarily has an anti-predation function</a:t>
            </a:r>
          </a:p>
        </p:txBody>
      </p:sp>
    </p:spTree>
    <p:extLst>
      <p:ext uri="{BB962C8B-B14F-4D97-AF65-F5344CB8AC3E}">
        <p14:creationId xmlns:p14="http://schemas.microsoft.com/office/powerpoint/2010/main" val="61462749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‘nourishing’ relationships: 	‘knowledge’ &amp; ‘intelligence’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touch and sex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conflict and wisdom 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3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11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eaLnBrk="1"/>
            <a:r>
              <a:rPr lang="en-GB" sz="1500" b="1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5" y="1556793"/>
            <a:ext cx="8698070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CCA53-62B7-5241-9831-1D9C28E3A292}"/>
              </a:ext>
            </a:extLst>
          </p:cNvPr>
          <p:cNvSpPr txBox="1"/>
          <p:nvPr/>
        </p:nvSpPr>
        <p:spPr>
          <a:xfrm>
            <a:off x="1123065" y="5445224"/>
            <a:ext cx="6897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Holt-</a:t>
            </a:r>
            <a:r>
              <a:rPr lang="en-GB" sz="1600" dirty="0" err="1"/>
              <a:t>Lunstad</a:t>
            </a:r>
            <a:r>
              <a:rPr lang="en-GB" sz="1600" dirty="0"/>
              <a:t>, J., et al. (2010).  </a:t>
            </a:r>
            <a:r>
              <a:rPr lang="en-GB" sz="1600" i="1" dirty="0"/>
              <a:t>"Social relationships and mortality risk: a meta-analytic review.” </a:t>
            </a:r>
            <a:r>
              <a:rPr lang="en-GB" sz="1600" dirty="0"/>
              <a:t> </a:t>
            </a:r>
            <a:r>
              <a:rPr lang="en-GB" sz="1600" dirty="0" err="1"/>
              <a:t>PLoS</a:t>
            </a:r>
            <a:r>
              <a:rPr lang="en-GB" sz="1600" dirty="0"/>
              <a:t> Medicine 7(7): e1000316.</a:t>
            </a:r>
          </a:p>
          <a:p>
            <a:pPr algn="ctr"/>
            <a:r>
              <a:rPr lang="en-GB" sz="1600" dirty="0"/>
              <a:t>Chart taken from (2010) </a:t>
            </a:r>
            <a:r>
              <a:rPr lang="en-GB" sz="1600" i="1" dirty="0"/>
              <a:t>“Strong relationships improve survival as much as quitting smoking” </a:t>
            </a:r>
            <a:r>
              <a:rPr lang="en-GB" sz="1600" dirty="0"/>
              <a:t> BMJ 341: bmj.c4339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EC588B6-A12E-F54A-9D25-1970544C4B39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87524" y="260647"/>
            <a:ext cx="8568952" cy="1152129"/>
          </a:xfrm>
          <a:prstGeom prst="rect">
            <a:avLst/>
          </a:prstGeom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/>
              <a:t>strong relationships improve survival as much as quitting smoking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ED6DAED4-2EEE-3446-B9F5-B56D92934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045" y="6741368"/>
            <a:ext cx="725791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622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54348"/>
            <a:ext cx="8712968" cy="598388"/>
          </a:xfrm>
        </p:spPr>
        <p:txBody>
          <a:bodyPr/>
          <a:lstStyle/>
          <a:p>
            <a:pPr algn="ctr"/>
            <a:r>
              <a:rPr lang="en-US" sz="4000" dirty="0"/>
              <a:t>the importance of personality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525344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8F11F-C376-3E45-B257-F911F4DD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846962" cy="47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5925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A45880D-5D6E-3947-946A-7D4D97148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545123"/>
            <a:ext cx="7968762" cy="984738"/>
          </a:xfrm>
        </p:spPr>
        <p:txBody>
          <a:bodyPr vert="horz" wrap="square" lIns="84992" tIns="42497" rIns="84992" bIns="42497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92" dirty="0">
                <a:latin typeface="Tahoma" panose="020B0604030504040204" pitchFamily="34" charset="0"/>
                <a:ea typeface="ＭＳ Ｐゴシック" panose="020B0600070205080204" pitchFamily="34" charset="-128"/>
              </a:rPr>
              <a:t>three (+one) key psychological needs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1090F3-975D-464B-9128-D45CE1114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74124" y="1633905"/>
            <a:ext cx="4985238" cy="3513992"/>
          </a:xfrm>
        </p:spPr>
        <p:txBody>
          <a:bodyPr vert="horz" wrap="square" lIns="84992" tIns="42497" rIns="84992" bIns="42497" numCol="1" anchor="t" anchorCtr="0" compatLnSpc="1">
            <a:prstTxWarp prst="textNoShape">
              <a:avLst/>
            </a:prstTxWarp>
          </a:bodyPr>
          <a:lstStyle/>
          <a:p>
            <a:pPr marL="375148" indent="-360494" eaLnBrk="1" hangingPunct="1">
              <a:buSzPct val="120000"/>
              <a:buFont typeface="ZapfDingbatsITC"/>
              <a:buChar char="✩"/>
            </a:pP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autonomy – personal choice </a:t>
            </a:r>
            <a:r>
              <a:rPr lang="en-GB" altLang="en-US" sz="2308" i="1">
                <a:latin typeface="Tahoma" panose="020B0604030504040204" pitchFamily="34" charset="0"/>
                <a:ea typeface="ＭＳ Ｐゴシック" panose="020B0600070205080204" pitchFamily="34" charset="-128"/>
              </a:rPr>
              <a:t>not</a:t>
            </a: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 compulsion by outside forces</a:t>
            </a:r>
          </a:p>
          <a:p>
            <a:pPr marL="375148" indent="-360494" eaLnBrk="1" hangingPunct="1">
              <a:buSzPct val="120000"/>
              <a:buFont typeface="ZapfDingbatsITC"/>
              <a:buChar char="✩"/>
            </a:pP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competence – capable &amp; effective </a:t>
            </a:r>
            <a:r>
              <a:rPr lang="en-GB" altLang="en-US" sz="2308" i="1">
                <a:latin typeface="Tahoma" panose="020B0604030504040204" pitchFamily="34" charset="0"/>
                <a:ea typeface="ＭＳ Ｐゴシック" panose="020B0600070205080204" pitchFamily="34" charset="-128"/>
              </a:rPr>
              <a:t>not</a:t>
            </a: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 incompetent &amp; inefficient</a:t>
            </a:r>
          </a:p>
          <a:p>
            <a:pPr marL="375148" indent="-360494" eaLnBrk="1" hangingPunct="1">
              <a:buSzPct val="120000"/>
              <a:buFont typeface="ZapfDingbatsITC"/>
              <a:buChar char="✩"/>
            </a:pP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relatedness – regular emotional intimacy &amp; shared activities </a:t>
            </a:r>
            <a:r>
              <a:rPr lang="en-GB" altLang="en-US" sz="2308" i="1">
                <a:latin typeface="Tahoma" panose="020B0604030504040204" pitchFamily="34" charset="0"/>
                <a:ea typeface="ＭＳ Ｐゴシック" panose="020B0600070205080204" pitchFamily="34" charset="-128"/>
              </a:rPr>
              <a:t>not</a:t>
            </a: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 isolation &amp; loneliness</a:t>
            </a:r>
          </a:p>
          <a:p>
            <a:pPr marL="375148" indent="-360494" eaLnBrk="1" hangingPunct="1">
              <a:buSzPct val="120000"/>
              <a:buFont typeface="ZapfDingbatsITC"/>
              <a:buChar char="✩"/>
            </a:pP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beneficence </a:t>
            </a:r>
            <a:r>
              <a:rPr lang="mr-IN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–</a:t>
            </a: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 benevolence, being able to give </a:t>
            </a:r>
            <a:r>
              <a:rPr lang="en-GB" altLang="en-US" sz="2308" i="1">
                <a:latin typeface="Tahoma" panose="020B0604030504040204" pitchFamily="34" charset="0"/>
                <a:ea typeface="ＭＳ Ｐゴシック" panose="020B0600070205080204" pitchFamily="34" charset="-128"/>
              </a:rPr>
              <a:t>not </a:t>
            </a:r>
            <a:r>
              <a:rPr lang="en-GB" altLang="en-US" sz="2308">
                <a:latin typeface="Tahoma" panose="020B0604030504040204" pitchFamily="34" charset="0"/>
                <a:ea typeface="ＭＳ Ｐゴシック" panose="020B0600070205080204" pitchFamily="34" charset="-128"/>
              </a:rPr>
              <a:t>just self-centred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ED97952E-C279-164F-97B0-0AA24A494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5290038"/>
            <a:ext cx="67056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F883AE88-CD2D-D643-9A0A-79D3F713E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6715" y="1701312"/>
            <a:ext cx="0" cy="3446585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6A0438AA-0729-2B49-9235-088208CED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1" y="5530297"/>
            <a:ext cx="8521212" cy="99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992" tIns="42497" rIns="84992" bIns="4249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G Omega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77" dirty="0">
                <a:latin typeface="Tahoma" panose="020B0604030504040204" pitchFamily="34" charset="0"/>
              </a:rPr>
              <a:t>Reis, H. T., K. M. Sheldon, et al. (2000).  </a:t>
            </a:r>
            <a:r>
              <a:rPr lang="en-GB" altLang="en-US" sz="1477" i="1" dirty="0">
                <a:latin typeface="Tahoma" panose="020B0604030504040204" pitchFamily="34" charset="0"/>
              </a:rPr>
              <a:t>Daily well-being: the role of autonomy, competence, and relatedness.</a:t>
            </a:r>
            <a:r>
              <a:rPr lang="en-GB" altLang="en-US" sz="1477" dirty="0">
                <a:latin typeface="Tahoma" panose="020B0604030504040204" pitchFamily="34" charset="0"/>
              </a:rPr>
              <a:t>  </a:t>
            </a:r>
            <a:r>
              <a:rPr lang="en-GB" altLang="en-US" sz="1477" dirty="0" err="1">
                <a:latin typeface="Tahoma" panose="020B0604030504040204" pitchFamily="34" charset="0"/>
              </a:rPr>
              <a:t>Pers</a:t>
            </a:r>
            <a:r>
              <a:rPr lang="en-GB" altLang="en-US" sz="1477" dirty="0">
                <a:latin typeface="Tahoma" panose="020B0604030504040204" pitchFamily="34" charset="0"/>
              </a:rPr>
              <a:t> Soc </a:t>
            </a:r>
            <a:r>
              <a:rPr lang="en-GB" altLang="en-US" sz="1477" dirty="0" err="1">
                <a:latin typeface="Tahoma" panose="020B0604030504040204" pitchFamily="34" charset="0"/>
              </a:rPr>
              <a:t>Psychol</a:t>
            </a:r>
            <a:r>
              <a:rPr lang="en-GB" altLang="en-US" sz="1477" dirty="0">
                <a:latin typeface="Tahoma" panose="020B0604030504040204" pitchFamily="34" charset="0"/>
              </a:rPr>
              <a:t> Bull </a:t>
            </a:r>
            <a:r>
              <a:rPr lang="en-GB" altLang="en-US" sz="1477" b="1" dirty="0">
                <a:latin typeface="Tahoma" panose="020B0604030504040204" pitchFamily="34" charset="0"/>
              </a:rPr>
              <a:t>26</a:t>
            </a:r>
            <a:r>
              <a:rPr lang="en-GB" altLang="en-US" sz="1477" dirty="0">
                <a:latin typeface="Tahoma" panose="020B0604030504040204" pitchFamily="34" charset="0"/>
              </a:rPr>
              <a:t>(4): 419-435.                                                            Sheldon, K. M., A. J. Elliot, et al. (2001).  </a:t>
            </a:r>
            <a:r>
              <a:rPr lang="en-GB" altLang="en-US" sz="1477" i="1" dirty="0">
                <a:latin typeface="Tahoma" panose="020B0604030504040204" pitchFamily="34" charset="0"/>
              </a:rPr>
              <a:t>What is satisfying about satisfying events? Testing 10 candidate psychological needs.</a:t>
            </a:r>
            <a:r>
              <a:rPr lang="en-GB" altLang="en-US" sz="1477" dirty="0">
                <a:latin typeface="Tahoma" panose="020B0604030504040204" pitchFamily="34" charset="0"/>
              </a:rPr>
              <a:t>  J </a:t>
            </a:r>
            <a:r>
              <a:rPr lang="en-GB" altLang="en-US" sz="1477" dirty="0" err="1">
                <a:latin typeface="Tahoma" panose="020B0604030504040204" pitchFamily="34" charset="0"/>
              </a:rPr>
              <a:t>Pers</a:t>
            </a:r>
            <a:r>
              <a:rPr lang="en-GB" altLang="en-US" sz="1477" dirty="0">
                <a:latin typeface="Tahoma" panose="020B0604030504040204" pitchFamily="34" charset="0"/>
              </a:rPr>
              <a:t> Soc </a:t>
            </a:r>
            <a:r>
              <a:rPr lang="en-GB" altLang="en-US" sz="1477" dirty="0" err="1">
                <a:latin typeface="Tahoma" panose="020B0604030504040204" pitchFamily="34" charset="0"/>
              </a:rPr>
              <a:t>Psychol</a:t>
            </a:r>
            <a:r>
              <a:rPr lang="en-GB" altLang="en-US" sz="1477" dirty="0">
                <a:latin typeface="Tahoma" panose="020B0604030504040204" pitchFamily="34" charset="0"/>
              </a:rPr>
              <a:t> </a:t>
            </a:r>
            <a:r>
              <a:rPr lang="en-GB" altLang="en-US" sz="1477" b="1" dirty="0">
                <a:latin typeface="Tahoma" panose="020B0604030504040204" pitchFamily="34" charset="0"/>
              </a:rPr>
              <a:t>80</a:t>
            </a:r>
            <a:r>
              <a:rPr lang="en-GB" altLang="en-US" sz="1477" dirty="0">
                <a:latin typeface="Tahoma" panose="020B0604030504040204" pitchFamily="34" charset="0"/>
              </a:rPr>
              <a:t>(2): 325-39.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C567FE-3307-0D45-9C90-4F63181958FC}"/>
              </a:ext>
            </a:extLst>
          </p:cNvPr>
          <p:cNvGrpSpPr/>
          <p:nvPr/>
        </p:nvGrpSpPr>
        <p:grpSpPr>
          <a:xfrm>
            <a:off x="29308" y="1772816"/>
            <a:ext cx="3612174" cy="3245827"/>
            <a:chOff x="29308" y="1940170"/>
            <a:chExt cx="3612174" cy="3245827"/>
          </a:xfrm>
        </p:grpSpPr>
        <p:sp>
          <p:nvSpPr>
            <p:cNvPr id="433161" name="Oval 9">
              <a:extLst>
                <a:ext uri="{FF2B5EF4-FFF2-40B4-BE49-F238E27FC236}">
                  <a16:creationId xmlns:a16="http://schemas.microsoft.com/office/drawing/2014/main" id="{998CF98D-F633-F243-8FCB-744DAC840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558" y="1940170"/>
              <a:ext cx="1926980" cy="189034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x-none" sz="1939" b="1" i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</a:t>
              </a:r>
              <a:r>
                <a:rPr lang="en-GB" altLang="x-none" sz="1939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competence</a:t>
              </a: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B3B2216B-3785-8041-AB94-9342BF91C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1" y="3295651"/>
              <a:ext cx="1926981" cy="1890346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rgbClr val="0070C0"/>
              </a:solidFill>
              <a:prstDash val="lgDash"/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x-none" sz="2123" b="1" i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</a:t>
              </a:r>
              <a:r>
                <a:rPr lang="en-GB" altLang="x-none" sz="1939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beneficence</a:t>
              </a:r>
            </a:p>
          </p:txBody>
        </p:sp>
        <p:sp>
          <p:nvSpPr>
            <p:cNvPr id="433162" name="Oval 10">
              <a:extLst>
                <a:ext uri="{FF2B5EF4-FFF2-40B4-BE49-F238E27FC236}">
                  <a16:creationId xmlns:a16="http://schemas.microsoft.com/office/drawing/2014/main" id="{ED57FA3B-BF96-DD44-A1FB-44D0C97EF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4" y="3295651"/>
              <a:ext cx="1926981" cy="189034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x-none" sz="2123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relatedness</a:t>
              </a:r>
            </a:p>
          </p:txBody>
        </p:sp>
        <p:sp>
          <p:nvSpPr>
            <p:cNvPr id="433160" name="Oval 8">
              <a:extLst>
                <a:ext uri="{FF2B5EF4-FFF2-40B4-BE49-F238E27FC236}">
                  <a16:creationId xmlns:a16="http://schemas.microsoft.com/office/drawing/2014/main" id="{9DBF6729-58F8-2A43-954E-053D36006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08" y="1940170"/>
              <a:ext cx="1926981" cy="18903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x-none" sz="2123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autonomy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92431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6070" y="-27384"/>
            <a:ext cx="760837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metaphors &amp; mechanisms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13892" y="1124744"/>
            <a:ext cx="6786500" cy="3240360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mountain: - </a:t>
            </a:r>
            <a:r>
              <a:rPr lang="en-GB" dirty="0">
                <a:latin typeface="Tahoma" charset="0"/>
                <a:cs typeface="+mn-cs"/>
              </a:rPr>
              <a:t>5, 15, 50, 150 -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food:  </a:t>
            </a:r>
            <a:r>
              <a:rPr lang="en-GB" dirty="0">
                <a:latin typeface="Tahoma" charset="0"/>
              </a:rPr>
              <a:t>well balanced ‘diet’</a:t>
            </a: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garden:  </a:t>
            </a:r>
            <a:r>
              <a:rPr lang="en-GB" dirty="0">
                <a:latin typeface="Tahoma" charset="0"/>
              </a:rPr>
              <a:t>regular ‘watering’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  <a:cs typeface="+mn-cs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music:  how play together</a:t>
            </a:r>
            <a:endParaRPr lang="en-GB" sz="3600" dirty="0">
              <a:latin typeface="Tahoma" charset="0"/>
              <a:cs typeface="+mn-cs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46531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5016078"/>
            <a:ext cx="90364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attachment   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memory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mu-opioids     orbital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pfc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capacity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4533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9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98388"/>
          </a:xfrm>
        </p:spPr>
        <p:txBody>
          <a:bodyPr/>
          <a:lstStyle/>
          <a:p>
            <a:pPr algn="ctr"/>
            <a:r>
              <a:rPr lang="en-US" sz="4000" dirty="0"/>
              <a:t>personal social networks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563888" y="1268760"/>
            <a:ext cx="5508104" cy="4691063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Dunbar, R. (1998). "The social brain hypothesis." </a:t>
            </a:r>
            <a:r>
              <a:rPr lang="en-US" sz="1600" u="sng" dirty="0"/>
              <a:t>Evolutionary Anthropology </a:t>
            </a:r>
            <a:r>
              <a:rPr lang="en-US" sz="1600" b="1" u="sng" dirty="0"/>
              <a:t>6</a:t>
            </a:r>
            <a:r>
              <a:rPr lang="en-US" sz="1600" u="sng" dirty="0"/>
              <a:t>(5): 178–190.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Stiller, J. &amp; R. I. M. Dunbar (2007). "Perspective-taking and memory capacity predict social network size." </a:t>
            </a:r>
            <a:r>
              <a:rPr lang="en-US" sz="1600" u="sng" dirty="0"/>
              <a:t>Social Networks </a:t>
            </a:r>
            <a:r>
              <a:rPr lang="en-US" sz="1600" b="1" u="sng" dirty="0"/>
              <a:t>29</a:t>
            </a:r>
            <a:r>
              <a:rPr lang="en-US" sz="1600" u="sng" dirty="0"/>
              <a:t>(1): 93-104.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Powell, J. L., et al. (2010). "Orbital prefrontal cortex volume correlates with social cognitive competence." </a:t>
            </a:r>
            <a:r>
              <a:rPr lang="en-US" sz="1600" u="sng" dirty="0" err="1"/>
              <a:t>Neuropsychologia</a:t>
            </a:r>
            <a:r>
              <a:rPr lang="en-US" sz="1600" u="sng" dirty="0"/>
              <a:t> </a:t>
            </a:r>
            <a:r>
              <a:rPr lang="en-US" sz="1600" b="1" u="sng" dirty="0"/>
              <a:t>48</a:t>
            </a:r>
            <a:r>
              <a:rPr lang="en-US" sz="1600" u="sng" dirty="0"/>
              <a:t>: 3554-3562.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Dunbar, R. I. M. (2014). "The social brain: psych-</a:t>
            </a:r>
            <a:r>
              <a:rPr lang="en-US" sz="1600" dirty="0" err="1"/>
              <a:t>ological</a:t>
            </a:r>
            <a:r>
              <a:rPr lang="en-US" sz="1600" dirty="0"/>
              <a:t> underpinnings and implications for the structure of organizations." </a:t>
            </a:r>
            <a:r>
              <a:rPr lang="en-US" sz="1600" u="sng" dirty="0"/>
              <a:t>Current Directions in Psychological Science </a:t>
            </a:r>
            <a:r>
              <a:rPr lang="en-US" sz="1600" b="1" u="sng" dirty="0"/>
              <a:t>23</a:t>
            </a:r>
            <a:r>
              <a:rPr lang="en-US" sz="1600" u="sng" dirty="0"/>
              <a:t>(2): 109-114.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Roberts, S. B. &amp; R. I. Dunbar (2015). "Managing relationship decay: network, gender, and contextual effects." </a:t>
            </a:r>
            <a:r>
              <a:rPr lang="en-US" sz="1600" u="sng" dirty="0"/>
              <a:t>Human Nature </a:t>
            </a:r>
            <a:r>
              <a:rPr lang="en-US" sz="1600" b="1" u="sng" dirty="0"/>
              <a:t>26</a:t>
            </a:r>
            <a:r>
              <a:rPr lang="en-US" sz="1600" u="sng" dirty="0"/>
              <a:t>: 426-450.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Mac Carron, P., et al. (2016). "Calling Dunbar's numbers." </a:t>
            </a:r>
            <a:r>
              <a:rPr lang="en-US" sz="1600" u="sng" dirty="0"/>
              <a:t>Social Networks </a:t>
            </a:r>
            <a:r>
              <a:rPr lang="en-US" sz="1600" b="1" u="sng" dirty="0"/>
              <a:t>47</a:t>
            </a:r>
            <a:r>
              <a:rPr lang="en-US" sz="1600" u="sng" dirty="0"/>
              <a:t>: 151-155.</a:t>
            </a:r>
          </a:p>
          <a:p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504" y="1772816"/>
            <a:ext cx="3456384" cy="3384376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09329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2008" y="616530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particular thanks for the extensive research on social networks conducted by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Robin Dunbar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Oxford professor of evolutionary psychology, &amp; colleagues</a:t>
            </a:r>
          </a:p>
        </p:txBody>
      </p:sp>
    </p:spTree>
    <p:extLst>
      <p:ext uri="{BB962C8B-B14F-4D97-AF65-F5344CB8AC3E}">
        <p14:creationId xmlns:p14="http://schemas.microsoft.com/office/powerpoint/2010/main" val="6458005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support clique/closest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28575" cmpd="sng">
              <a:solidFill>
                <a:srgbClr val="3399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5976" y="1313473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5 people in the ‘support clique’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range from 0 to 15 and sometimes 1 or 2 who are especially close - there may be a trade-off between overall numbers &amp; individual closeness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4128" y="2924944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 very close relationships involve considerable ongoing commitment of time, energy &amp; emotion, but they ‘repay’ with major benefits for physical health, emotional resilience &amp; overall wellbeing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504" y="3178423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‘support clique’ relationships are typically </a:t>
            </a:r>
            <a:r>
              <a:rPr lang="en-US" sz="1600" i="1" dirty="0" err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characterised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high emotional closeness, trust &amp; frequency of contact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5013176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fascinatingly ‘support clique’ numbers are limited not only by available time but also by ‘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ability’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 &amp; the associated size of one’s orbital prefrontal cortex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1412776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‘support clique’ are the people who one would turn to in times of extreme social, emotional or financial distress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note too ‘broaden &amp; build’</a:t>
            </a:r>
          </a:p>
        </p:txBody>
      </p:sp>
    </p:spTree>
    <p:extLst>
      <p:ext uri="{BB962C8B-B14F-4D97-AF65-F5344CB8AC3E}">
        <p14:creationId xmlns:p14="http://schemas.microsoft.com/office/powerpoint/2010/main" val="3905204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19765</TotalTime>
  <Words>3290</Words>
  <Application>Microsoft Macintosh PowerPoint</Application>
  <PresentationFormat>On-screen Show (4:3)</PresentationFormat>
  <Paragraphs>330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Tahoma</vt:lpstr>
      <vt:lpstr>Times New Roman</vt:lpstr>
      <vt:lpstr>Wingdings</vt:lpstr>
      <vt:lpstr>ZapfDingbatsITC</vt:lpstr>
      <vt:lpstr>Compass</vt:lpstr>
      <vt:lpstr>Lotus SmartPics Image</vt:lpstr>
      <vt:lpstr>session 8 – key points</vt:lpstr>
      <vt:lpstr>course outline/our journey </vt:lpstr>
      <vt:lpstr>session 7 – key points</vt:lpstr>
      <vt:lpstr>PowerPoint Presentation</vt:lpstr>
      <vt:lpstr>the importance of personality</vt:lpstr>
      <vt:lpstr>three (+one) key psychological needs</vt:lpstr>
      <vt:lpstr>metaphors &amp; mechanisms</vt:lpstr>
      <vt:lpstr>personal social networks</vt:lpstr>
      <vt:lpstr>support clique/closest relationships</vt:lpstr>
      <vt:lpstr>sympathy group/good relationships</vt:lpstr>
      <vt:lpstr>closeness varies by network layer</vt:lpstr>
      <vt:lpstr>session 7 – key points</vt:lpstr>
      <vt:lpstr>session 8 – key points</vt:lpstr>
      <vt:lpstr>the six ‘rules’ of friendship </vt:lpstr>
      <vt:lpstr>seven relationship competencies</vt:lpstr>
      <vt:lpstr>PowerPoint Presentation</vt:lpstr>
      <vt:lpstr>some intriguing take-away points</vt:lpstr>
      <vt:lpstr>knowledge/interest seems crucial</vt:lpstr>
      <vt:lpstr>helpful communication central too</vt:lpstr>
      <vt:lpstr>session 8 – key points</vt:lpstr>
      <vt:lpstr>interesting recent sex research</vt:lpstr>
      <vt:lpstr>interesting recent touch research</vt:lpstr>
      <vt:lpstr>session 8 – key points</vt:lpstr>
      <vt:lpstr>friendship &amp; conflict</vt:lpstr>
      <vt:lpstr>frequency of ‘severe falling out’</vt:lpstr>
      <vt:lpstr>which relationships involved</vt:lpstr>
      <vt:lpstr>cause of ‘severe falling out’</vt:lpstr>
      <vt:lpstr>five principles of couples work</vt:lpstr>
      <vt:lpstr>situated wise reasoning scale</vt:lpstr>
      <vt:lpstr>session 8 – key points</vt:lpstr>
      <vt:lpstr>attachment: care-seeking situations</vt:lpstr>
      <vt:lpstr>attachment: care-seeking situations</vt:lpstr>
      <vt:lpstr>other ‘intrinsic’ behavioural systems</vt:lpstr>
      <vt:lpstr>session 8 – key points</vt:lpstr>
      <vt:lpstr>personal social networks</vt:lpstr>
      <vt:lpstr>sympathy group/good relationships</vt:lpstr>
      <vt:lpstr>affinity groups &amp; active networks</vt:lpstr>
      <vt:lpstr>session 8 – 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1007</cp:revision>
  <cp:lastPrinted>2019-05-13T16:48:23Z</cp:lastPrinted>
  <dcterms:created xsi:type="dcterms:W3CDTF">2003-01-22T11:21:49Z</dcterms:created>
  <dcterms:modified xsi:type="dcterms:W3CDTF">2019-06-16T15:27:59Z</dcterms:modified>
</cp:coreProperties>
</file>