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636" r:id="rId2"/>
    <p:sldId id="637" r:id="rId3"/>
    <p:sldId id="638" r:id="rId4"/>
    <p:sldId id="642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bw" frameSlides="1"/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>
      <p:cViewPr>
        <p:scale>
          <a:sx n="81" d="100"/>
          <a:sy n="81" d="100"/>
        </p:scale>
        <p:origin x="-2152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1011423" y="8172400"/>
            <a:ext cx="48965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i="1" dirty="0" smtClean="0"/>
              <a:t>Dr James Hawkins, 78 </a:t>
            </a:r>
            <a:r>
              <a:rPr lang="en-GB" sz="1400" i="1" dirty="0" err="1" smtClean="0"/>
              <a:t>Polwarth</a:t>
            </a:r>
            <a:r>
              <a:rPr lang="en-GB" sz="1400" i="1" dirty="0" smtClean="0"/>
              <a:t> Terrace, Edinburgh</a:t>
            </a:r>
          </a:p>
          <a:p>
            <a:pPr algn="ctr" eaLnBrk="1" hangingPunct="1">
              <a:defRPr/>
            </a:pPr>
            <a:r>
              <a:rPr lang="en-GB" sz="1400" i="1" dirty="0" err="1" smtClean="0"/>
              <a:t>www.goodmedicine.org.uk</a:t>
            </a:r>
            <a:endParaRPr lang="en-GB" sz="1400" i="1" dirty="0" smtClean="0"/>
          </a:p>
        </p:txBody>
      </p:sp>
      <p:sp>
        <p:nvSpPr>
          <p:cNvPr id="31747" name="Text Box 8"/>
          <p:cNvSpPr txBox="1">
            <a:spLocks noChangeArrowheads="1"/>
          </p:cNvSpPr>
          <p:nvPr/>
        </p:nvSpPr>
        <p:spPr bwMode="auto">
          <a:xfrm>
            <a:off x="538062" y="611560"/>
            <a:ext cx="58432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2400" b="1" i="1" u="sng" dirty="0" smtClean="0"/>
              <a:t>do birds of a feather flock together</a:t>
            </a:r>
            <a:r>
              <a:rPr lang="en-GB" sz="2400" b="1" i="1" dirty="0" smtClean="0"/>
              <a:t>?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23391" y="4265384"/>
            <a:ext cx="547260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i="1" dirty="0" smtClean="0"/>
              <a:t>the researchers looked very interestingly at similarities     &amp; emotional closeness across layer 2 (sympathy group), layer 4 (active social network) and layer 5 (total network)</a:t>
            </a:r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5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76064" y="390921"/>
            <a:ext cx="4139952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do birds of a feather flock together?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1411796" y="6093296"/>
            <a:ext cx="6248400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116633"/>
            <a:ext cx="3456384" cy="22767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561" y="2492896"/>
            <a:ext cx="79208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surveyed: 226 UK working-age adults (115 males, 111 females; mean age 43, SD=10.8</a:t>
            </a:r>
          </a:p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asked to identify a couple of friends </a:t>
            </a:r>
            <a:r>
              <a:rPr lang="mr-IN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1 male &amp;  1 female (not family) </a:t>
            </a:r>
            <a:r>
              <a:rPr lang="mr-IN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 each of 3 ‘layers’</a:t>
            </a:r>
          </a:p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previous research has shown network layer tends to map onto frequency of contact</a:t>
            </a:r>
          </a:p>
          <a:p>
            <a:pPr marL="342900" indent="-342900">
              <a:buClr>
                <a:schemeClr val="accent1"/>
              </a:buClr>
              <a:buSzPct val="120000"/>
              <a:buFont typeface="Wingdings" charset="2"/>
              <a:buChar char="ü"/>
            </a:pP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this study used layer 2 (sympathy) monthly; layer 4 (active social network) yearly; and layer 5 (total network) contacted every few years</a:t>
            </a:r>
            <a:endParaRPr lang="en-US" sz="2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43608" y="6165304"/>
            <a:ext cx="69847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1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Curry, O. and R. I. M. Dunbar (2013). "Do birds of a feather flock together?" Human Nature 24(3): 336-347</a:t>
            </a:r>
            <a:r>
              <a:rPr lang="en-US" sz="1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84538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188640"/>
            <a:ext cx="6300192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asked which </a:t>
            </a:r>
            <a:r>
              <a:rPr lang="en-US" sz="4000" dirty="0" smtClean="0">
                <a:latin typeface="Tahoma" charset="0"/>
              </a:rPr>
              <a:t>of 22</a:t>
            </a:r>
            <a:r>
              <a:rPr lang="en-US" sz="4000" dirty="0" smtClean="0">
                <a:latin typeface="Tahoma" charset="0"/>
                <a:cs typeface="+mj-cs"/>
              </a:rPr>
              <a:t> similarities they shared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1007604" y="6453336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188640"/>
            <a:ext cx="2623586" cy="17281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5536" y="2235636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asked </a:t>
            </a:r>
            <a:r>
              <a:rPr 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“</a:t>
            </a:r>
            <a:r>
              <a:rPr lang="en-US" sz="2000" b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which of the following are true of your relationship</a:t>
            </a:r>
            <a:r>
              <a:rPr lang="en-US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?</a:t>
            </a:r>
            <a:r>
              <a:rPr lang="en-US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charset="0"/>
                <a:ea typeface="ＭＳ Ｐゴシック" charset="0"/>
              </a:rPr>
              <a:t>”  share political views; share religious beliefs; share moral beliefs; share hobbies &amp; interests; have the same friends; have similar personalities; from the same area; from the same school/college/university; work together/same workplace; speak the same language/dialect; share a sense of humor; support same sports team; like similar music; have similar fashion sense; are of the same ethnic group; have the same occupation; are members of the same club/association; are of the same class/socioeconomic status; have similar incomes; have similar levels of education/intelligence; are of the same generation/similar age; have the same sexual orientation (e.g. homosexual/heterosexual)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2490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188640"/>
            <a:ext cx="6300192" cy="172819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US" sz="4000" dirty="0" smtClean="0">
                <a:latin typeface="Tahoma" charset="0"/>
                <a:cs typeface="+mj-cs"/>
              </a:rPr>
              <a:t>similarity &amp; emotional closeness declined across the layers</a:t>
            </a:r>
            <a:endParaRPr lang="en-US" sz="4000" dirty="0">
              <a:latin typeface="Tahoma" charset="0"/>
              <a:cs typeface="+mj-cs"/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99592" y="6597352"/>
            <a:ext cx="7272808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188640"/>
            <a:ext cx="2623586" cy="1728192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55043"/>
              </p:ext>
            </p:extLst>
          </p:nvPr>
        </p:nvGraphicFramePr>
        <p:xfrm>
          <a:off x="683568" y="4005063"/>
          <a:ext cx="7776864" cy="2160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  <a:gridCol w="1944216"/>
                <a:gridCol w="1944216"/>
              </a:tblGrid>
              <a:tr h="769741">
                <a:tc>
                  <a:txBody>
                    <a:bodyPr/>
                    <a:lstStyle/>
                    <a:p>
                      <a:pPr algn="ctr"/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layer 2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layer 4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layer 5</a:t>
                      </a:r>
                      <a:endParaRPr lang="en-US" sz="2800" baseline="0" dirty="0"/>
                    </a:p>
                  </a:txBody>
                  <a:tcPr/>
                </a:tc>
              </a:tr>
              <a:tr h="769741">
                <a:tc>
                  <a:txBody>
                    <a:bodyPr/>
                    <a:lstStyle/>
                    <a:p>
                      <a:pPr algn="l"/>
                      <a:r>
                        <a:rPr lang="en-US" sz="2800" baseline="0" dirty="0" smtClean="0"/>
                        <a:t>similarity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10.5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8.6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7.6</a:t>
                      </a:r>
                      <a:endParaRPr lang="en-US" sz="2800" baseline="0" dirty="0"/>
                    </a:p>
                  </a:txBody>
                  <a:tcPr/>
                </a:tc>
              </a:tr>
              <a:tr h="620759">
                <a:tc>
                  <a:txBody>
                    <a:bodyPr/>
                    <a:lstStyle/>
                    <a:p>
                      <a:pPr algn="l"/>
                      <a:r>
                        <a:rPr lang="en-US" sz="2800" baseline="0" dirty="0" smtClean="0"/>
                        <a:t>closeness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4.8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3.9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3.2</a:t>
                      </a:r>
                      <a:endParaRPr lang="en-US" sz="28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2276872"/>
            <a:ext cx="74888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2400" indent="-392400">
              <a:buClr>
                <a:schemeClr val="accent1"/>
              </a:buClr>
              <a:buSzPct val="115000"/>
              <a:buFont typeface="Wingdings" charset="2"/>
              <a:buChar char="v"/>
            </a:pPr>
            <a:r>
              <a:rPr lang="en-US" sz="2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similarity score ranged from 0 to 22 </a:t>
            </a:r>
          </a:p>
          <a:p>
            <a:pPr marL="392400" indent="-392400">
              <a:buClr>
                <a:schemeClr val="accent1"/>
              </a:buClr>
              <a:buSzPct val="115000"/>
              <a:buFont typeface="Wingdings" charset="2"/>
              <a:buChar char="v"/>
            </a:pPr>
            <a:r>
              <a:rPr lang="en-US" sz="2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emotional closeness ranged from 1       (not at all close) to 10 ( extremely close)</a:t>
            </a:r>
            <a:endParaRPr lang="en-US" sz="2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50271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397" y="0"/>
            <a:ext cx="6810979" cy="68283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7336" y="620688"/>
            <a:ext cx="927100" cy="55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192" y="753873"/>
            <a:ext cx="1656184" cy="109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03615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14612</TotalTime>
  <Words>337</Words>
  <Application>Microsoft Macintosh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Compass</vt:lpstr>
      <vt:lpstr>do birds of a feather flock together?</vt:lpstr>
      <vt:lpstr>asked which of 22 similarities they shared</vt:lpstr>
      <vt:lpstr>similarity &amp; emotional closeness declined across the layers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725</cp:revision>
  <cp:lastPrinted>2017-03-10T06:35:39Z</cp:lastPrinted>
  <dcterms:created xsi:type="dcterms:W3CDTF">2003-01-22T11:21:49Z</dcterms:created>
  <dcterms:modified xsi:type="dcterms:W3CDTF">2017-03-26T08:32:45Z</dcterms:modified>
</cp:coreProperties>
</file>