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639" r:id="rId2"/>
    <p:sldId id="643" r:id="rId3"/>
    <p:sldId id="640" r:id="rId4"/>
    <p:sldId id="641" r:id="rId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clrMru>
    <a:srgbClr val="FFCC00"/>
    <a:srgbClr val="969696"/>
    <a:srgbClr val="3399FF"/>
    <a:srgbClr val="FF0000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5620"/>
    <p:restoredTop sz="94660"/>
  </p:normalViewPr>
  <p:slideViewPr>
    <p:cSldViewPr>
      <p:cViewPr>
        <p:scale>
          <a:sx n="81" d="100"/>
          <a:sy n="81" d="100"/>
        </p:scale>
        <p:origin x="-3616" y="-5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7"/>
          <p:cNvSpPr txBox="1">
            <a:spLocks noChangeArrowheads="1"/>
          </p:cNvSpPr>
          <p:nvPr/>
        </p:nvSpPr>
        <p:spPr bwMode="auto">
          <a:xfrm>
            <a:off x="548680" y="4139952"/>
            <a:ext cx="576064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defRPr/>
            </a:pPr>
            <a:r>
              <a:rPr lang="en-GB" sz="1400" i="1" dirty="0" smtClean="0"/>
              <a:t>of the 22 similarities the researchers looked at, 6 were shared across all three network layers studied </a:t>
            </a:r>
            <a:r>
              <a:rPr lang="mr-IN" sz="1400" i="1" dirty="0" smtClean="0"/>
              <a:t>…</a:t>
            </a:r>
            <a:r>
              <a:rPr lang="en-GB" sz="1400" i="1" dirty="0" smtClean="0"/>
              <a:t> and 6 seemed particularly significant in distinguishing between inner layers with higher emotional closeness &amp; outer layers with less</a:t>
            </a:r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404664" y="7812360"/>
            <a:ext cx="6048672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defRPr/>
            </a:pPr>
            <a:r>
              <a:rPr lang="en-GB" sz="1400" i="1" dirty="0" smtClean="0"/>
              <a:t>see too the linked handouts “cooperative behaviour cascades” &amp; “be the change you want to see in the world” </a:t>
            </a:r>
            <a:r>
              <a:rPr lang="mr-IN" sz="1400" i="1" dirty="0" smtClean="0"/>
              <a:t>–</a:t>
            </a:r>
            <a:r>
              <a:rPr lang="en-GB" sz="1400" i="1" dirty="0" smtClean="0"/>
              <a:t> choose friends wisely (values, personalities, interests); birds of a feather not only flock together, our feather colours (how we think &amp; behave) </a:t>
            </a:r>
            <a:r>
              <a:rPr lang="en-GB" sz="1400" i="1" dirty="0"/>
              <a:t>are also changed </a:t>
            </a:r>
            <a:r>
              <a:rPr lang="en-GB" sz="1400" i="1" dirty="0" smtClean="0"/>
              <a:t>by </a:t>
            </a:r>
            <a:r>
              <a:rPr lang="en-GB" sz="1400" i="1" dirty="0" smtClean="0"/>
              <a:t>those we choose to spend time with</a:t>
            </a:r>
          </a:p>
        </p:txBody>
      </p:sp>
    </p:spTree>
    <p:extLst>
      <p:ext uri="{BB962C8B-B14F-4D97-AF65-F5344CB8AC3E}">
        <p14:creationId xmlns:p14="http://schemas.microsoft.com/office/powerpoint/2010/main" val="166647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98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A7E701F-A92E-40A4-A34F-E6BB03AFC2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52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4 h 154"/>
                  <a:gd name="T2" fmla="*/ 3 w 144"/>
                  <a:gd name="T3" fmla="*/ 6 h 154"/>
                  <a:gd name="T4" fmla="*/ 6 w 144"/>
                  <a:gd name="T5" fmla="*/ 5 h 154"/>
                  <a:gd name="T6" fmla="*/ 3 w 144"/>
                  <a:gd name="T7" fmla="*/ 2 h 154"/>
                  <a:gd name="T8" fmla="*/ 5 w 144"/>
                  <a:gd name="T9" fmla="*/ 1 h 154"/>
                  <a:gd name="T10" fmla="*/ 6 w 144"/>
                  <a:gd name="T11" fmla="*/ 2 h 154"/>
                  <a:gd name="T12" fmla="*/ 7 w 144"/>
                  <a:gd name="T13" fmla="*/ 2 h 154"/>
                  <a:gd name="T14" fmla="*/ 5 w 144"/>
                  <a:gd name="T15" fmla="*/ 0 h 154"/>
                  <a:gd name="T16" fmla="*/ 2 w 144"/>
                  <a:gd name="T17" fmla="*/ 1 h 154"/>
                  <a:gd name="T18" fmla="*/ 4 w 144"/>
                  <a:gd name="T19" fmla="*/ 4 h 154"/>
                  <a:gd name="T20" fmla="*/ 1 w 144"/>
                  <a:gd name="T21" fmla="*/ 4 h 154"/>
                  <a:gd name="T22" fmla="*/ 0 w 144"/>
                  <a:gd name="T23" fmla="*/ 4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86169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86170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F919785A-2F85-41A0-89A1-04898DFD19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650602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512493-A22B-4EA1-9D96-6A6CB788BA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502223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CD3EC-4590-4BA8-8C63-24C237B124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8568048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600200"/>
            <a:ext cx="4194175" cy="2173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01625" y="3925888"/>
            <a:ext cx="4194175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4A112-4C98-458D-B188-C47FC1B108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350696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194175" cy="2173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5888"/>
            <a:ext cx="4194175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E8F52-FCD6-4DDA-B8A8-0DCA04255D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599152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33654-7D12-4773-8B22-B6B2D4751F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61981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1737F-3A87-4CED-AE2A-C25D40C08F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543967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4ADB7-018F-4D26-B865-F557CB621C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982521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DE118-3393-4F5B-9ECB-C0C1C8DFE6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995120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87D3D-1893-4EA3-8FCF-4188F60A31A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432977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D3F17-CC74-46B4-9262-FA19EC612F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922891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A3257-2213-4C30-9238-7BB91032A8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205693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47589-10A0-457B-A449-20DBDE0CEC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728808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169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0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1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2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3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4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5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6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7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8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9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80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81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03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9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4 h 154"/>
                  <a:gd name="T2" fmla="*/ 3 w 144"/>
                  <a:gd name="T3" fmla="*/ 6 h 154"/>
                  <a:gd name="T4" fmla="*/ 6 w 144"/>
                  <a:gd name="T5" fmla="*/ 5 h 154"/>
                  <a:gd name="T6" fmla="*/ 3 w 144"/>
                  <a:gd name="T7" fmla="*/ 2 h 154"/>
                  <a:gd name="T8" fmla="*/ 5 w 144"/>
                  <a:gd name="T9" fmla="*/ 1 h 154"/>
                  <a:gd name="T10" fmla="*/ 6 w 144"/>
                  <a:gd name="T11" fmla="*/ 2 h 154"/>
                  <a:gd name="T12" fmla="*/ 7 w 144"/>
                  <a:gd name="T13" fmla="*/ 2 h 154"/>
                  <a:gd name="T14" fmla="*/ 5 w 144"/>
                  <a:gd name="T15" fmla="*/ 0 h 154"/>
                  <a:gd name="T16" fmla="*/ 2 w 144"/>
                  <a:gd name="T17" fmla="*/ 1 h 154"/>
                  <a:gd name="T18" fmla="*/ 4 w 144"/>
                  <a:gd name="T19" fmla="*/ 4 h 154"/>
                  <a:gd name="T20" fmla="*/ 1 w 144"/>
                  <a:gd name="T21" fmla="*/ 4 h 154"/>
                  <a:gd name="T22" fmla="*/ 0 w 144"/>
                  <a:gd name="T23" fmla="*/ 4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5143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5144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85145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85146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5147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5148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pPr>
              <a:defRPr/>
            </a:pPr>
            <a:fld id="{1C1F47D9-841C-4D57-92F4-9A39A81E59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5149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</p:sldLayoutIdLst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5496" y="-27384"/>
            <a:ext cx="6156176" cy="2088232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3800" dirty="0" smtClean="0">
                <a:latin typeface="Tahoma" charset="0"/>
              </a:rPr>
              <a:t>6 factors usually shared across all 3 personal network layers surveyed</a:t>
            </a:r>
            <a:endParaRPr lang="en-US" sz="3800" dirty="0">
              <a:latin typeface="Tahoma" charset="0"/>
            </a:endParaRP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899592" y="6741368"/>
            <a:ext cx="7272808" cy="0"/>
          </a:xfrm>
          <a:prstGeom prst="line">
            <a:avLst/>
          </a:prstGeom>
          <a:noFill/>
          <a:ln w="47625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0902" y="152636"/>
            <a:ext cx="2623586" cy="172819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8032" y="3088699"/>
            <a:ext cx="8460432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accent1"/>
              </a:buClr>
              <a:buSzPct val="115000"/>
              <a:buFont typeface="Wingdings" charset="2"/>
              <a:buChar char="ü"/>
            </a:pPr>
            <a:r>
              <a:rPr lang="en-US" sz="32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speak the same language/dialect</a:t>
            </a:r>
          </a:p>
          <a:p>
            <a:pPr>
              <a:buClr>
                <a:schemeClr val="accent1"/>
              </a:buClr>
              <a:buSzPct val="115000"/>
            </a:pPr>
            <a:endParaRPr lang="en-US" sz="600" dirty="0" smtClean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457200" indent="-457200">
              <a:buClr>
                <a:schemeClr val="accent1"/>
              </a:buClr>
              <a:buSzPct val="115000"/>
              <a:buFont typeface="Wingdings" charset="2"/>
              <a:buChar char="ü"/>
            </a:pPr>
            <a:r>
              <a:rPr lang="en-US" sz="32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same sexual orientation</a:t>
            </a:r>
          </a:p>
          <a:p>
            <a:pPr>
              <a:buClr>
                <a:schemeClr val="accent1"/>
              </a:buClr>
              <a:buSzPct val="115000"/>
            </a:pPr>
            <a:endParaRPr lang="en-US" sz="600" dirty="0" smtClean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457200" indent="-457200">
              <a:buClr>
                <a:schemeClr val="accent1"/>
              </a:buClr>
              <a:buSzPct val="115000"/>
              <a:buFont typeface="Wingdings" charset="2"/>
              <a:buChar char="ü"/>
            </a:pPr>
            <a:r>
              <a:rPr lang="en-US" sz="32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same ethnic group</a:t>
            </a:r>
          </a:p>
          <a:p>
            <a:pPr>
              <a:buClr>
                <a:schemeClr val="accent1"/>
              </a:buClr>
              <a:buSzPct val="115000"/>
            </a:pPr>
            <a:endParaRPr lang="en-US" sz="600" dirty="0" smtClean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457200" indent="-457200">
              <a:buClr>
                <a:schemeClr val="accent1"/>
              </a:buClr>
              <a:buSzPct val="115000"/>
              <a:buFont typeface="Wingdings" charset="2"/>
              <a:buChar char="ü"/>
            </a:pPr>
            <a:r>
              <a:rPr lang="en-US" sz="32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same generation/similar age</a:t>
            </a:r>
          </a:p>
          <a:p>
            <a:pPr>
              <a:buClr>
                <a:schemeClr val="accent1"/>
              </a:buClr>
              <a:buSzPct val="115000"/>
            </a:pPr>
            <a:endParaRPr lang="en-US" sz="600" dirty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457200" indent="-457200">
              <a:buClr>
                <a:schemeClr val="accent1"/>
              </a:buClr>
              <a:buSzPct val="115000"/>
              <a:buFont typeface="Wingdings" charset="2"/>
              <a:buChar char="ü"/>
            </a:pPr>
            <a:r>
              <a:rPr lang="en-US" sz="32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same class/socioeconomic status</a:t>
            </a:r>
          </a:p>
          <a:p>
            <a:pPr>
              <a:buClr>
                <a:schemeClr val="accent1"/>
              </a:buClr>
              <a:buSzPct val="115000"/>
            </a:pPr>
            <a:endParaRPr lang="en-US" sz="600" dirty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457200" indent="-457200">
              <a:buClr>
                <a:schemeClr val="accent1"/>
              </a:buClr>
              <a:buSzPct val="115000"/>
              <a:buFont typeface="Wingdings" charset="2"/>
              <a:buChar char="ü"/>
            </a:pPr>
            <a:r>
              <a:rPr lang="en-US" sz="32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similar level of intelligence/education</a:t>
            </a:r>
            <a:endParaRPr lang="en-US" sz="3200" dirty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11560" y="2042845"/>
            <a:ext cx="73448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these 6 commonly shared factors are predictable &amp; possibly a bit concerning</a:t>
            </a:r>
            <a:endParaRPr lang="en-US" sz="28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7209018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5496" y="188640"/>
            <a:ext cx="6156176" cy="1728192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3800" dirty="0" smtClean="0">
                <a:latin typeface="Tahoma" charset="0"/>
              </a:rPr>
              <a:t>6 factors (plus contact frequency) most </a:t>
            </a:r>
            <a:r>
              <a:rPr lang="en-US" sz="3800" dirty="0" err="1" smtClean="0">
                <a:latin typeface="Tahoma" charset="0"/>
              </a:rPr>
              <a:t>distin</a:t>
            </a:r>
            <a:r>
              <a:rPr lang="en-US" sz="3800" dirty="0" smtClean="0">
                <a:latin typeface="Tahoma" charset="0"/>
              </a:rPr>
              <a:t>- -</a:t>
            </a:r>
            <a:r>
              <a:rPr lang="en-US" sz="3800" dirty="0" err="1" smtClean="0">
                <a:latin typeface="Tahoma" charset="0"/>
              </a:rPr>
              <a:t>guished</a:t>
            </a:r>
            <a:r>
              <a:rPr lang="en-US" sz="3800" dirty="0" smtClean="0">
                <a:latin typeface="Tahoma" charset="0"/>
              </a:rPr>
              <a:t> between layers</a:t>
            </a:r>
            <a:endParaRPr lang="en-US" sz="3800" dirty="0">
              <a:latin typeface="Tahoma" charset="0"/>
            </a:endParaRP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899592" y="6597352"/>
            <a:ext cx="7272808" cy="0"/>
          </a:xfrm>
          <a:prstGeom prst="line">
            <a:avLst/>
          </a:prstGeom>
          <a:noFill/>
          <a:ln w="47625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0902" y="188640"/>
            <a:ext cx="2623586" cy="172819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2276872"/>
            <a:ext cx="8964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chemeClr val="accent1"/>
              </a:buClr>
              <a:buSzPct val="115000"/>
            </a:pPr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“the final model for emotional </a:t>
            </a:r>
            <a:r>
              <a:rPr lang="en-US" sz="32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</a:t>
            </a:r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loseness shows 6 variables plus layer make unique significant positive contributions”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496" y="4143851"/>
            <a:ext cx="4339650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Clr>
                <a:schemeClr val="accent1"/>
              </a:buClr>
              <a:buSzPct val="115000"/>
              <a:buFont typeface="Wingdings" charset="2"/>
              <a:buChar char="ü"/>
            </a:pPr>
            <a:r>
              <a:rPr lang="en-US" sz="32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sense of humor</a:t>
            </a:r>
          </a:p>
          <a:p>
            <a:pPr>
              <a:buClr>
                <a:schemeClr val="accent1"/>
              </a:buClr>
              <a:buSzPct val="115000"/>
            </a:pPr>
            <a:endParaRPr lang="en-US" sz="1000" dirty="0" smtClean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457200" indent="-457200">
              <a:buClr>
                <a:schemeClr val="accent1"/>
              </a:buClr>
              <a:buSzPct val="115000"/>
              <a:buFont typeface="Wingdings" charset="2"/>
              <a:buChar char="ü"/>
            </a:pPr>
            <a:r>
              <a:rPr lang="en-US" sz="32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moral beliefs</a:t>
            </a:r>
          </a:p>
          <a:p>
            <a:pPr>
              <a:buClr>
                <a:schemeClr val="accent1"/>
              </a:buClr>
              <a:buSzPct val="115000"/>
            </a:pPr>
            <a:endParaRPr lang="en-US" sz="1000" dirty="0" smtClean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457200" indent="-457200">
              <a:buClr>
                <a:schemeClr val="accent1"/>
              </a:buClr>
              <a:buSzPct val="115000"/>
              <a:buFont typeface="Wingdings" charset="2"/>
              <a:buChar char="ü"/>
            </a:pPr>
            <a:r>
              <a:rPr lang="en-US" sz="32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hobbies/interests</a:t>
            </a:r>
            <a:endParaRPr lang="en-US" sz="3200" dirty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3968" y="4143851"/>
            <a:ext cx="4852610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Clr>
                <a:schemeClr val="accent1"/>
              </a:buClr>
              <a:buSzPct val="115000"/>
              <a:buFont typeface="Wingdings" charset="2"/>
              <a:buChar char="ü"/>
            </a:pPr>
            <a:r>
              <a:rPr lang="en-US" sz="32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similar personalities</a:t>
            </a:r>
          </a:p>
          <a:p>
            <a:pPr>
              <a:buClr>
                <a:schemeClr val="accent1"/>
              </a:buClr>
              <a:buSzPct val="115000"/>
            </a:pPr>
            <a:endParaRPr lang="en-US" sz="1000" dirty="0" smtClean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457200" indent="-457200">
              <a:buClr>
                <a:schemeClr val="accent1"/>
              </a:buClr>
              <a:buSzPct val="115000"/>
              <a:buFont typeface="Wingdings" charset="2"/>
              <a:buChar char="ü"/>
            </a:pPr>
            <a:r>
              <a:rPr lang="en-US" sz="32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taste in music</a:t>
            </a:r>
          </a:p>
          <a:p>
            <a:pPr>
              <a:buClr>
                <a:schemeClr val="accent1"/>
              </a:buClr>
              <a:buSzPct val="115000"/>
            </a:pPr>
            <a:endParaRPr lang="en-US" sz="1000" dirty="0" smtClean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457200" indent="-457200">
              <a:buClr>
                <a:schemeClr val="accent1"/>
              </a:buClr>
              <a:buSzPct val="115000"/>
              <a:buFont typeface="Wingdings" charset="2"/>
              <a:buChar char="ü"/>
            </a:pPr>
            <a:r>
              <a:rPr lang="en-US" sz="32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from same area</a:t>
            </a:r>
            <a:endParaRPr lang="en-US" sz="3200" dirty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7090277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-180528" y="-27384"/>
            <a:ext cx="6300192" cy="1440160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000" dirty="0" smtClean="0">
                <a:latin typeface="Tahoma" charset="0"/>
                <a:cs typeface="+mj-cs"/>
              </a:rPr>
              <a:t>6 factor similarity tracks closeness</a:t>
            </a:r>
            <a:endParaRPr lang="en-US" sz="4000" dirty="0">
              <a:latin typeface="Tahoma" charset="0"/>
              <a:cs typeface="+mj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551" y="1400616"/>
            <a:ext cx="7521155" cy="543745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2120" y="44624"/>
            <a:ext cx="2623586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09118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-108520" y="188640"/>
            <a:ext cx="6408712" cy="1944216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000" dirty="0" smtClean="0">
                <a:latin typeface="Tahoma" charset="0"/>
                <a:cs typeface="+mj-cs"/>
              </a:rPr>
              <a:t>maybe these are useful indicators for potential future friendships?</a:t>
            </a:r>
            <a:endParaRPr lang="en-US" sz="4000" dirty="0">
              <a:latin typeface="Tahoma" charset="0"/>
              <a:cs typeface="+mj-cs"/>
            </a:endParaRP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930559" y="6741368"/>
            <a:ext cx="7272808" cy="0"/>
          </a:xfrm>
          <a:prstGeom prst="line">
            <a:avLst/>
          </a:prstGeom>
          <a:noFill/>
          <a:ln w="47625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2200" y="296652"/>
            <a:ext cx="2623586" cy="172819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-5037" y="2420888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chemeClr val="accent1"/>
              </a:buClr>
              <a:buSzPct val="115000"/>
            </a:pPr>
            <a:r>
              <a:rPr lang="en-US" sz="2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6 factors usually shared across all 3 network layers surveyed: </a:t>
            </a:r>
            <a:r>
              <a:rPr lang="en-US" sz="28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language/dialect, sexual orientation, ethnic group, generation/age, class/socioeconomic status, intelligence/education  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-5037" y="4509120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chemeClr val="accent1"/>
              </a:buClr>
              <a:buSzPct val="115000"/>
            </a:pPr>
            <a:r>
              <a:rPr lang="en-US" sz="2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6 factors (&amp; contact frequency) distinguishing most between more or less emotional closeness: </a:t>
            </a:r>
            <a:r>
              <a:rPr lang="en-US" sz="28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similar sense of humor, moral beliefs, hobbies/interests, personalities, taste in music, location   </a:t>
            </a:r>
          </a:p>
        </p:txBody>
      </p:sp>
    </p:spTree>
    <p:extLst>
      <p:ext uri="{BB962C8B-B14F-4D97-AF65-F5344CB8AC3E}">
        <p14:creationId xmlns:p14="http://schemas.microsoft.com/office/powerpoint/2010/main" val="129761645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ompass">
  <a:themeElements>
    <a:clrScheme name="Custom 4">
      <a:dk1>
        <a:srgbClr val="526133"/>
      </a:dk1>
      <a:lt1>
        <a:srgbClr val="FFFFFF"/>
      </a:lt1>
      <a:dk2>
        <a:srgbClr val="4E5D31"/>
      </a:dk2>
      <a:lt2>
        <a:srgbClr val="FFFFCC"/>
      </a:lt2>
      <a:accent1>
        <a:srgbClr val="F1CD50"/>
      </a:accent1>
      <a:accent2>
        <a:srgbClr val="A1C607"/>
      </a:accent2>
      <a:accent3>
        <a:srgbClr val="B2B6AD"/>
      </a:accent3>
      <a:accent4>
        <a:srgbClr val="DADADA"/>
      </a:accent4>
      <a:accent5>
        <a:srgbClr val="CAE2AA"/>
      </a:accent5>
      <a:accent6>
        <a:srgbClr val="95C422"/>
      </a:accent6>
      <a:hlink>
        <a:srgbClr val="FFCC00"/>
      </a:hlink>
      <a:folHlink>
        <a:srgbClr val="CCCC00"/>
      </a:folHlink>
    </a:clrScheme>
    <a:fontScheme name="Compas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14602</TotalTime>
  <Words>182</Words>
  <Application>Microsoft Macintosh PowerPoint</Application>
  <PresentationFormat>On-screen Show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Compass</vt:lpstr>
      <vt:lpstr>6 factors usually shared across all 3 personal network layers surveyed</vt:lpstr>
      <vt:lpstr>6 factors (plus contact frequency) most distin- -guished between layers</vt:lpstr>
      <vt:lpstr>6 factor similarity tracks closeness</vt:lpstr>
      <vt:lpstr>maybe these are useful indicators for potential future friendships?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experience as a client important for being an effective cognitive therapist?</dc:title>
  <dc:creator>James Hawkins.</dc:creator>
  <cp:lastModifiedBy>James Hawkins</cp:lastModifiedBy>
  <cp:revision>723</cp:revision>
  <cp:lastPrinted>2017-03-26T08:49:46Z</cp:lastPrinted>
  <dcterms:created xsi:type="dcterms:W3CDTF">2003-01-22T11:21:49Z</dcterms:created>
  <dcterms:modified xsi:type="dcterms:W3CDTF">2017-03-26T08:51:05Z</dcterms:modified>
</cp:coreProperties>
</file>