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4"/>
  </p:notesMasterIdLst>
  <p:handoutMasterIdLst>
    <p:handoutMasterId r:id="rId5"/>
  </p:handoutMasterIdLst>
  <p:sldIdLst>
    <p:sldId id="594" r:id="rId2"/>
    <p:sldId id="625" r:id="rId3"/>
  </p:sldIdLst>
  <p:sldSz cx="9906000" cy="6858000" type="A4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clrMru>
    <a:srgbClr val="FFCC00"/>
    <a:srgbClr val="969696"/>
    <a:srgbClr val="3399FF"/>
    <a:srgbClr val="FF0000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preferSingleView="1">
    <p:restoredLeft sz="15620"/>
    <p:restoredTop sz="94660"/>
  </p:normalViewPr>
  <p:slideViewPr>
    <p:cSldViewPr>
      <p:cViewPr>
        <p:scale>
          <a:sx n="108" d="100"/>
          <a:sy n="108" d="100"/>
        </p:scale>
        <p:origin x="-2448" y="352"/>
      </p:cViewPr>
      <p:guideLst>
        <p:guide orient="horz" pos="2160"/>
        <p:guide pos="3120"/>
      </p:guideLst>
    </p:cSldViewPr>
  </p:slide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hyperlink" Target="http://www.psy.ox.ac.uk/team/robin-dunbar" TargetMode="Externa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7"/>
          <p:cNvSpPr txBox="1">
            <a:spLocks noChangeArrowheads="1"/>
          </p:cNvSpPr>
          <p:nvPr/>
        </p:nvSpPr>
        <p:spPr bwMode="auto">
          <a:xfrm>
            <a:off x="1052736" y="8872735"/>
            <a:ext cx="482453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defRPr/>
            </a:pPr>
            <a:r>
              <a:rPr lang="en-GB" sz="1400" i="1" dirty="0" smtClean="0"/>
              <a:t>Dr James Hawkins, 78 </a:t>
            </a:r>
            <a:r>
              <a:rPr lang="en-GB" sz="1400" i="1" dirty="0" err="1" smtClean="0"/>
              <a:t>Polwarth</a:t>
            </a:r>
            <a:r>
              <a:rPr lang="en-GB" sz="1400" i="1" dirty="0" smtClean="0"/>
              <a:t> Terrace, Edinburgh</a:t>
            </a:r>
          </a:p>
        </p:txBody>
      </p:sp>
      <p:sp>
        <p:nvSpPr>
          <p:cNvPr id="31747" name="Text Box 8"/>
          <p:cNvSpPr txBox="1">
            <a:spLocks noChangeArrowheads="1"/>
          </p:cNvSpPr>
          <p:nvPr/>
        </p:nvSpPr>
        <p:spPr bwMode="auto">
          <a:xfrm>
            <a:off x="1684709" y="263525"/>
            <a:ext cx="356059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defRPr/>
            </a:pPr>
            <a:r>
              <a:rPr lang="en-GB" sz="2400" b="1" i="1" u="sng" dirty="0" smtClean="0"/>
              <a:t>social network layers</a:t>
            </a:r>
            <a:endParaRPr lang="en-GB" sz="2400" b="1" i="1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1052736" y="4283968"/>
            <a:ext cx="48245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 smtClean="0"/>
              <a:t>Dunbar’s website </a:t>
            </a:r>
            <a:r>
              <a:rPr lang="mr-IN" sz="1100" i="1" dirty="0" smtClean="0"/>
              <a:t>–</a:t>
            </a:r>
            <a:r>
              <a:rPr lang="en-US" sz="1100" i="1" dirty="0" smtClean="0"/>
              <a:t> </a:t>
            </a:r>
            <a:r>
              <a:rPr lang="en-US" sz="1100" i="1" dirty="0" smtClean="0">
                <a:hlinkClick r:id="rId2"/>
              </a:rPr>
              <a:t>www.psy.ox.ac.uk</a:t>
            </a:r>
            <a:r>
              <a:rPr lang="en-US" sz="1100" i="1" dirty="0">
                <a:hlinkClick r:id="rId2"/>
              </a:rPr>
              <a:t>/team/robin-</a:t>
            </a:r>
            <a:r>
              <a:rPr lang="en-US" sz="1100" i="1" dirty="0" smtClean="0">
                <a:hlinkClick r:id="rId2"/>
              </a:rPr>
              <a:t>dunbar</a:t>
            </a:r>
            <a:r>
              <a:rPr lang="en-US" sz="1100" i="1" dirty="0" smtClean="0"/>
              <a:t> -   gives links to over 240 research articles &amp; other publications</a:t>
            </a:r>
            <a:endParaRPr lang="en-US" sz="11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836712" y="8244408"/>
            <a:ext cx="52565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 dirty="0"/>
              <a:t>q</a:t>
            </a:r>
            <a:r>
              <a:rPr lang="en-US" sz="1100" i="1" dirty="0" smtClean="0"/>
              <a:t>uoting Shakespeare’s Hamlet </a:t>
            </a:r>
            <a:r>
              <a:rPr lang="mr-IN" sz="1100" i="1" dirty="0" smtClean="0"/>
              <a:t>–</a:t>
            </a:r>
            <a:r>
              <a:rPr lang="en-US" sz="1100" i="1" dirty="0" smtClean="0"/>
              <a:t>“</a:t>
            </a:r>
            <a:r>
              <a:rPr lang="en-US" sz="1100" i="1" dirty="0" smtClean="0"/>
              <a:t>Those friends thou hast and their adoption tried, grapple them to thy soul with hoops of steel”</a:t>
            </a:r>
            <a:endParaRPr lang="en-US" sz="1100" i="1" dirty="0"/>
          </a:p>
        </p:txBody>
      </p:sp>
    </p:spTree>
    <p:extLst>
      <p:ext uri="{BB962C8B-B14F-4D97-AF65-F5344CB8AC3E}">
        <p14:creationId xmlns:p14="http://schemas.microsoft.com/office/powerpoint/2010/main" val="166647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98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A7E701F-A92E-40A4-A34F-E6BB03AFC2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52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909440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 h 154"/>
                  <a:gd name="T2" fmla="*/ 3 w 144"/>
                  <a:gd name="T3" fmla="*/ 6 h 154"/>
                  <a:gd name="T4" fmla="*/ 6 w 144"/>
                  <a:gd name="T5" fmla="*/ 5 h 154"/>
                  <a:gd name="T6" fmla="*/ 3 w 144"/>
                  <a:gd name="T7" fmla="*/ 2 h 154"/>
                  <a:gd name="T8" fmla="*/ 5 w 144"/>
                  <a:gd name="T9" fmla="*/ 1 h 154"/>
                  <a:gd name="T10" fmla="*/ 6 w 144"/>
                  <a:gd name="T11" fmla="*/ 2 h 154"/>
                  <a:gd name="T12" fmla="*/ 7 w 144"/>
                  <a:gd name="T13" fmla="*/ 2 h 154"/>
                  <a:gd name="T14" fmla="*/ 5 w 144"/>
                  <a:gd name="T15" fmla="*/ 0 h 154"/>
                  <a:gd name="T16" fmla="*/ 2 w 144"/>
                  <a:gd name="T17" fmla="*/ 1 h 154"/>
                  <a:gd name="T18" fmla="*/ 4 w 144"/>
                  <a:gd name="T19" fmla="*/ 4 h 154"/>
                  <a:gd name="T20" fmla="*/ 1 w 144"/>
                  <a:gd name="T21" fmla="*/ 4 h 154"/>
                  <a:gd name="T22" fmla="*/ 0 w 144"/>
                  <a:gd name="T23" fmla="*/ 4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86169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742950" y="1768476"/>
            <a:ext cx="84201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86170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30200" y="6248400"/>
            <a:ext cx="24765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8400"/>
            <a:ext cx="31369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8400"/>
            <a:ext cx="24765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F919785A-2F85-41A0-89A1-04898DFD19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650602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12493-A22B-4EA1-9D96-6A6CB788BA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502223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66121" y="228601"/>
            <a:ext cx="2313119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6761" y="228601"/>
            <a:ext cx="6774260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CD3EC-4590-4BA8-8C63-24C237B124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568048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761" y="228600"/>
            <a:ext cx="9252479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6761" y="1600200"/>
            <a:ext cx="4543690" cy="2173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26761" y="3925889"/>
            <a:ext cx="4543690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5035550" y="1600200"/>
            <a:ext cx="4543690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34A112-4C98-458D-B188-C47FC1B108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350696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761" y="228600"/>
            <a:ext cx="9252479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6761" y="1600200"/>
            <a:ext cx="4543690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543690" cy="2173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35550" y="3925889"/>
            <a:ext cx="4543690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E8F52-FCD6-4DDA-B8A8-0DCA04255D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599152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33654-7D12-4773-8B22-B6B2D4751F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61981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1737F-3A87-4CED-AE2A-C25D40C08F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543967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6761" y="1600200"/>
            <a:ext cx="4543690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0"/>
            <a:ext cx="4543690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4ADB7-018F-4D26-B865-F557CB621C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982521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0DE118-3393-4F5B-9ECB-C0C1C8DFE6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995120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87D3D-1893-4EA3-8FCF-4188F60A31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432977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D3F17-CC74-46B4-9262-FA19EC612F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922891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A3257-2213-4C30-9238-7BB91032A8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205693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47589-10A0-457B-A449-20DBDE0CEC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728808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909440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169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0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1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2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3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4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5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6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7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8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79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0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81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3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9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5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16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 h 154"/>
                  <a:gd name="T2" fmla="*/ 3 w 144"/>
                  <a:gd name="T3" fmla="*/ 6 h 154"/>
                  <a:gd name="T4" fmla="*/ 6 w 144"/>
                  <a:gd name="T5" fmla="*/ 5 h 154"/>
                  <a:gd name="T6" fmla="*/ 3 w 144"/>
                  <a:gd name="T7" fmla="*/ 2 h 154"/>
                  <a:gd name="T8" fmla="*/ 5 w 144"/>
                  <a:gd name="T9" fmla="*/ 1 h 154"/>
                  <a:gd name="T10" fmla="*/ 6 w 144"/>
                  <a:gd name="T11" fmla="*/ 2 h 154"/>
                  <a:gd name="T12" fmla="*/ 7 w 144"/>
                  <a:gd name="T13" fmla="*/ 2 h 154"/>
                  <a:gd name="T14" fmla="*/ 5 w 144"/>
                  <a:gd name="T15" fmla="*/ 0 h 154"/>
                  <a:gd name="T16" fmla="*/ 2 w 144"/>
                  <a:gd name="T17" fmla="*/ 1 h 154"/>
                  <a:gd name="T18" fmla="*/ 4 w 144"/>
                  <a:gd name="T19" fmla="*/ 4 h 154"/>
                  <a:gd name="T20" fmla="*/ 1 w 144"/>
                  <a:gd name="T21" fmla="*/ 4 h 154"/>
                  <a:gd name="T22" fmla="*/ 0 w 144"/>
                  <a:gd name="T23" fmla="*/ 4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85143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85144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85145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26761" y="228600"/>
            <a:ext cx="9252479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85146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6761" y="6245225"/>
            <a:ext cx="247994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5147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5148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47994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</a:defRPr>
            </a:lvl1pPr>
          </a:lstStyle>
          <a:p>
            <a:pPr>
              <a:defRPr/>
            </a:pPr>
            <a:fld id="{1C1F47D9-841C-4D57-92F4-9A39A81E59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5149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26761" y="1600200"/>
            <a:ext cx="9252479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476672"/>
            <a:ext cx="9906000" cy="598388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accent4">
                    <a:lumMod val="10000"/>
                  </a:schemeClr>
                </a:solidFill>
                <a:effectLst>
                  <a:outerShdw dir="2700000" sx="0" sy="0" algn="tl">
                    <a:srgbClr val="000000"/>
                  </a:outerShdw>
                </a:effectLst>
              </a:rPr>
              <a:t>personal social networks</a:t>
            </a:r>
            <a:endParaRPr lang="en-US" sz="4000" dirty="0">
              <a:solidFill>
                <a:schemeClr val="accent4">
                  <a:lumMod val="10000"/>
                </a:schemeClr>
              </a:solidFill>
              <a:effectLst>
                <a:outerShdw dir="2700000" sx="0" sy="0" algn="tl">
                  <a:srgbClr val="000000"/>
                </a:outerShdw>
              </a:effectLst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3860878" y="1268761"/>
            <a:ext cx="5967113" cy="4691063"/>
          </a:xfrm>
        </p:spPr>
        <p:txBody>
          <a:bodyPr/>
          <a:lstStyle/>
          <a:p>
            <a:pPr marL="285750" indent="-285750">
              <a:buClr>
                <a:srgbClr val="008000"/>
              </a:buClr>
              <a:buSzPct val="110000"/>
              <a:buFont typeface="Wingdings" charset="2"/>
              <a:buChar char="²"/>
            </a:pPr>
            <a:r>
              <a:rPr lang="en-US" sz="1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Dunbar, R. (1998). "The social brain hypothesis." </a:t>
            </a:r>
            <a:r>
              <a:rPr lang="en-US" sz="1600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Evolutionary Anthropology </a:t>
            </a:r>
            <a:r>
              <a:rPr lang="en-US" sz="1600" b="1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6</a:t>
            </a:r>
            <a:r>
              <a:rPr lang="en-US" sz="1600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(5): 178–190</a:t>
            </a:r>
            <a:r>
              <a:rPr lang="en-US" sz="1600" u="sng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.</a:t>
            </a:r>
          </a:p>
          <a:p>
            <a:pPr marL="285750" indent="-285750">
              <a:buClr>
                <a:srgbClr val="008000"/>
              </a:buClr>
              <a:buSzPct val="110000"/>
              <a:buFont typeface="Wingdings" charset="2"/>
              <a:buChar char="²"/>
            </a:pPr>
            <a:r>
              <a:rPr lang="en-US" sz="1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Stiller, J.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&amp; </a:t>
            </a:r>
            <a:r>
              <a:rPr lang="en-US" sz="1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R. I. M. Dunbar (2007). "Perspective-taking and memory capacity predict social network size." </a:t>
            </a:r>
            <a:r>
              <a:rPr lang="en-US" sz="1600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Social Networks </a:t>
            </a:r>
            <a:r>
              <a:rPr lang="en-US" sz="1600" b="1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29</a:t>
            </a:r>
            <a:r>
              <a:rPr lang="en-US" sz="1600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(1): 93-104</a:t>
            </a:r>
            <a:r>
              <a:rPr lang="en-US" sz="1600" u="sng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.</a:t>
            </a:r>
          </a:p>
          <a:p>
            <a:pPr marL="285750" indent="-285750">
              <a:buClr>
                <a:srgbClr val="008000"/>
              </a:buClr>
              <a:buSzPct val="110000"/>
              <a:buFont typeface="Wingdings" charset="2"/>
              <a:buChar char="²"/>
            </a:pPr>
            <a:r>
              <a:rPr lang="en-US" sz="1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Powell, J. L., et al. (2010). "Orbital prefrontal cortex volume correlates with social cognitive competence." </a:t>
            </a:r>
            <a:r>
              <a:rPr lang="en-US" sz="1600" u="sng" dirty="0" err="1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Neuropsychologia</a:t>
            </a:r>
            <a:r>
              <a:rPr lang="en-US" sz="1600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 </a:t>
            </a:r>
            <a:r>
              <a:rPr lang="en-US" sz="1600" b="1" u="sng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48</a:t>
            </a:r>
            <a:r>
              <a:rPr lang="en-US" sz="1600" u="sng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: </a:t>
            </a:r>
            <a:r>
              <a:rPr lang="en-US" sz="1600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3554-3562</a:t>
            </a:r>
            <a:r>
              <a:rPr lang="en-US" sz="1600" u="sng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. </a:t>
            </a:r>
          </a:p>
          <a:p>
            <a:pPr marL="285750" indent="-285750">
              <a:buClr>
                <a:srgbClr val="008000"/>
              </a:buClr>
              <a:buSzPct val="110000"/>
              <a:buFont typeface="Wingdings" charset="2"/>
              <a:buChar char="²"/>
            </a:pP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Dunbar</a:t>
            </a:r>
            <a:r>
              <a:rPr lang="en-US" sz="1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, R. I. M. (2014). "The social brain: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psych-</a:t>
            </a:r>
            <a:r>
              <a:rPr lang="en-US" sz="1600" dirty="0" err="1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ological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 </a:t>
            </a:r>
            <a:r>
              <a:rPr lang="en-US" sz="1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underpinnings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and </a:t>
            </a:r>
            <a:r>
              <a:rPr lang="en-US" sz="1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i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mplications </a:t>
            </a:r>
            <a:r>
              <a:rPr lang="en-US" sz="1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for the structure of organizations." </a:t>
            </a:r>
            <a:r>
              <a:rPr lang="en-US" sz="1600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Current Directions in Psychological Science </a:t>
            </a:r>
            <a:r>
              <a:rPr lang="en-US" sz="1600" b="1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23</a:t>
            </a:r>
            <a:r>
              <a:rPr lang="en-US" sz="1600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(2): 109-114</a:t>
            </a:r>
            <a:r>
              <a:rPr lang="en-US" sz="1600" u="sng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.</a:t>
            </a:r>
          </a:p>
          <a:p>
            <a:pPr marL="285750" indent="-285750">
              <a:buClr>
                <a:srgbClr val="008000"/>
              </a:buClr>
              <a:buSzPct val="110000"/>
              <a:buFont typeface="Wingdings" charset="2"/>
              <a:buChar char="²"/>
            </a:pPr>
            <a:r>
              <a:rPr lang="en-US" sz="1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Roberts, S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. B. </a:t>
            </a:r>
            <a:r>
              <a:rPr lang="en-US" sz="1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&amp;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 </a:t>
            </a:r>
            <a:r>
              <a:rPr lang="en-US" sz="1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R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. I. </a:t>
            </a:r>
            <a:r>
              <a:rPr lang="en-US" sz="1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Dunbar (2015). "Managing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relationship </a:t>
            </a:r>
            <a:r>
              <a:rPr lang="en-US" sz="1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decay: network, gender, </a:t>
            </a: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and </a:t>
            </a:r>
            <a:r>
              <a:rPr lang="en-US" sz="1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contextual effects." </a:t>
            </a:r>
            <a:r>
              <a:rPr lang="en-US" sz="1600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Human Nature </a:t>
            </a:r>
            <a:r>
              <a:rPr lang="en-US" sz="1600" b="1" u="sng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26</a:t>
            </a:r>
            <a:r>
              <a:rPr lang="en-US" sz="1600" u="sng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: </a:t>
            </a:r>
            <a:r>
              <a:rPr lang="en-US" sz="1600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426-450</a:t>
            </a:r>
            <a:r>
              <a:rPr lang="en-US" sz="1600" u="sng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. </a:t>
            </a:r>
          </a:p>
          <a:p>
            <a:pPr marL="285750" indent="-285750">
              <a:buClr>
                <a:srgbClr val="008000"/>
              </a:buClr>
              <a:buSzPct val="110000"/>
              <a:buFont typeface="Wingdings" charset="2"/>
              <a:buChar char="²"/>
            </a:pPr>
            <a:r>
              <a:rPr lang="en-US" sz="1600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Mac </a:t>
            </a:r>
            <a:r>
              <a:rPr lang="en-US" sz="1600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Carron, P., et al. (2016). "Calling Dunbar's numbers." </a:t>
            </a:r>
            <a:r>
              <a:rPr lang="en-US" sz="1600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Social Networks </a:t>
            </a:r>
            <a:r>
              <a:rPr lang="en-US" sz="1600" b="1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47</a:t>
            </a:r>
            <a:r>
              <a:rPr lang="en-US" sz="1600" u="sng" dirty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: 151-155</a:t>
            </a:r>
            <a:r>
              <a:rPr lang="en-US" sz="1600" u="sng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sx="0" sy="0" algn="tl">
                    <a:srgbClr val="000000"/>
                  </a:outerShdw>
                </a:effectLst>
              </a:rPr>
              <a:t>.</a:t>
            </a:r>
          </a:p>
          <a:p>
            <a:endParaRPr lang="en-US" dirty="0"/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16463" y="1772816"/>
            <a:ext cx="3744416" cy="3384376"/>
            <a:chOff x="380" y="3022"/>
            <a:chExt cx="11144" cy="10792"/>
          </a:xfrm>
        </p:grpSpPr>
        <p:sp>
          <p:nvSpPr>
            <p:cNvPr id="3" name="Oval 2"/>
            <p:cNvSpPr>
              <a:spLocks noChangeArrowheads="1"/>
            </p:cNvSpPr>
            <p:nvPr/>
          </p:nvSpPr>
          <p:spPr bwMode="auto">
            <a:xfrm>
              <a:off x="380" y="3022"/>
              <a:ext cx="11144" cy="10792"/>
            </a:xfrm>
            <a:prstGeom prst="ellipse">
              <a:avLst/>
            </a:prstGeom>
            <a:noFill/>
            <a:ln w="19050" cmpd="sng">
              <a:solidFill>
                <a:schemeClr val="accent1">
                  <a:lumMod val="50000"/>
                </a:schemeClr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2"/>
            <p:cNvSpPr>
              <a:spLocks noChangeArrowheads="1"/>
            </p:cNvSpPr>
            <p:nvPr/>
          </p:nvSpPr>
          <p:spPr bwMode="auto">
            <a:xfrm>
              <a:off x="4100" y="6746"/>
              <a:ext cx="3705" cy="3344"/>
            </a:xfrm>
            <a:prstGeom prst="ellipse">
              <a:avLst/>
            </a:prstGeom>
            <a:noFill/>
            <a:ln w="19050" cmpd="sng">
              <a:solidFill>
                <a:srgbClr val="3399FF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Sun 3"/>
            <p:cNvSpPr>
              <a:spLocks noChangeArrowheads="1"/>
            </p:cNvSpPr>
            <p:nvPr/>
          </p:nvSpPr>
          <p:spPr bwMode="auto">
            <a:xfrm>
              <a:off x="5719" y="8186"/>
              <a:ext cx="465" cy="463"/>
            </a:xfrm>
            <a:prstGeom prst="sun">
              <a:avLst>
                <a:gd name="adj" fmla="val 25000"/>
              </a:avLst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2"/>
            <p:cNvSpPr>
              <a:spLocks noChangeArrowheads="1"/>
            </p:cNvSpPr>
            <p:nvPr/>
          </p:nvSpPr>
          <p:spPr bwMode="auto">
            <a:xfrm>
              <a:off x="2865" y="5473"/>
              <a:ext cx="6173" cy="5890"/>
            </a:xfrm>
            <a:prstGeom prst="ellipse">
              <a:avLst/>
            </a:prstGeom>
            <a:noFill/>
            <a:ln w="19050" cmpd="sng">
              <a:solidFill>
                <a:srgbClr val="008000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2"/>
            <p:cNvSpPr>
              <a:spLocks noChangeArrowheads="1"/>
            </p:cNvSpPr>
            <p:nvPr/>
          </p:nvSpPr>
          <p:spPr bwMode="auto">
            <a:xfrm>
              <a:off x="1460" y="4152"/>
              <a:ext cx="8985" cy="8533"/>
            </a:xfrm>
            <a:prstGeom prst="ellipse">
              <a:avLst/>
            </a:prstGeom>
            <a:noFill/>
            <a:ln w="19050" cmpd="sng">
              <a:solidFill>
                <a:srgbClr val="FFCC00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605059" y="6093296"/>
            <a:ext cx="8657431" cy="0"/>
          </a:xfrm>
          <a:prstGeom prst="line">
            <a:avLst/>
          </a:prstGeom>
          <a:noFill/>
          <a:ln w="4127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8009" y="6165305"/>
            <a:ext cx="97115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4">
                    <a:lumMod val="10000"/>
                  </a:schemeClr>
                </a:solidFill>
                <a:effectLst>
                  <a:outerShdw blurRad="50800" dist="38100" dir="2700000" sx="0" sy="0" algn="tl" rotWithShape="0">
                    <a:prstClr val="black">
                      <a:alpha val="40000"/>
                    </a:prstClr>
                  </a:outerShdw>
                </a:effectLst>
              </a:rPr>
              <a:t>particular thanks for the extensive research on social networks conducted by Robin Dunbar, Oxford professor of evolutionary psychology, &amp; colleagues</a:t>
            </a:r>
            <a:endParaRPr lang="en-US" dirty="0">
              <a:solidFill>
                <a:schemeClr val="accent4">
                  <a:lumMod val="10000"/>
                </a:schemeClr>
              </a:solidFill>
              <a:effectLst>
                <a:outerShdw blurRad="50800" dist="38100" dir="2700000" sx="0" sy="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2802996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88640"/>
            <a:ext cx="9906000" cy="598388"/>
          </a:xfrm>
        </p:spPr>
        <p:txBody>
          <a:bodyPr/>
          <a:lstStyle/>
          <a:p>
            <a:pPr algn="ctr"/>
            <a:r>
              <a:rPr lang="en-US" sz="3800" dirty="0" smtClean="0">
                <a:solidFill>
                  <a:schemeClr val="accent4">
                    <a:lumMod val="10000"/>
                  </a:schemeClr>
                </a:solidFill>
                <a:effectLst>
                  <a:outerShdw dir="2700000" sx="0" sy="0" algn="tl">
                    <a:schemeClr val="accent4">
                      <a:lumMod val="10000"/>
                    </a:schemeClr>
                  </a:outerShdw>
                </a:effectLst>
              </a:rPr>
              <a:t>support clique/closest relationships</a:t>
            </a:r>
            <a:endParaRPr lang="en-US" sz="3800" dirty="0">
              <a:solidFill>
                <a:schemeClr val="accent4">
                  <a:lumMod val="10000"/>
                </a:schemeClr>
              </a:solidFill>
              <a:effectLst>
                <a:outerShdw dir="2700000" sx="0" sy="0" algn="tl">
                  <a:schemeClr val="accent4">
                    <a:lumMod val="10000"/>
                  </a:schemeClr>
                </a:outerShdw>
              </a:effectLst>
            </a:endParaRP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806098" y="908720"/>
            <a:ext cx="6293806" cy="5688632"/>
            <a:chOff x="380" y="3022"/>
            <a:chExt cx="11144" cy="10792"/>
          </a:xfrm>
        </p:grpSpPr>
        <p:sp>
          <p:nvSpPr>
            <p:cNvPr id="3" name="Oval 2"/>
            <p:cNvSpPr>
              <a:spLocks noChangeArrowheads="1"/>
            </p:cNvSpPr>
            <p:nvPr/>
          </p:nvSpPr>
          <p:spPr bwMode="auto">
            <a:xfrm>
              <a:off x="380" y="3022"/>
              <a:ext cx="11144" cy="10792"/>
            </a:xfrm>
            <a:prstGeom prst="ellipse">
              <a:avLst/>
            </a:prstGeom>
            <a:noFill/>
            <a:ln w="19050" cmpd="sng">
              <a:solidFill>
                <a:schemeClr val="accent1">
                  <a:lumMod val="50000"/>
                </a:schemeClr>
              </a:solidFill>
              <a:prstDash val="dot"/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Oval 2"/>
            <p:cNvSpPr>
              <a:spLocks noChangeArrowheads="1"/>
            </p:cNvSpPr>
            <p:nvPr/>
          </p:nvSpPr>
          <p:spPr bwMode="auto">
            <a:xfrm>
              <a:off x="4100" y="6746"/>
              <a:ext cx="3705" cy="3344"/>
            </a:xfrm>
            <a:prstGeom prst="ellipse">
              <a:avLst/>
            </a:prstGeom>
            <a:noFill/>
            <a:ln w="28575" cmpd="sng">
              <a:solidFill>
                <a:srgbClr val="3399FF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Sun 3"/>
            <p:cNvSpPr>
              <a:spLocks noChangeArrowheads="1"/>
            </p:cNvSpPr>
            <p:nvPr/>
          </p:nvSpPr>
          <p:spPr bwMode="auto">
            <a:xfrm>
              <a:off x="5719" y="8186"/>
              <a:ext cx="465" cy="463"/>
            </a:xfrm>
            <a:prstGeom prst="sun">
              <a:avLst>
                <a:gd name="adj" fmla="val 25000"/>
              </a:avLst>
            </a:prstGeom>
            <a:noFill/>
            <a:ln w="9525">
              <a:solidFill>
                <a:srgbClr val="FF6600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Oval 2"/>
            <p:cNvSpPr>
              <a:spLocks noChangeArrowheads="1"/>
            </p:cNvSpPr>
            <p:nvPr/>
          </p:nvSpPr>
          <p:spPr bwMode="auto">
            <a:xfrm>
              <a:off x="2865" y="5473"/>
              <a:ext cx="6173" cy="5890"/>
            </a:xfrm>
            <a:prstGeom prst="ellipse">
              <a:avLst/>
            </a:prstGeom>
            <a:noFill/>
            <a:ln w="19050" cmpd="sng">
              <a:solidFill>
                <a:srgbClr val="008000"/>
              </a:solidFill>
              <a:prstDash val="dot"/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2"/>
            <p:cNvSpPr>
              <a:spLocks noChangeArrowheads="1"/>
            </p:cNvSpPr>
            <p:nvPr/>
          </p:nvSpPr>
          <p:spPr bwMode="auto">
            <a:xfrm>
              <a:off x="1460" y="4152"/>
              <a:ext cx="8985" cy="8533"/>
            </a:xfrm>
            <a:prstGeom prst="ellipse">
              <a:avLst/>
            </a:prstGeom>
            <a:noFill/>
            <a:ln w="19050" cmpd="sng">
              <a:solidFill>
                <a:srgbClr val="FFCC00"/>
              </a:solidFill>
              <a:prstDash val="dot"/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gradFill rotWithShape="1">
                    <a:gsLst>
                      <a:gs pos="0">
                        <a:srgbClr val="9BC1FF"/>
                      </a:gs>
                      <a:gs pos="100000">
                        <a:srgbClr val="3F80CD"/>
                      </a:gs>
                    </a:gsLst>
                    <a:lin ang="5400000"/>
                  </a:gradFill>
                </a14:hiddenFill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624286" y="6741368"/>
            <a:ext cx="8657431" cy="0"/>
          </a:xfrm>
          <a:prstGeom prst="line">
            <a:avLst/>
          </a:prstGeom>
          <a:noFill/>
          <a:ln w="41275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2222697" y="3861048"/>
            <a:ext cx="2496277" cy="1656184"/>
          </a:xfrm>
          <a:prstGeom prst="straightConnector1">
            <a:avLst/>
          </a:prstGeom>
          <a:ln w="28575" cmpd="sng">
            <a:solidFill>
              <a:schemeClr val="accent1">
                <a:lumMod val="50000"/>
              </a:schemeClr>
            </a:solidFill>
            <a:prstDash val="lgDash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052567" y="5445225"/>
            <a:ext cx="16381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0 </a:t>
            </a:r>
            <a:r>
              <a:rPr lang="en-GB" sz="1600" i="1" dirty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=</a:t>
            </a:r>
            <a:r>
              <a:rPr lang="en-US" sz="1600" i="1" dirty="0" smtClean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 </a:t>
            </a:r>
          </a:p>
          <a:p>
            <a:pPr algn="ctr"/>
            <a:r>
              <a:rPr lang="en-US" sz="1600" i="1" dirty="0" smtClean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emotionally neutral</a:t>
            </a:r>
            <a:endParaRPr lang="en-US" sz="1600" i="1" dirty="0">
              <a:solidFill>
                <a:srgbClr val="000090"/>
              </a:solidFill>
              <a:effectLst>
                <a:outerShdw dir="2700000" sx="0" sy="0" algn="tl" rotWithShape="0">
                  <a:prstClr val="black"/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32887" y="3933057"/>
            <a:ext cx="18842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10 </a:t>
            </a:r>
            <a:r>
              <a:rPr lang="en-GB" sz="1600" i="1" dirty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=</a:t>
            </a:r>
            <a:r>
              <a:rPr lang="en-US" sz="1600" i="1" dirty="0" smtClean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 </a:t>
            </a:r>
          </a:p>
          <a:p>
            <a:pPr algn="ctr"/>
            <a:r>
              <a:rPr lang="en-US" sz="1600" i="1" dirty="0" smtClean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intensely   close/intimate</a:t>
            </a:r>
            <a:endParaRPr lang="en-US" sz="1600" i="1" dirty="0">
              <a:solidFill>
                <a:srgbClr val="000090"/>
              </a:solidFill>
              <a:effectLst>
                <a:outerShdw dir="2700000" sx="0" sy="0" algn="tl" rotWithShape="0">
                  <a:prstClr val="black"/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18974" y="1313473"/>
            <a:ext cx="5148572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on average there are about 5 people in the ‘support clique’ </a:t>
            </a:r>
            <a:r>
              <a:rPr lang="mr-IN" sz="1600" i="1" dirty="0" smtClean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–</a:t>
            </a:r>
            <a:r>
              <a:rPr lang="en-US" sz="1600" i="1" dirty="0" smtClean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 with a range from 0 to 15 and sometimes 1 or 2 who are especially close - there may be a trade-off between overall numbers &amp; individual closeness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21151" y="2924944"/>
            <a:ext cx="338437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00800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these very close relationships involve considerable ongoing commitment of time, energy   &amp; emotion, but they ‘repay’ with major benefits for physical health, emotional resilience &amp; overall wellbeing</a:t>
            </a:r>
            <a:endParaRPr lang="en-US" sz="1600" i="1" dirty="0">
              <a:solidFill>
                <a:srgbClr val="008000"/>
              </a:solidFill>
              <a:effectLst>
                <a:outerShdw dir="2700000" sx="0" sy="0" algn="tl" rotWithShape="0">
                  <a:prstClr val="black"/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6463" y="3178423"/>
            <a:ext cx="346838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‘support clique’ relationships are typically </a:t>
            </a:r>
            <a:r>
              <a:rPr lang="en-US" sz="1600" i="1" dirty="0" err="1" smtClean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characterised</a:t>
            </a:r>
            <a:r>
              <a:rPr lang="en-US" sz="1600" i="1" dirty="0" smtClean="0">
                <a:solidFill>
                  <a:srgbClr val="00009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 by high emotional closeness,   trust &amp; frequency of contact</a:t>
            </a:r>
            <a:endParaRPr lang="en-US" sz="1600" i="1" dirty="0">
              <a:solidFill>
                <a:srgbClr val="000090"/>
              </a:solidFill>
              <a:effectLst>
                <a:outerShdw dir="2700000" sx="0" sy="0" algn="tl" rotWithShape="0">
                  <a:prstClr val="black"/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13040" y="5057889"/>
            <a:ext cx="4398489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fascinatingly ‘support clique’ numbers are limited not only by available time but also by ‘</a:t>
            </a:r>
            <a:r>
              <a:rPr lang="en-US" sz="1600" i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mentalising</a:t>
            </a:r>
            <a:r>
              <a:rPr lang="en-US" sz="1600" i="1" dirty="0" smtClean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 ability’ (perspective </a:t>
            </a:r>
            <a:r>
              <a:rPr lang="mr-IN" sz="1600" i="1" dirty="0" smtClean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–</a:t>
            </a:r>
            <a:r>
              <a:rPr lang="en-US" sz="1600" i="1" dirty="0" smtClean="0">
                <a:solidFill>
                  <a:schemeClr val="accent1">
                    <a:lumMod val="50000"/>
                  </a:schemeClr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taking competence) &amp; the associated size of one’s orbital prefrontal cortex</a:t>
            </a:r>
            <a:endParaRPr lang="en-US" sz="1600" i="1" dirty="0">
              <a:solidFill>
                <a:schemeClr val="accent1">
                  <a:lumMod val="50000"/>
                </a:schemeClr>
              </a:solidFill>
              <a:effectLst>
                <a:outerShdw dir="2700000" sx="0" sy="0" algn="tl" rotWithShape="0">
                  <a:prstClr val="black"/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0489" y="1412777"/>
            <a:ext cx="35883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rgbClr val="00800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the ‘support clique’ are the people who one would turn to   in times of extreme social, emotional or financial distress </a:t>
            </a:r>
            <a:r>
              <a:rPr lang="mr-IN" sz="1600" i="1" dirty="0" smtClean="0">
                <a:solidFill>
                  <a:srgbClr val="00800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–</a:t>
            </a:r>
            <a:r>
              <a:rPr lang="en-US" sz="1600" i="1" dirty="0" smtClean="0">
                <a:solidFill>
                  <a:srgbClr val="008000"/>
                </a:solidFill>
                <a:effectLst>
                  <a:outerShdw dir="2700000" sx="0" sy="0" algn="tl" rotWithShape="0">
                    <a:prstClr val="black"/>
                  </a:outerShdw>
                </a:effectLst>
              </a:rPr>
              <a:t> note too ‘broaden &amp; build’</a:t>
            </a:r>
            <a:endParaRPr lang="en-US" sz="1600" i="1" dirty="0">
              <a:solidFill>
                <a:srgbClr val="008000"/>
              </a:solidFill>
              <a:effectLst>
                <a:outerShdw dir="2700000" sx="0" sy="0" algn="tl" rotWithShape="0">
                  <a:prstClr val="black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4912628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ompass">
  <a:themeElements>
    <a:clrScheme name="Custom 4">
      <a:dk1>
        <a:srgbClr val="526133"/>
      </a:dk1>
      <a:lt1>
        <a:srgbClr val="FFFFFF"/>
      </a:lt1>
      <a:dk2>
        <a:srgbClr val="4E5D31"/>
      </a:dk2>
      <a:lt2>
        <a:srgbClr val="FFFFCC"/>
      </a:lt2>
      <a:accent1>
        <a:srgbClr val="F1CD50"/>
      </a:accent1>
      <a:accent2>
        <a:srgbClr val="A1C607"/>
      </a:accent2>
      <a:accent3>
        <a:srgbClr val="B2B6AD"/>
      </a:accent3>
      <a:accent4>
        <a:srgbClr val="DADADA"/>
      </a:accent4>
      <a:accent5>
        <a:srgbClr val="CAE2AA"/>
      </a:accent5>
      <a:accent6>
        <a:srgbClr val="95C422"/>
      </a:accent6>
      <a:hlink>
        <a:srgbClr val="FFCC00"/>
      </a:hlink>
      <a:folHlink>
        <a:srgbClr val="CCCC00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13646</TotalTime>
  <Words>408</Words>
  <Application>Microsoft Macintosh PowerPoint</Application>
  <PresentationFormat>A4 Paper (210x297 mm)</PresentationFormat>
  <Paragraphs>18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Compass</vt:lpstr>
      <vt:lpstr>personal social networks</vt:lpstr>
      <vt:lpstr>support clique/closest relationships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experience as a client important for being an effective cognitive therapist?</dc:title>
  <dc:creator>James Hawkins.</dc:creator>
  <cp:lastModifiedBy>James Hawkins</cp:lastModifiedBy>
  <cp:revision>701</cp:revision>
  <cp:lastPrinted>2017-03-20T05:55:52Z</cp:lastPrinted>
  <dcterms:created xsi:type="dcterms:W3CDTF">2003-01-22T11:21:49Z</dcterms:created>
  <dcterms:modified xsi:type="dcterms:W3CDTF">2017-03-20T06:17:12Z</dcterms:modified>
</cp:coreProperties>
</file>