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594" r:id="rId2"/>
    <p:sldId id="625" r:id="rId3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>
        <p:scale>
          <a:sx n="108" d="100"/>
          <a:sy n="108" d="100"/>
        </p:scale>
        <p:origin x="1376" y="504"/>
      </p:cViewPr>
      <p:guideLst>
        <p:guide orient="horz" pos="2160"/>
        <p:guide pos="3120"/>
      </p:guideLst>
    </p:cSldViewPr>
  </p:slide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2736" y="14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y.ox.ac.uk/team/robin-dunbar" TargetMode="Externa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052736" y="8872735"/>
            <a:ext cx="48245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/>
              <a:t>Dr James Hawkins, 78 </a:t>
            </a:r>
            <a:r>
              <a:rPr lang="en-GB" sz="1400" i="1" dirty="0" err="1"/>
              <a:t>Polwarth</a:t>
            </a:r>
            <a:r>
              <a:rPr lang="en-GB" sz="1400" i="1" dirty="0"/>
              <a:t> Terrace, Edinburgh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1684709" y="263525"/>
            <a:ext cx="3560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2400" b="1" i="1" u="sng" dirty="0"/>
              <a:t>social network layers</a:t>
            </a:r>
            <a:endParaRPr lang="en-GB" sz="24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1412776" y="4283968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Dunbar’s website, </a:t>
            </a:r>
            <a:r>
              <a:rPr lang="en-US" sz="1100" i="1" dirty="0">
                <a:hlinkClick r:id="rId2"/>
              </a:rPr>
              <a:t>www.psy.ox.ac.uk/team/robin-dunbar</a:t>
            </a:r>
            <a:r>
              <a:rPr lang="en-US" sz="1100" i="1" dirty="0"/>
              <a:t>,  gives links to over 240 research articles &amp; other publications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40768" y="8244408"/>
            <a:ext cx="42484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quoting Shakespeare’s Hamlet </a:t>
            </a:r>
            <a:r>
              <a:rPr lang="mr-IN" sz="1100" i="1" dirty="0"/>
              <a:t>–</a:t>
            </a:r>
            <a:r>
              <a:rPr lang="en-US" sz="1100" i="1" dirty="0"/>
              <a:t>“Those friends thou hast and their adoption tried, grapple them to thy soul with hoops of steel”</a:t>
            </a:r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68476"/>
            <a:ext cx="84201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302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6121" y="228601"/>
            <a:ext cx="2313119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6761" y="228601"/>
            <a:ext cx="6774260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6761" y="1600200"/>
            <a:ext cx="4543690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6761" y="3925889"/>
            <a:ext cx="4543690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35550" y="1600200"/>
            <a:ext cx="4543690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543690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35550" y="3925889"/>
            <a:ext cx="4543690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26761" y="228600"/>
            <a:ext cx="92524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6761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26761" y="1600200"/>
            <a:ext cx="9252479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76672"/>
            <a:ext cx="9906000" cy="598388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>
                    <a:srgbClr val="000000"/>
                  </a:outerShdw>
                </a:effectLst>
              </a:rPr>
              <a:t>personal social networks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860878" y="1268761"/>
            <a:ext cx="5967113" cy="4691063"/>
          </a:xfrm>
        </p:spPr>
        <p:txBody>
          <a:bodyPr/>
          <a:lstStyle/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Dunbar, R. (1998). "The social brain hypothesis."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Evolutionary Anthropology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6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(5): 178–190.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Stiller, J. &amp; R. I. M. Dunbar (2007). "Perspective-taking and memory capacity predict social network size."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Social Networks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29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(1): 93-104.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Powell, J. L., et al. (2010). "Orbital prefrontal cortex volume correlates with social cognitive competence." </a:t>
            </a:r>
            <a:r>
              <a:rPr lang="en-US" sz="1600" u="sng" dirty="0" err="1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Neuropsychologia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48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3554-3562. 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Dunbar, R. I. M. (2014). "The social brain: psych-</a:t>
            </a:r>
            <a:r>
              <a:rPr lang="en-US" sz="1600" dirty="0" err="1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ological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 underpinnings and implications for the structure of organizations."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Current Directions in Psychological Science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23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(2): 109-114.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Roberts, S. B. &amp; R. I. Dunbar (2015). "Managing relationship decay: network, gender, and contextual effects."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Human Nature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26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426-450. 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Mac Carron, P., et al. (2016). "Calling Dunbar's numbers."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Social Networks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47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151-155.</a:t>
            </a:r>
          </a:p>
          <a:p>
            <a:endParaRPr lang="en-US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6463" y="1772816"/>
            <a:ext cx="3744416" cy="3384376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99FF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05059" y="6093296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009" y="6165305"/>
            <a:ext cx="9711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10000"/>
                  </a:schemeClr>
                </a:solidFill>
                <a:effectLst>
                  <a:outerShdw blurRad="50800" dist="38100" dir="2700000" sx="0" sy="0" algn="tl" rotWithShape="0">
                    <a:prstClr val="black">
                      <a:alpha val="40000"/>
                    </a:prstClr>
                  </a:outerShdw>
                </a:effectLst>
              </a:rPr>
              <a:t>particular thanks for the extensive research on social networks conducted by Robin Dunbar, Oxford professor of evolutionary psychology, &amp; colleagues</a:t>
            </a:r>
          </a:p>
        </p:txBody>
      </p:sp>
    </p:spTree>
    <p:extLst>
      <p:ext uri="{BB962C8B-B14F-4D97-AF65-F5344CB8AC3E}">
        <p14:creationId xmlns:p14="http://schemas.microsoft.com/office/powerpoint/2010/main" val="332802996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>
                    <a:schemeClr val="accent4">
                      <a:lumMod val="10000"/>
                    </a:schemeClr>
                  </a:outerShdw>
                </a:effectLst>
              </a:rPr>
              <a:t>support clique/closest relationships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28575" cmpd="sng">
              <a:solidFill>
                <a:srgbClr val="3399FF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emotionally neutral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932887" y="3933057"/>
            <a:ext cx="1884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intensely   close/intimate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56480" y="1268760"/>
            <a:ext cx="4161016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on average there are about 5 people in the ‘support clique’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with a range from 0 to 15 and sometimes 1 or 2 who are especially close - there may be a trade-off between overall numbers &amp; individual closeness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28939" y="2924944"/>
            <a:ext cx="29605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these very close relationships involve considerable ongoing commitment of time, energy   &amp; emotion, but they ‘repay’ with major benefits for physical health, emotional resilience &amp; overall wellbeing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488" y="3178423"/>
            <a:ext cx="29730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‘support clique’ relationships are typically </a:t>
            </a:r>
            <a:r>
              <a:rPr lang="en-US" sz="1600" i="1" dirty="0" err="1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characterised</a:t>
            </a:r>
            <a:r>
              <a:rPr lang="en-US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by high emotional closeness,   trust &amp; frequency of contact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45088" y="5057889"/>
            <a:ext cx="388843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fascinatingly ‘support clique’ numbers are limited not only by available time but also by ‘</a:t>
            </a:r>
            <a:r>
              <a:rPr lang="en-US" sz="1600" i="1" dirty="0" err="1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mentalising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ability’ (perspective </a:t>
            </a:r>
            <a:r>
              <a:rPr lang="mr-IN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taking competence) &amp; the associated size of one’s orbital prefrontal cortex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0489" y="1412777"/>
            <a:ext cx="35883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the ‘support clique’ are the people who one would turn to in times of extreme social, emotional or financial distress </a:t>
            </a:r>
            <a:r>
              <a:rPr lang="mr-IN" sz="1600" i="1" dirty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note too ‘broaden &amp; build’</a:t>
            </a:r>
          </a:p>
        </p:txBody>
      </p:sp>
    </p:spTree>
    <p:extLst>
      <p:ext uri="{BB962C8B-B14F-4D97-AF65-F5344CB8AC3E}">
        <p14:creationId xmlns:p14="http://schemas.microsoft.com/office/powerpoint/2010/main" val="224912628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13662</TotalTime>
  <Words>367</Words>
  <Application>Microsoft Macintosh PowerPoint</Application>
  <PresentationFormat>A4 Paper (210x297 mm)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Mangal</vt:lpstr>
      <vt:lpstr>Tahoma</vt:lpstr>
      <vt:lpstr>Wingdings</vt:lpstr>
      <vt:lpstr>Compass</vt:lpstr>
      <vt:lpstr>personal social networks</vt:lpstr>
      <vt:lpstr>support clique/closest relationships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703</cp:revision>
  <cp:lastPrinted>2018-02-27T07:59:58Z</cp:lastPrinted>
  <dcterms:created xsi:type="dcterms:W3CDTF">2003-01-22T11:21:49Z</dcterms:created>
  <dcterms:modified xsi:type="dcterms:W3CDTF">2018-02-27T08:05:53Z</dcterms:modified>
</cp:coreProperties>
</file>