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626" r:id="rId2"/>
    <p:sldId id="628" r:id="rId3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456" y="-112"/>
      </p:cViewPr>
      <p:guideLst>
        <p:guide orient="horz" pos="2160"/>
        <p:guide pos="3120"/>
      </p:guideLst>
    </p:cSldViewPr>
  </p:slide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712" y="4211960"/>
            <a:ext cx="51125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i</a:t>
            </a:r>
            <a:r>
              <a:rPr lang="en-US" sz="1100" i="1" dirty="0" smtClean="0"/>
              <a:t>n a study of 295 women in the UK &amp; Belgium, using a 1-10 emotional closeness scale, average score for the support clique was a little less than 7, while for the rest of the sympathy group it was about 5½ </a:t>
            </a:r>
            <a:endParaRPr lang="en-US" sz="11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76672" y="8244408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the full active social network </a:t>
            </a:r>
            <a:r>
              <a:rPr lang="mr-IN" sz="1100" i="1" dirty="0" smtClean="0"/>
              <a:t>–</a:t>
            </a:r>
            <a:r>
              <a:rPr lang="en-US" sz="1100" i="1" dirty="0" smtClean="0"/>
              <a:t> all those with whom one has a ‘personalized’ relationship &amp; wants to maintain some contact with </a:t>
            </a:r>
            <a:r>
              <a:rPr lang="mr-IN" sz="1100" i="1" dirty="0" smtClean="0"/>
              <a:t>–</a:t>
            </a:r>
            <a:r>
              <a:rPr lang="en-US" sz="1100" i="1" dirty="0" smtClean="0"/>
              <a:t> tends to serve a more ‘contacts’ &amp; ‘information source’ function, although ‘social identity theory’ highlights group membership can provide important identity benefits too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68476"/>
            <a:ext cx="84201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302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6121" y="228601"/>
            <a:ext cx="2313119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6761" y="228601"/>
            <a:ext cx="6774260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6761" y="1600200"/>
            <a:ext cx="4543690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6761" y="3925889"/>
            <a:ext cx="4543690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35550" y="1600200"/>
            <a:ext cx="4543690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543690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35550" y="3925889"/>
            <a:ext cx="4543690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26761" y="228600"/>
            <a:ext cx="92524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6761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26761" y="1600200"/>
            <a:ext cx="9252479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 smtClean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sympathy group/good relationships</a:t>
            </a:r>
            <a:endParaRPr lang="en-US" sz="3800" dirty="0">
              <a:solidFill>
                <a:schemeClr val="accent4">
                  <a:lumMod val="10000"/>
                </a:schemeClr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66FF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28575" cmpd="sng">
              <a:solidFill>
                <a:srgbClr val="008000"/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72480" y="1484784"/>
            <a:ext cx="3666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the ‘sympathy group’ are described as people who would be ‘devastated’ by the death of someone else in the group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1268760"/>
            <a:ext cx="48365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 average - including those in the ‘support clique’ - there are roughly 15 people in the ‘sympathy group’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they are not so deeply close as those who are also in the ‘clique’ and they are probably seen about monthly rather than approximately weekly for the ‘clique’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emotionally neutral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60879" y="3933057"/>
            <a:ext cx="2028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intensely     close/intimate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06973" y="4941168"/>
            <a:ext cx="50705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although both ‘sympathy group’ &amp; ‘support clique’ numbers are limited by available time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the size of the latter is also dependent on </a:t>
            </a:r>
            <a:r>
              <a:rPr lang="en-US" sz="1600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mentalising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ability (perspective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taking competence), while the former possibly depends more on memory capacity </a:t>
            </a:r>
            <a:endParaRPr lang="en-US" sz="1600" i="1" dirty="0">
              <a:solidFill>
                <a:schemeClr val="accent1">
                  <a:lumMod val="50000"/>
                </a:schemeClr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002" y="2848868"/>
            <a:ext cx="37828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typically there are about 3 x as many people in the ‘sympathy group’ as in the ‘support clique’ </a:t>
            </a:r>
            <a:r>
              <a:rPr lang="mr-IN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and in both there are usually a considerably higher proportion of same sex contacts; people from large families may not have much time/space left in their sympathy group for non-family friends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67113" y="3287886"/>
            <a:ext cx="36664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emotional closeness changes &amp; it takes time &amp; regular contact to maintain </a:t>
            </a:r>
            <a:r>
              <a:rPr lang="mr-IN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this is especially true for non-family friendships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472428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 smtClean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affinity groups &amp; active networks</a:t>
            </a:r>
            <a:endParaRPr lang="en-US" sz="3800" dirty="0">
              <a:solidFill>
                <a:schemeClr val="accent4">
                  <a:lumMod val="10000"/>
                </a:schemeClr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28575" cmpd="sng">
              <a:solidFill>
                <a:schemeClr val="accent1">
                  <a:lumMod val="50000"/>
                </a:schemeClr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99FF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28575" cmpd="sng">
              <a:solidFill>
                <a:srgbClr val="FFCC00"/>
              </a:solidFill>
              <a:prstDash val="solid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72480" y="1484785"/>
            <a:ext cx="43684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one’s full ‘active network’ is made up mostly of ‘acquaintances’ - all the people with whom one has a ‘personalized’ relationship and who one wants to maintain some contact with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5035" y="1052737"/>
            <a:ext cx="43684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on average there are about 150 people in a personal full ‘active network’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with a natural range of approximately 100-250; it correlates with pre-industrial village size &amp; earlier tribal size; the active network may well serve both territorial &amp; mate-access functions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80959" y="5129897"/>
            <a:ext cx="5196577" cy="1323439"/>
          </a:xfrm>
          <a:prstGeom prst="rect">
            <a:avLst/>
          </a:prstGeom>
          <a:noFill/>
          <a:ln w="9525" cmpd="sng">
            <a:solidFill>
              <a:schemeClr val="accent1">
                <a:lumMod val="50000"/>
              </a:schemeClr>
            </a:solidFill>
            <a:prstDash val="dash"/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social identity theory (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haslam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, 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cruwys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, et al) highlights the considerable health gains obtainable through 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identification &amp; participation with 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a variety of 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groups, that may be populated by acquaintances rather than friends</a:t>
            </a:r>
            <a:endParaRPr lang="en-US" sz="1600" i="1" dirty="0">
              <a:solidFill>
                <a:schemeClr val="accent1">
                  <a:lumMod val="50000"/>
                </a:schemeClr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emotionally neutral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44888" y="3894147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intensely   close/intimate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87560" y="3083477"/>
            <a:ext cx="3960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successive network layers increase in numbers by a factor of about 3, and tend to involve relationships that demand less time investment to maintain &amp; that are less emotionally close </a:t>
            </a:r>
            <a:r>
              <a:rPr lang="mr-IN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however different network layers respond to different needs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11095" y="3431902"/>
            <a:ext cx="3744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the smaller </a:t>
            </a:r>
            <a:r>
              <a:rPr lang="mr-IN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approximately 50 sized </a:t>
            </a:r>
            <a:r>
              <a:rPr lang="mr-IN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srgbClr val="000000"/>
                  </a:outerShdw>
                </a:effectLst>
              </a:rPr>
              <a:t> affinity or foraging group probably primitively had a largely anti-predation function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59195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13651</TotalTime>
  <Words>420</Words>
  <Application>Microsoft Macintosh PowerPoint</Application>
  <PresentationFormat>A4 Paper (210x297 mm)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Compass</vt:lpstr>
      <vt:lpstr>sympathy group/good relationships</vt:lpstr>
      <vt:lpstr>affinity groups &amp; active networks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702</cp:revision>
  <cp:lastPrinted>2017-02-17T06:46:24Z</cp:lastPrinted>
  <dcterms:created xsi:type="dcterms:W3CDTF">2003-01-22T11:21:49Z</dcterms:created>
  <dcterms:modified xsi:type="dcterms:W3CDTF">2017-02-17T06:46:56Z</dcterms:modified>
</cp:coreProperties>
</file>