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4"/>
  </p:notesMasterIdLst>
  <p:handoutMasterIdLst>
    <p:handoutMasterId r:id="rId15"/>
  </p:handoutMasterIdLst>
  <p:sldIdLst>
    <p:sldId id="256" r:id="rId2"/>
    <p:sldId id="388" r:id="rId3"/>
    <p:sldId id="419" r:id="rId4"/>
    <p:sldId id="314" r:id="rId5"/>
    <p:sldId id="420" r:id="rId6"/>
    <p:sldId id="422" r:id="rId7"/>
    <p:sldId id="423" r:id="rId8"/>
    <p:sldId id="424" r:id="rId9"/>
    <p:sldId id="405" r:id="rId10"/>
    <p:sldId id="406" r:id="rId11"/>
    <p:sldId id="427" r:id="rId12"/>
    <p:sldId id="426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3399FF"/>
    <a:srgbClr val="969696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15620"/>
    <p:restoredTop sz="94660"/>
  </p:normalViewPr>
  <p:slideViewPr>
    <p:cSldViewPr>
      <p:cViewPr>
        <p:scale>
          <a:sx n="100" d="100"/>
          <a:sy n="100" d="100"/>
        </p:scale>
        <p:origin x="-3000" y="-9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8740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1EB4083-7147-45B1-A757-D04CE1340E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563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7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E7586C6-C292-4780-929D-97999A772E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469456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30455-B9D5-4B3E-AB56-ACB74EE3D4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24065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9" y="228602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6" y="228602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9D71-EEB7-42E0-BEE5-48041E59EC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05455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6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6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6" y="3925890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7F5A5-EF70-47C5-8CD6-CE9A704AE6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01940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6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6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90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583CD-FED2-4BD9-9D45-FCAF8D73D7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79908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A230E-53F5-4A50-A9F7-86F9D10BA7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96964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10A64-EDCD-4DE7-BBC7-A0434C3909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20152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6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57A54-D03E-4F52-A581-6A801AC2AD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46493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DD921-1105-4863-84FC-B1419330C4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046939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D072A-5B27-4B6F-9F0E-6D821EF526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478009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AA65B-5C4C-4D25-B338-A9730359EC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197445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B7C5C-7F7D-4E33-9534-69A8B34AE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3549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3C464-B8D1-4C2A-A05C-99537FF60D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660007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6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6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F5F108F-FA47-479C-BD84-C83357D1CC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6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3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1.xls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57213" y="908720"/>
            <a:ext cx="6120680" cy="2376264"/>
          </a:xfrm>
        </p:spPr>
        <p:txBody>
          <a:bodyPr/>
          <a:lstStyle/>
          <a:p>
            <a:pPr eaLnBrk="1" hangingPunct="1">
              <a:defRPr/>
            </a:pPr>
            <a:r>
              <a:rPr lang="en-GB" i="1" dirty="0" smtClean="0">
                <a:latin typeface="Comic Sans MS" pitchFamily="66" charset="0"/>
              </a:rPr>
              <a:t>therapeutic drift: </a:t>
            </a:r>
            <a:br>
              <a:rPr lang="en-GB" i="1" dirty="0" smtClean="0">
                <a:latin typeface="Comic Sans MS" pitchFamily="66" charset="0"/>
              </a:rPr>
            </a:br>
            <a:r>
              <a:rPr lang="en-GB" i="1" dirty="0" smtClean="0">
                <a:latin typeface="Comic Sans MS" pitchFamily="66" charset="0"/>
              </a:rPr>
              <a:t>black heresy or red herring?</a:t>
            </a:r>
            <a:r>
              <a:rPr lang="en-GB" i="1" dirty="0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1022" y="4108789"/>
            <a:ext cx="7993062" cy="13430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i="1" dirty="0" smtClean="0"/>
              <a:t>Dr James Hawkins</a:t>
            </a:r>
          </a:p>
          <a:p>
            <a:pPr eaLnBrk="1" hangingPunct="1">
              <a:defRPr/>
            </a:pPr>
            <a:r>
              <a:rPr lang="en-GB" sz="3600" i="1" dirty="0" err="1" smtClean="0"/>
              <a:t>www.goodmedicine.org.uk</a:t>
            </a:r>
            <a:endParaRPr lang="en-GB" sz="3600" i="1" dirty="0" smtClean="0"/>
          </a:p>
        </p:txBody>
      </p:sp>
      <p:sp>
        <p:nvSpPr>
          <p:cNvPr id="4100" name="Line 5"/>
          <p:cNvSpPr>
            <a:spLocks noChangeShapeType="1"/>
          </p:cNvSpPr>
          <p:nvPr/>
        </p:nvSpPr>
        <p:spPr bwMode="auto">
          <a:xfrm>
            <a:off x="521816" y="3748749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1" name="Line 6"/>
          <p:cNvSpPr>
            <a:spLocks noChangeShapeType="1"/>
          </p:cNvSpPr>
          <p:nvPr/>
        </p:nvSpPr>
        <p:spPr bwMode="auto">
          <a:xfrm>
            <a:off x="521816" y="6453336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88641"/>
            <a:ext cx="1410302" cy="15841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0713" y="2204864"/>
            <a:ext cx="1471767" cy="1327861"/>
          </a:xfrm>
          <a:prstGeom prst="rect">
            <a:avLst/>
          </a:prstGeom>
          <a:solidFill>
            <a:schemeClr val="accent6"/>
          </a:solidFill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6524" y="5589240"/>
            <a:ext cx="1202058" cy="1224136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3568" y="115888"/>
            <a:ext cx="836143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800" dirty="0" smtClean="0"/>
              <a:t>effects of increasing experience</a:t>
            </a:r>
          </a:p>
        </p:txBody>
      </p:sp>
      <p:sp>
        <p:nvSpPr>
          <p:cNvPr id="36867" name="Line 6"/>
          <p:cNvSpPr>
            <a:spLocks noChangeShapeType="1"/>
          </p:cNvSpPr>
          <p:nvPr/>
        </p:nvSpPr>
        <p:spPr bwMode="auto">
          <a:xfrm>
            <a:off x="441326" y="6669088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98426" y="5807076"/>
            <a:ext cx="8677275" cy="5847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Norcini</a:t>
            </a:r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 J. J., et al. (2000). </a:t>
            </a:r>
            <a:r>
              <a:rPr lang="en-GB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"Certification and specialization: Do they matter in the outcome of acute myocardial infarction?"</a:t>
            </a:r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Academic Medicine 75(12): 1193-1198.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36513" y="3906921"/>
            <a:ext cx="9289033" cy="17543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Mortality rates were </a:t>
            </a:r>
            <a:r>
              <a:rPr lang="en-GB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analyzed</a:t>
            </a: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 for 39,007 hospitalized patients with acute </a:t>
            </a:r>
            <a:r>
              <a:rPr lang="en-GB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myo-cardial</a:t>
            </a:r>
            <a:r>
              <a:rPr lang="en-GB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 </a:t>
            </a: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infarction managed by 4,546 cardiologists, internists &amp; family </a:t>
            </a:r>
            <a:r>
              <a:rPr lang="en-GB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pract-itioners</a:t>
            </a: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. After controlling for patient’s probability of death, hospital location &amp; </a:t>
            </a:r>
            <a:r>
              <a:rPr lang="en-GB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practice </a:t>
            </a: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environment, physician specialty, board certification &amp; the volume of </a:t>
            </a:r>
            <a:r>
              <a:rPr lang="en-GB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patients </a:t>
            </a: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seen, the researchers found </a:t>
            </a:r>
            <a:r>
              <a:rPr lang="en-GB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a 0.5% increase in mortality for every year since the treating physician had graduated from medical school</a:t>
            </a: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5553" y="2628200"/>
            <a:ext cx="8677275" cy="5847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Hartz</a:t>
            </a:r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A. J., et al. (1999). </a:t>
            </a:r>
            <a:r>
              <a:rPr lang="en-GB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“Prestige of training programs and experience of bypass surgeons as factors in adjusted patient mortality rates.”  </a:t>
            </a:r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Med Care. 37:93-103.</a:t>
            </a:r>
          </a:p>
        </p:txBody>
      </p:sp>
      <p:sp>
        <p:nvSpPr>
          <p:cNvPr id="36871" name="Line 6"/>
          <p:cNvSpPr>
            <a:spLocks noChangeShapeType="1"/>
          </p:cNvSpPr>
          <p:nvPr/>
        </p:nvSpPr>
        <p:spPr bwMode="auto">
          <a:xfrm>
            <a:off x="441326" y="3573463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43892" y="1283855"/>
            <a:ext cx="8964612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Researchers examined the association between experience and mortality rates for surgeons performing cardiac artery bypass grafting.  After </a:t>
            </a:r>
            <a:r>
              <a:rPr lang="en-GB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adjust-</a:t>
            </a:r>
            <a:r>
              <a:rPr lang="en-GB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ment</a:t>
            </a:r>
            <a:r>
              <a:rPr lang="en-GB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 </a:t>
            </a: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for both patient and doctor variables, they found that </a:t>
            </a:r>
            <a:r>
              <a:rPr lang="en-GB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surgeons who had been in practice longer had higher operative mortality rates (P&lt;0.001).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774" y="44624"/>
            <a:ext cx="1103382" cy="1239416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3568" y="115888"/>
            <a:ext cx="836143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800" dirty="0" smtClean="0"/>
              <a:t>effects of increasing experience</a:t>
            </a:r>
            <a:br>
              <a:rPr lang="en-GB" sz="3800" dirty="0" smtClean="0"/>
            </a:br>
            <a:r>
              <a:rPr lang="en-GB" sz="3800" dirty="0" smtClean="0"/>
              <a:t>not so relevant for psychotherapy</a:t>
            </a:r>
          </a:p>
        </p:txBody>
      </p:sp>
      <p:sp>
        <p:nvSpPr>
          <p:cNvPr id="36867" name="Line 6"/>
          <p:cNvSpPr>
            <a:spLocks noChangeShapeType="1"/>
          </p:cNvSpPr>
          <p:nvPr/>
        </p:nvSpPr>
        <p:spPr bwMode="auto">
          <a:xfrm>
            <a:off x="576263" y="6741368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0" y="1340768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Goldberg, S. B., et al. (2016). "Do psychotherapists improve with time and experience? A longitudinal analysis of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outcomes.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" J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Couns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Psychol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63: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1-11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 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007" y="1988840"/>
            <a:ext cx="896448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“Therapists (170) achieved 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outcomes comparable with benchmarks from clinical trials. However, a very small but statistically significant change in outcome was detected indicating that on the whole, therapists' patient </a:t>
            </a:r>
            <a:r>
              <a:rPr lang="en-US" sz="2000" dirty="0" err="1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prepost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 d tended to diminish as experience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 (time mean&lt;5yr 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or cases)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increases </a:t>
            </a:r>
            <a:r>
              <a:rPr lang="is-I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…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Further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, therapists were shown to vary significantly across time, with some therapists showing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improve-</a:t>
            </a:r>
            <a:r>
              <a:rPr lang="en-US" sz="2000" dirty="0" err="1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ment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 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despite the overall tendency for outcomes to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decline.”</a:t>
            </a:r>
            <a:endParaRPr lang="en-GB" sz="20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" y="4581128"/>
            <a:ext cx="91439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Hill , C. E. and S. Knox </a:t>
            </a:r>
            <a:r>
              <a:rPr lang="en-GB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(2013). “</a:t>
            </a:r>
            <a:r>
              <a:rPr lang="en-GB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Training and supervision in psychotherapy”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algn="ctr"/>
            <a:r>
              <a:rPr lang="en-GB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in M. J. Lambert (</a:t>
            </a:r>
            <a:r>
              <a:rPr lang="en-GB" alt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ed</a:t>
            </a:r>
            <a:r>
              <a:rPr lang="en-GB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) “Handbook of psychotherapy &amp;</a:t>
            </a:r>
            <a:r>
              <a:rPr lang="en-GB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GB" alt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behavior</a:t>
            </a:r>
            <a:r>
              <a:rPr lang="en-GB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GB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change 6th </a:t>
            </a:r>
            <a:r>
              <a:rPr lang="en-GB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ed</a:t>
            </a:r>
            <a:r>
              <a:rPr lang="en-GB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”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36871" name="Line 6"/>
          <p:cNvSpPr>
            <a:spLocks noChangeShapeType="1"/>
          </p:cNvSpPr>
          <p:nvPr/>
        </p:nvSpPr>
        <p:spPr bwMode="auto">
          <a:xfrm>
            <a:off x="576263" y="4437112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20" y="44624"/>
            <a:ext cx="1103382" cy="123941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39552" y="5229200"/>
            <a:ext cx="79928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alt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“Two recent analyses of very large numbers of therapists (652) perhaps provide the most definitive evidence about therapist experience </a:t>
            </a:r>
            <a:r>
              <a:rPr lang="is-IS" alt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… In summary ... more recent studies involving large numbers of therapists showing no effects.”</a:t>
            </a:r>
            <a:endParaRPr lang="en-GB" sz="20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280305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3568" y="115888"/>
            <a:ext cx="836143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800" dirty="0" smtClean="0"/>
              <a:t>effects of increasing experience</a:t>
            </a:r>
            <a:br>
              <a:rPr lang="en-GB" sz="3800" dirty="0" smtClean="0"/>
            </a:br>
            <a:r>
              <a:rPr lang="en-GB" sz="3800" dirty="0" smtClean="0"/>
              <a:t>not so relevant for psychotherapy</a:t>
            </a:r>
          </a:p>
        </p:txBody>
      </p:sp>
      <p:sp>
        <p:nvSpPr>
          <p:cNvPr id="36867" name="Line 6"/>
          <p:cNvSpPr>
            <a:spLocks noChangeShapeType="1"/>
          </p:cNvSpPr>
          <p:nvPr/>
        </p:nvSpPr>
        <p:spPr bwMode="auto">
          <a:xfrm>
            <a:off x="558007" y="6741368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85293" y="5201905"/>
            <a:ext cx="813690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“data 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collected on over 5,000 clients seen by 71 therapists over a 6-year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period </a:t>
            </a:r>
            <a:r>
              <a:rPr lang="is-I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… 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client recovery could not be shown to be a function of differences in therapist gender, professional training, professional </a:t>
            </a:r>
            <a:r>
              <a:rPr lang="en-US" sz="2000" u="sng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experience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or theoretical orientation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.” </a:t>
            </a:r>
            <a:endParaRPr lang="en-GB" sz="20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36871" name="Line 6"/>
          <p:cNvSpPr>
            <a:spLocks noChangeShapeType="1"/>
          </p:cNvSpPr>
          <p:nvPr/>
        </p:nvSpPr>
        <p:spPr bwMode="auto">
          <a:xfrm>
            <a:off x="558007" y="3933056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82328" y="2452827"/>
            <a:ext cx="794283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“the 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authors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analyzed the 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outcomes of 6,146 patients seen by approximately 581 therapists in the context of managed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care </a:t>
            </a:r>
            <a:r>
              <a:rPr lang="is-I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… 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therapist age, gender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US" sz="2000" u="sng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experience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and professional degree accounted for little of the variability in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outcomes.”</a:t>
            </a:r>
            <a:endParaRPr lang="en-GB" altLang="en-US" sz="20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20" y="44624"/>
            <a:ext cx="1103382" cy="123941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5107" y="1484784"/>
            <a:ext cx="867727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Wampold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B. E. and G. S. Brown (2005). "Estimating variability in outcomes attributable to therapists: a naturalistic study of outcomes in managed care." </a:t>
            </a:r>
            <a:r>
              <a:rPr lang="en-US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 Consult </a:t>
            </a:r>
            <a:r>
              <a:rPr lang="en-US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Clin</a:t>
            </a:r>
            <a:r>
              <a:rPr lang="en-US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Psychol</a:t>
            </a:r>
            <a:r>
              <a:rPr lang="en-US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b="1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73</a:t>
            </a:r>
            <a:r>
              <a:rPr lang="en-US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(5): 914-923</a:t>
            </a:r>
            <a:r>
              <a:rPr lang="en-US" u="sng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r>
              <a:rPr lang="en-GB" alt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 </a:t>
            </a:r>
            <a:endParaRPr lang="en-GB" alt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496" y="4149080"/>
            <a:ext cx="90364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Okiishi</a:t>
            </a: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J. C., M. J. Lambert, et al. (2006). </a:t>
            </a:r>
            <a:r>
              <a:rPr lang="en-GB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"An analysis of therapist treatment effects: Toward providing feedback to individual therapists on their clients' psychotherapy outcome."</a:t>
            </a:r>
            <a:r>
              <a:rPr lang="en-GB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 Journal of Clinical Psychology 62(9): 1157-</a:t>
            </a:r>
            <a:r>
              <a:rPr lang="en-GB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1172</a:t>
            </a:r>
            <a:endParaRPr lang="en-GB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15931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69379"/>
            <a:ext cx="8193087" cy="783357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en-US" dirty="0" smtClean="0"/>
              <a:t>key points of this talk</a:t>
            </a:r>
          </a:p>
        </p:txBody>
      </p:sp>
      <p:sp>
        <p:nvSpPr>
          <p:cNvPr id="147459" name="Rectangle 3"/>
          <p:cNvSpPr>
            <a:spLocks noGrp="1" noRot="1" noChangeArrowheads="1"/>
          </p:cNvSpPr>
          <p:nvPr>
            <p:ph type="body" sz="half" idx="3"/>
          </p:nvPr>
        </p:nvSpPr>
        <p:spPr>
          <a:xfrm>
            <a:off x="3635896" y="1440160"/>
            <a:ext cx="5508104" cy="4509120"/>
          </a:xfrm>
        </p:spPr>
        <p:txBody>
          <a:bodyPr lIns="92075" tIns="46038" rIns="92075" bIns="46038"/>
          <a:lstStyle/>
          <a:p>
            <a:pPr marL="447675" indent="-447675" eaLnBrk="1" hangingPunct="1">
              <a:lnSpc>
                <a:spcPct val="90000"/>
              </a:lnSpc>
              <a:buSzPct val="110000"/>
              <a:buFont typeface="Wingdings" pitchFamily="2" charset="2"/>
              <a:buChar char="Ø"/>
              <a:defRPr/>
            </a:pPr>
            <a:r>
              <a:rPr lang="en-US" sz="3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black heresy: what is therapeutic drift and does it really matter?      </a:t>
            </a:r>
          </a:p>
          <a:p>
            <a:pPr marL="447675" indent="-447675" eaLnBrk="1" hangingPunct="1">
              <a:lnSpc>
                <a:spcPct val="90000"/>
              </a:lnSpc>
              <a:buClr>
                <a:srgbClr val="CC66FF"/>
              </a:buClr>
              <a:buSzPct val="110000"/>
              <a:buFont typeface="Wingdings 2" pitchFamily="18" charset="2"/>
              <a:buNone/>
              <a:defRPr/>
            </a:pPr>
            <a:endParaRPr lang="en-US" sz="1000" i="1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47675" indent="-447675" eaLnBrk="1" hangingPunct="1">
              <a:lnSpc>
                <a:spcPct val="90000"/>
              </a:lnSpc>
              <a:buSzPct val="110000"/>
              <a:buFont typeface="Wingdings" pitchFamily="2" charset="2"/>
              <a:buChar char="Ø"/>
              <a:defRPr/>
            </a:pPr>
            <a:r>
              <a:rPr lang="en-US" sz="3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red herring: does it distract us from much more major problems?            </a:t>
            </a:r>
          </a:p>
          <a:p>
            <a:pPr marL="0" indent="0" eaLnBrk="1" hangingPunct="1">
              <a:lnSpc>
                <a:spcPct val="90000"/>
              </a:lnSpc>
              <a:buSzPct val="110000"/>
              <a:buNone/>
              <a:defRPr/>
            </a:pPr>
            <a:endParaRPr lang="en-US" sz="1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47675" indent="-447675" eaLnBrk="1" hangingPunct="1">
              <a:lnSpc>
                <a:spcPct val="90000"/>
              </a:lnSpc>
              <a:buSzPct val="110000"/>
              <a:buFont typeface="Wingdings" pitchFamily="2" charset="2"/>
              <a:buChar char="Ø"/>
              <a:defRPr/>
            </a:pPr>
            <a:r>
              <a:rPr lang="en-US" sz="3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four suggestions for ways out of therapy’s rather shocking impasse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793750" y="6525344"/>
            <a:ext cx="7593013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gray">
          <a:xfrm>
            <a:off x="762000" y="6016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1" lang="en-US" altLang="en-US" sz="2400"/>
          </a:p>
        </p:txBody>
      </p:sp>
      <p:pic>
        <p:nvPicPr>
          <p:cNvPr id="51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78" y="1700808"/>
            <a:ext cx="3544418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449" y="1052736"/>
            <a:ext cx="770133" cy="8650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8190" y="2780928"/>
            <a:ext cx="718306" cy="648072"/>
          </a:xfrm>
          <a:prstGeom prst="rect">
            <a:avLst/>
          </a:prstGeom>
          <a:solidFill>
            <a:schemeClr val="accent6"/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9151" y="4365104"/>
            <a:ext cx="636384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7544" y="125759"/>
            <a:ext cx="7992888" cy="1143001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 what is therapist drift?</a:t>
            </a:r>
            <a:r>
              <a:rPr lang="en-GB" sz="4000" dirty="0" smtClean="0"/>
              <a:t> </a:t>
            </a:r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603870" y="5373216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90710" y="5661248"/>
            <a:ext cx="901779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buNone/>
            </a:pPr>
            <a:r>
              <a:rPr 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Waller, G. and H. Turner (2016). "Therapist drift </a:t>
            </a:r>
            <a:r>
              <a:rPr lang="en-US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redux</a:t>
            </a:r>
            <a:r>
              <a:rPr 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 Why well-meaning clinicians fail to deliver evidence-based therapy, &amp;</a:t>
            </a:r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 to get back on track." </a:t>
            </a:r>
            <a:r>
              <a:rPr lang="en-US" sz="20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Behaviour Research and Therapy </a:t>
            </a:r>
            <a:r>
              <a:rPr lang="en-US" sz="2000" b="1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77</a:t>
            </a:r>
            <a:r>
              <a:rPr lang="en-US" sz="20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 129-137.</a:t>
            </a:r>
            <a:endParaRPr lang="en-GB" alt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1401738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Therapist </a:t>
            </a: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drift occurs when clinicians fail to deliver the optimum evidence-based treatment 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despite having </a:t>
            </a: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necessary tools, and is an important factor in why those therapies are commonly less 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effective than </a:t>
            </a: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they should be in routine clinical 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practice</a:t>
            </a:r>
            <a:r>
              <a:rPr lang="en-US" sz="3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”</a:t>
            </a:r>
            <a:endParaRPr lang="en-US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42" y="116632"/>
            <a:ext cx="1103382" cy="123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0521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7279" y="188640"/>
            <a:ext cx="7920880" cy="936104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/>
              <a:t>does ‘therapist drift’ matter?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6934" y="3645024"/>
            <a:ext cx="9001570" cy="2880320"/>
          </a:xfrm>
        </p:spPr>
        <p:txBody>
          <a:bodyPr/>
          <a:lstStyle/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/>
              <a:t>high therapist </a:t>
            </a:r>
            <a:r>
              <a:rPr lang="en-GB" sz="2800" u="sng" dirty="0" smtClean="0"/>
              <a:t>adherence</a:t>
            </a:r>
            <a:r>
              <a:rPr lang="en-GB" sz="2800" dirty="0" smtClean="0"/>
              <a:t> to specific therapy models is strongly linked to good outcome 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/>
              <a:t>high therapist </a:t>
            </a:r>
            <a:r>
              <a:rPr lang="en-GB" sz="2800" u="sng" dirty="0" smtClean="0"/>
              <a:t>competence</a:t>
            </a:r>
            <a:r>
              <a:rPr lang="en-GB" sz="2800" dirty="0" smtClean="0"/>
              <a:t> in specific therapy techniques is strongly linked to good outcome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/>
              <a:t>there will be a tendency for outcomes to worsen the </a:t>
            </a:r>
            <a:r>
              <a:rPr lang="en-GB" sz="2800" u="sng" dirty="0" smtClean="0"/>
              <a:t>longer</a:t>
            </a:r>
            <a:r>
              <a:rPr lang="en-GB" sz="2800" dirty="0" smtClean="0"/>
              <a:t> therapists are in practice</a:t>
            </a:r>
            <a:endParaRPr lang="en-GB" dirty="0" smtClean="0"/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611982" y="6741368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774" y="44624"/>
            <a:ext cx="1103382" cy="123941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5231" y="1292568"/>
            <a:ext cx="8784976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“Therapist drift </a:t>
            </a:r>
            <a:r>
              <a:rPr lang="is-I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…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is 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an </a:t>
            </a:r>
            <a:r>
              <a:rPr lang="en-US" sz="2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important factor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why </a:t>
            </a:r>
            <a:r>
              <a:rPr lang="is-I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…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therapies 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are </a:t>
            </a:r>
            <a:r>
              <a:rPr lang="en-US" sz="2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commonly less effective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than they should be in routine clinical practice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”  Waller &amp; Turner (2016)</a:t>
            </a:r>
            <a:endParaRPr lang="en-US" sz="2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611982" y="2852936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Rectangle 2"/>
          <p:cNvSpPr txBox="1">
            <a:spLocks noRot="1" noChangeArrowheads="1"/>
          </p:cNvSpPr>
          <p:nvPr/>
        </p:nvSpPr>
        <p:spPr bwMode="auto">
          <a:xfrm>
            <a:off x="647279" y="2996952"/>
            <a:ext cx="792088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3600" dirty="0" smtClean="0"/>
              <a:t>this claim suggests that: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7279" y="188640"/>
            <a:ext cx="7920880" cy="936104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/>
              <a:t>does ‘therapist drift’ matter?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7504" y="2348880"/>
            <a:ext cx="8928992" cy="3960440"/>
          </a:xfrm>
        </p:spPr>
        <p:txBody>
          <a:bodyPr/>
          <a:lstStyle/>
          <a:p>
            <a:pPr marL="0" indent="0" algn="ctr" eaLnBrk="1" hangingPunct="1">
              <a:buSzTx/>
              <a:buNone/>
              <a:defRPr/>
            </a:pPr>
            <a:r>
              <a:rPr lang="en-US" sz="2800" dirty="0"/>
              <a:t>Webb, C. A., et al. (2010). "Therapist adherence/competence and treatment outcome: A meta-analytic review." </a:t>
            </a:r>
            <a:r>
              <a:rPr lang="en-US" sz="2800" u="sng" dirty="0" smtClean="0"/>
              <a:t>J Consult </a:t>
            </a:r>
            <a:r>
              <a:rPr lang="en-US" sz="2800" u="sng" dirty="0" err="1" smtClean="0"/>
              <a:t>Clin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Psy</a:t>
            </a:r>
            <a:r>
              <a:rPr lang="en-US" sz="2800" u="sng" dirty="0" smtClean="0"/>
              <a:t> </a:t>
            </a:r>
            <a:r>
              <a:rPr lang="en-US" sz="2800" b="1" u="sng" dirty="0" smtClean="0"/>
              <a:t>78</a:t>
            </a:r>
            <a:r>
              <a:rPr lang="en-US" sz="2800" u="sng" dirty="0" smtClean="0"/>
              <a:t>: </a:t>
            </a:r>
            <a:r>
              <a:rPr lang="en-US" sz="2800" u="sng" dirty="0"/>
              <a:t>200-211</a:t>
            </a:r>
            <a:r>
              <a:rPr lang="en-US" sz="2800" u="sng" dirty="0" smtClean="0"/>
              <a:t>.</a:t>
            </a:r>
            <a:r>
              <a:rPr lang="en-GB" sz="2800" dirty="0" smtClean="0"/>
              <a:t>  </a:t>
            </a:r>
          </a:p>
          <a:p>
            <a:pPr marL="0" indent="0" algn="ctr" eaLnBrk="1" hangingPunct="1">
              <a:buSzTx/>
              <a:buNone/>
              <a:defRPr/>
            </a:pPr>
            <a:endParaRPr lang="en-GB" sz="800" dirty="0" smtClean="0"/>
          </a:p>
          <a:p>
            <a:pPr marL="0" indent="0" algn="ctr" eaLnBrk="1" hangingPunct="1">
              <a:buSzTx/>
              <a:buNone/>
              <a:defRPr/>
            </a:pPr>
            <a:r>
              <a:rPr lang="en-GB" sz="28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n-US" sz="28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 literature search identified 36 studies </a:t>
            </a:r>
            <a:r>
              <a:rPr lang="is-IS" sz="28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… </a:t>
            </a:r>
            <a:r>
              <a:rPr lang="en-US" sz="28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neither the mean weighted adherence-outcome (r = .02) nor competence-outcome (r = .07) effect size estimates were found to be significantly different from zero.</a:t>
            </a:r>
            <a:r>
              <a:rPr lang="en-US" sz="28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”</a:t>
            </a:r>
            <a:endParaRPr lang="en-GB" sz="28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576263" y="6525344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774" y="44624"/>
            <a:ext cx="1103382" cy="1239416"/>
          </a:xfrm>
          <a:prstGeom prst="rect">
            <a:avLst/>
          </a:prstGeom>
        </p:spPr>
      </p:pic>
      <p:sp>
        <p:nvSpPr>
          <p:cNvPr id="9" name="Rectangle 2"/>
          <p:cNvSpPr txBox="1">
            <a:spLocks noRot="1" noChangeArrowheads="1"/>
          </p:cNvSpPr>
          <p:nvPr/>
        </p:nvSpPr>
        <p:spPr bwMode="auto">
          <a:xfrm>
            <a:off x="323528" y="1124744"/>
            <a:ext cx="8496944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3600" dirty="0" smtClean="0"/>
              <a:t>adherence, competence &amp; outcome:</a:t>
            </a: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576263" y="2060848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6266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7279" y="188640"/>
            <a:ext cx="7920880" cy="936104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/>
              <a:t>does ‘therapist drift’ matter?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-36512" y="2276872"/>
            <a:ext cx="9144000" cy="4248472"/>
          </a:xfrm>
        </p:spPr>
        <p:txBody>
          <a:bodyPr/>
          <a:lstStyle/>
          <a:p>
            <a:pPr marL="0" indent="0" algn="ctr" eaLnBrk="1" hangingPunct="1">
              <a:buSzTx/>
              <a:buNone/>
              <a:defRPr/>
            </a:pPr>
            <a:r>
              <a:rPr lang="en-US" sz="2800" dirty="0" err="1"/>
              <a:t>Weck</a:t>
            </a:r>
            <a:r>
              <a:rPr lang="en-US" sz="2800" dirty="0"/>
              <a:t>, F., et al. (2015). "Treatment failure in </a:t>
            </a:r>
            <a:r>
              <a:rPr lang="en-US" sz="2800" dirty="0" smtClean="0"/>
              <a:t>  CBT</a:t>
            </a:r>
            <a:r>
              <a:rPr lang="en-US" sz="2800" dirty="0"/>
              <a:t>: therapeutic alliance as a precondition for </a:t>
            </a:r>
            <a:r>
              <a:rPr lang="en-US" sz="2800" dirty="0" smtClean="0"/>
              <a:t>    an </a:t>
            </a:r>
            <a:r>
              <a:rPr lang="en-US" sz="2800" dirty="0"/>
              <a:t>adherent and competent implementation of techniques." </a:t>
            </a:r>
            <a:r>
              <a:rPr lang="en-US" sz="2800" u="sng" dirty="0"/>
              <a:t>Br J </a:t>
            </a:r>
            <a:r>
              <a:rPr lang="en-US" sz="2800" u="sng" dirty="0" err="1"/>
              <a:t>Clin</a:t>
            </a:r>
            <a:r>
              <a:rPr lang="en-US" sz="2800" u="sng" dirty="0"/>
              <a:t> </a:t>
            </a:r>
            <a:r>
              <a:rPr lang="en-US" sz="2800" u="sng" dirty="0" err="1"/>
              <a:t>Psychol</a:t>
            </a:r>
            <a:r>
              <a:rPr lang="en-US" sz="2800" u="sng" dirty="0"/>
              <a:t> </a:t>
            </a:r>
            <a:r>
              <a:rPr lang="en-US" sz="2800" b="1" u="sng" dirty="0"/>
              <a:t>54</a:t>
            </a:r>
            <a:r>
              <a:rPr lang="en-US" sz="2800" u="sng" dirty="0"/>
              <a:t>(1): 91-108.</a:t>
            </a:r>
            <a:r>
              <a:rPr lang="en-GB" sz="2800" dirty="0"/>
              <a:t> </a:t>
            </a:r>
            <a:endParaRPr lang="en-GB" sz="2800" dirty="0" smtClean="0"/>
          </a:p>
          <a:p>
            <a:pPr marL="0" indent="0" algn="ctr" eaLnBrk="1" hangingPunct="1">
              <a:buSzTx/>
              <a:buNone/>
              <a:defRPr/>
            </a:pPr>
            <a:endParaRPr lang="en-GB" sz="800" dirty="0" smtClean="0"/>
          </a:p>
          <a:p>
            <a:pPr marL="0" indent="0" algn="ctr" eaLnBrk="1" hangingPunct="1">
              <a:buSzTx/>
              <a:buNone/>
              <a:defRPr/>
            </a:pPr>
            <a:r>
              <a:rPr lang="en-GB" sz="28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n-US" sz="2800" kern="1200" dirty="0" smtClean="0">
                <a:solidFill>
                  <a:schemeClr val="tx2"/>
                </a:solidFill>
              </a:rPr>
              <a:t>higher </a:t>
            </a:r>
            <a:r>
              <a:rPr lang="en-US" sz="2800" kern="1200" dirty="0">
                <a:solidFill>
                  <a:schemeClr val="tx2"/>
                </a:solidFill>
              </a:rPr>
              <a:t>therapists' competence was found to affect treatment outcome positively, only mediated by therapeutic alliance. </a:t>
            </a:r>
            <a:r>
              <a:rPr lang="en-US" sz="2800" kern="1200" dirty="0" smtClean="0">
                <a:solidFill>
                  <a:schemeClr val="tx2"/>
                </a:solidFill>
              </a:rPr>
              <a:t> Higher </a:t>
            </a:r>
            <a:r>
              <a:rPr lang="is-IS" sz="2800" kern="1200" dirty="0" smtClean="0">
                <a:solidFill>
                  <a:schemeClr val="tx2"/>
                </a:solidFill>
              </a:rPr>
              <a:t>…</a:t>
            </a:r>
            <a:r>
              <a:rPr lang="en-US" sz="2800" kern="1200" dirty="0" smtClean="0">
                <a:solidFill>
                  <a:schemeClr val="tx2"/>
                </a:solidFill>
              </a:rPr>
              <a:t> adherence </a:t>
            </a:r>
            <a:r>
              <a:rPr lang="en-US" sz="2800" kern="1200" dirty="0">
                <a:solidFill>
                  <a:schemeClr val="tx2"/>
                </a:solidFill>
              </a:rPr>
              <a:t>affected treatment outcome positively, only mediated by </a:t>
            </a:r>
            <a:r>
              <a:rPr lang="is-IS" sz="2800" kern="1200" dirty="0" smtClean="0">
                <a:solidFill>
                  <a:schemeClr val="tx2"/>
                </a:solidFill>
              </a:rPr>
              <a:t>… </a:t>
            </a:r>
            <a:r>
              <a:rPr lang="en-US" sz="2800" kern="1200" dirty="0" smtClean="0">
                <a:solidFill>
                  <a:schemeClr val="tx2"/>
                </a:solidFill>
              </a:rPr>
              <a:t>competence</a:t>
            </a:r>
            <a:r>
              <a:rPr lang="en-US" sz="2800" kern="1200" dirty="0">
                <a:solidFill>
                  <a:schemeClr val="tx2"/>
                </a:solidFill>
              </a:rPr>
              <a:t>-alliance.</a:t>
            </a:r>
            <a:r>
              <a:rPr lang="en-US" sz="2800" kern="1200" dirty="0" smtClean="0">
                <a:solidFill>
                  <a:schemeClr val="tx2"/>
                </a:solidFill>
              </a:rPr>
              <a:t>”</a:t>
            </a:r>
            <a:endParaRPr lang="en-GB" sz="2800" kern="1200" dirty="0">
              <a:solidFill>
                <a:schemeClr val="tx2"/>
              </a:solidFill>
            </a:endParaRP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576263" y="6669360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774" y="44624"/>
            <a:ext cx="1103382" cy="1239416"/>
          </a:xfrm>
          <a:prstGeom prst="rect">
            <a:avLst/>
          </a:prstGeom>
        </p:spPr>
      </p:pic>
      <p:sp>
        <p:nvSpPr>
          <p:cNvPr id="9" name="Rectangle 2"/>
          <p:cNvSpPr txBox="1">
            <a:spLocks noRot="1" noChangeArrowheads="1"/>
          </p:cNvSpPr>
          <p:nvPr/>
        </p:nvSpPr>
        <p:spPr bwMode="auto">
          <a:xfrm>
            <a:off x="323528" y="1124744"/>
            <a:ext cx="8496944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3600" dirty="0" smtClean="0"/>
              <a:t>adherence, competence &amp; outcome:</a:t>
            </a: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576263" y="2060848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8021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7279" y="188640"/>
            <a:ext cx="7920880" cy="936104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/>
              <a:t>does ‘therapist drift’ matter?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-36512" y="2348880"/>
            <a:ext cx="9144000" cy="4248472"/>
          </a:xfrm>
        </p:spPr>
        <p:txBody>
          <a:bodyPr/>
          <a:lstStyle/>
          <a:p>
            <a:pPr marL="0" indent="0" algn="ctr" eaLnBrk="1" hangingPunct="1">
              <a:buSzTx/>
              <a:buNone/>
              <a:defRPr/>
            </a:pPr>
            <a:r>
              <a:rPr lang="en-US" sz="2800" dirty="0" err="1"/>
              <a:t>Tschuschke</a:t>
            </a:r>
            <a:r>
              <a:rPr lang="en-US" sz="2800" dirty="0"/>
              <a:t>, V., et al. (2015). "The role of therapists' treatment adherence, professional experience, therapeutic </a:t>
            </a:r>
            <a:r>
              <a:rPr lang="en-US" sz="2800" dirty="0" smtClean="0"/>
              <a:t>alliance </a:t>
            </a:r>
            <a:r>
              <a:rPr lang="is-IS" sz="2800" dirty="0" smtClean="0"/>
              <a:t>… </a:t>
            </a:r>
            <a:r>
              <a:rPr lang="en-US" sz="2800" dirty="0" smtClean="0"/>
              <a:t>treatment </a:t>
            </a:r>
            <a:r>
              <a:rPr lang="en-US" sz="2800" dirty="0"/>
              <a:t>outcome in eight different psychotherapy approaches</a:t>
            </a:r>
            <a:r>
              <a:rPr lang="en-US" sz="2800" dirty="0" smtClean="0"/>
              <a:t>." </a:t>
            </a:r>
            <a:r>
              <a:rPr lang="en-US" sz="2800" u="sng" dirty="0" err="1"/>
              <a:t>Psychother</a:t>
            </a:r>
            <a:r>
              <a:rPr lang="en-US" sz="2800" u="sng" dirty="0"/>
              <a:t> Res </a:t>
            </a:r>
            <a:r>
              <a:rPr lang="en-US" sz="2800" b="1" u="sng" dirty="0"/>
              <a:t>25</a:t>
            </a:r>
            <a:r>
              <a:rPr lang="en-US" sz="2800" u="sng" dirty="0"/>
              <a:t>(4): 420-434</a:t>
            </a:r>
            <a:r>
              <a:rPr lang="en-US" sz="2800" u="sng" dirty="0" smtClean="0"/>
              <a:t>.</a:t>
            </a:r>
            <a:endParaRPr lang="en-GB" sz="2800" dirty="0" smtClean="0"/>
          </a:p>
          <a:p>
            <a:pPr marL="0" indent="0" algn="ctr" eaLnBrk="1" hangingPunct="1">
              <a:buSzTx/>
              <a:buNone/>
              <a:defRPr/>
            </a:pPr>
            <a:endParaRPr lang="en-GB" sz="800" dirty="0" smtClean="0"/>
          </a:p>
          <a:p>
            <a:pPr marL="0" indent="0" algn="ctr" eaLnBrk="1" hangingPunct="1">
              <a:buSzTx/>
              <a:buNone/>
              <a:defRPr/>
            </a:pPr>
            <a:r>
              <a:rPr lang="en-GB" sz="28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n-US" sz="2800" dirty="0">
                <a:solidFill>
                  <a:schemeClr val="tx2"/>
                </a:solidFill>
              </a:rPr>
              <a:t>There was no statistically significant association between </a:t>
            </a:r>
            <a:r>
              <a:rPr lang="is-IS" sz="2800" dirty="0" smtClean="0">
                <a:solidFill>
                  <a:schemeClr val="tx2"/>
                </a:solidFill>
              </a:rPr>
              <a:t>… </a:t>
            </a:r>
            <a:r>
              <a:rPr lang="en-US" sz="2800" dirty="0" smtClean="0">
                <a:solidFill>
                  <a:schemeClr val="tx2"/>
                </a:solidFill>
              </a:rPr>
              <a:t>the </a:t>
            </a:r>
            <a:r>
              <a:rPr lang="en-US" sz="2800" dirty="0">
                <a:solidFill>
                  <a:schemeClr val="tx2"/>
                </a:solidFill>
              </a:rPr>
              <a:t>degree of therapists' treatment fidelity and the treatment </a:t>
            </a:r>
            <a:r>
              <a:rPr lang="en-US" sz="2800" dirty="0" smtClean="0">
                <a:solidFill>
                  <a:schemeClr val="tx2"/>
                </a:solidFill>
              </a:rPr>
              <a:t>outcome</a:t>
            </a:r>
            <a:r>
              <a:rPr lang="en-US" sz="2800" kern="1200" dirty="0" smtClean="0">
                <a:solidFill>
                  <a:schemeClr val="tx2"/>
                </a:solidFill>
              </a:rPr>
              <a:t>.”</a:t>
            </a:r>
            <a:endParaRPr lang="en-GB" sz="2800" kern="1200" dirty="0">
              <a:solidFill>
                <a:schemeClr val="tx2"/>
              </a:solidFill>
            </a:endParaRP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576263" y="6525344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774" y="44624"/>
            <a:ext cx="1103382" cy="1239416"/>
          </a:xfrm>
          <a:prstGeom prst="rect">
            <a:avLst/>
          </a:prstGeom>
        </p:spPr>
      </p:pic>
      <p:sp>
        <p:nvSpPr>
          <p:cNvPr id="9" name="Rectangle 2"/>
          <p:cNvSpPr txBox="1">
            <a:spLocks noRot="1" noChangeArrowheads="1"/>
          </p:cNvSpPr>
          <p:nvPr/>
        </p:nvSpPr>
        <p:spPr bwMode="auto">
          <a:xfrm>
            <a:off x="323528" y="1124744"/>
            <a:ext cx="8496944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3600" dirty="0" smtClean="0"/>
              <a:t>adherence, competence &amp; outcome:</a:t>
            </a: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576263" y="2060848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001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7279" y="188640"/>
            <a:ext cx="7920880" cy="936104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/>
              <a:t>does ‘therapist drift’ matter?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6934" y="3645024"/>
            <a:ext cx="9001570" cy="1008112"/>
          </a:xfrm>
        </p:spPr>
        <p:txBody>
          <a:bodyPr/>
          <a:lstStyle/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strike="sngStrike" dirty="0" smtClean="0"/>
              <a:t>high therapist </a:t>
            </a:r>
            <a:r>
              <a:rPr lang="en-GB" sz="2800" u="sng" strike="sngStrike" dirty="0" smtClean="0"/>
              <a:t>adherence</a:t>
            </a:r>
            <a:r>
              <a:rPr lang="en-GB" sz="2800" strike="sngStrike" dirty="0" smtClean="0"/>
              <a:t> and </a:t>
            </a:r>
            <a:r>
              <a:rPr lang="en-GB" sz="2800" u="sng" strike="sngStrike" dirty="0" smtClean="0"/>
              <a:t>competence</a:t>
            </a:r>
            <a:r>
              <a:rPr lang="en-GB" sz="2800" strike="sngStrike" dirty="0" smtClean="0"/>
              <a:t> to specific models are strongly linked to outcome </a:t>
            </a: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611982" y="6741368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774" y="44624"/>
            <a:ext cx="1103382" cy="123941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5231" y="1292568"/>
            <a:ext cx="8784976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“Therapist drift </a:t>
            </a:r>
            <a:r>
              <a:rPr lang="is-I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…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is 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an </a:t>
            </a:r>
            <a:r>
              <a:rPr lang="en-US" sz="2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important factor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why </a:t>
            </a:r>
            <a:r>
              <a:rPr lang="is-I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…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therapies 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are </a:t>
            </a:r>
            <a:r>
              <a:rPr lang="en-US" sz="2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commonly less effective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than they should be in routine clinical practice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”  Waller &amp; Turner (2016)</a:t>
            </a:r>
            <a:endParaRPr lang="en-US" sz="2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611982" y="2852936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Rectangle 2"/>
          <p:cNvSpPr txBox="1">
            <a:spLocks noRot="1" noChangeArrowheads="1"/>
          </p:cNvSpPr>
          <p:nvPr/>
        </p:nvSpPr>
        <p:spPr bwMode="auto">
          <a:xfrm>
            <a:off x="647279" y="2996952"/>
            <a:ext cx="792088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3600" dirty="0" smtClean="0"/>
              <a:t>this claim suggests that:</a:t>
            </a:r>
          </a:p>
        </p:txBody>
      </p:sp>
      <p:sp>
        <p:nvSpPr>
          <p:cNvPr id="10" name="Rectangle 3"/>
          <p:cNvSpPr txBox="1">
            <a:spLocks noRot="1" noChangeArrowheads="1"/>
          </p:cNvSpPr>
          <p:nvPr/>
        </p:nvSpPr>
        <p:spPr bwMode="auto">
          <a:xfrm>
            <a:off x="106934" y="5489848"/>
            <a:ext cx="9001570" cy="103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/>
              <a:t>there will be a tendency for outcomes to worsen the </a:t>
            </a:r>
            <a:r>
              <a:rPr lang="en-GB" sz="2800" u="sng" dirty="0" smtClean="0"/>
              <a:t>longer</a:t>
            </a:r>
            <a:r>
              <a:rPr lang="en-GB" sz="2800" dirty="0" smtClean="0"/>
              <a:t> therapists are in practice</a:t>
            </a:r>
            <a:endParaRPr lang="en-GB" dirty="0" smtClean="0"/>
          </a:p>
        </p:txBody>
      </p:sp>
      <p:sp>
        <p:nvSpPr>
          <p:cNvPr id="11" name="Rectangle 2"/>
          <p:cNvSpPr txBox="1">
            <a:spLocks noRot="1" noChangeArrowheads="1"/>
          </p:cNvSpPr>
          <p:nvPr/>
        </p:nvSpPr>
        <p:spPr bwMode="auto">
          <a:xfrm>
            <a:off x="647279" y="4797152"/>
            <a:ext cx="792088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3600" dirty="0" smtClean="0"/>
              <a:t>how about the suggestion that:</a:t>
            </a:r>
          </a:p>
        </p:txBody>
      </p:sp>
    </p:spTree>
    <p:extLst>
      <p:ext uri="{BB962C8B-B14F-4D97-AF65-F5344CB8AC3E}">
        <p14:creationId xmlns:p14="http://schemas.microsoft.com/office/powerpoint/2010/main" val="17866576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9552" y="44624"/>
            <a:ext cx="8568953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800" dirty="0" smtClean="0"/>
              <a:t>effects of increasing experience</a:t>
            </a:r>
          </a:p>
        </p:txBody>
      </p:sp>
      <p:sp>
        <p:nvSpPr>
          <p:cNvPr id="35843" name="Line 6"/>
          <p:cNvSpPr>
            <a:spLocks noChangeShapeType="1"/>
          </p:cNvSpPr>
          <p:nvPr/>
        </p:nvSpPr>
        <p:spPr bwMode="auto">
          <a:xfrm>
            <a:off x="539751" y="6092825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51520" y="6165851"/>
            <a:ext cx="8640960" cy="584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Choudhry</a:t>
            </a:r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 N. K., et al. (2005). </a:t>
            </a:r>
            <a:r>
              <a:rPr lang="en-GB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"Systematic review: The relationship between clinical experience and quality of health care."</a:t>
            </a:r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Ann Intern Med 142(4): 260-273. </a:t>
            </a:r>
          </a:p>
        </p:txBody>
      </p:sp>
      <p:graphicFrame>
        <p:nvGraphicFramePr>
          <p:cNvPr id="35845" name="Content Placeholder 9"/>
          <p:cNvGraphicFramePr>
            <a:graphicFrameLocks noGrp="1"/>
          </p:cNvGraphicFramePr>
          <p:nvPr>
            <p:ph idx="1"/>
          </p:nvPr>
        </p:nvGraphicFramePr>
        <p:xfrm>
          <a:off x="4160838" y="1100140"/>
          <a:ext cx="4889500" cy="501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7" r:id="rId3" imgW="4889416" imgH="5023539" progId="Excel.Chart.8">
                  <p:embed/>
                </p:oleObj>
              </mc:Choice>
              <mc:Fallback>
                <p:oleObj r:id="rId3" imgW="4889416" imgH="5023539" progId="Excel.Chart.8">
                  <p:embed/>
                  <p:pic>
                    <p:nvPicPr>
                      <p:cNvPr id="0" name="Content Placeholder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1100140"/>
                        <a:ext cx="4889500" cy="501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-36512" y="1268760"/>
            <a:ext cx="4968552" cy="4493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125" indent="-365125">
              <a:buClr>
                <a:srgbClr val="FFCC00"/>
              </a:buClr>
              <a:buSzPct val="110000"/>
              <a:buFont typeface="Wingdings" pitchFamily="2" charset="2"/>
              <a:buChar char="²"/>
              <a:defRPr/>
            </a:pPr>
            <a:r>
              <a:rPr lang="en-GB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systematic review of 62 studies published between 1966 and 2004 looking at physician experience  effects  </a:t>
            </a:r>
          </a:p>
          <a:p>
            <a:pPr marL="365125" indent="-365125">
              <a:buClr>
                <a:srgbClr val="FFCC00"/>
              </a:buClr>
              <a:buSzPct val="110000"/>
              <a:buFont typeface="Wingdings" pitchFamily="2" charset="2"/>
              <a:buChar char="²"/>
              <a:defRPr/>
            </a:pPr>
            <a:r>
              <a:rPr lang="en-GB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73% found increasing experience associated with decreasing performance </a:t>
            </a:r>
            <a:r>
              <a:rPr lang="en-GB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      for </a:t>
            </a:r>
            <a:r>
              <a:rPr lang="en-GB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some (21%) or all </a:t>
            </a:r>
            <a:r>
              <a:rPr lang="en-GB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    (</a:t>
            </a:r>
            <a:r>
              <a:rPr lang="en-GB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52%) outcomes assessed</a:t>
            </a:r>
          </a:p>
          <a:p>
            <a:pPr marL="365125" indent="-365125">
              <a:buClr>
                <a:srgbClr val="FFCC00"/>
              </a:buClr>
              <a:buSzPct val="110000"/>
              <a:buFont typeface="Wingdings" pitchFamily="2" charset="2"/>
              <a:buChar char="²"/>
              <a:defRPr/>
            </a:pPr>
            <a:r>
              <a:rPr lang="en-GB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there seems to be an inverse relationship between years of experience and the quality of care that is provided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9774" y="44624"/>
            <a:ext cx="1103382" cy="1239416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6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99CC00"/>
      </a:accent1>
      <a:accent2>
        <a:srgbClr val="7A9505"/>
      </a:accent2>
      <a:accent3>
        <a:srgbClr val="B2B6AD"/>
      </a:accent3>
      <a:accent4>
        <a:srgbClr val="DADADA"/>
      </a:accent4>
      <a:accent5>
        <a:srgbClr val="CAE2AA"/>
      </a:accent5>
      <a:accent6>
        <a:srgbClr val="6E8704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9149</TotalTime>
  <Words>1291</Words>
  <Application>Microsoft Macintosh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Compass</vt:lpstr>
      <vt:lpstr>Excel.Chart.8</vt:lpstr>
      <vt:lpstr>therapeutic drift:  black heresy or red herring? </vt:lpstr>
      <vt:lpstr>key points of this talk</vt:lpstr>
      <vt:lpstr> what is therapist drift? </vt:lpstr>
      <vt:lpstr>does ‘therapist drift’ matter?</vt:lpstr>
      <vt:lpstr>does ‘therapist drift’ matter?</vt:lpstr>
      <vt:lpstr>does ‘therapist drift’ matter?</vt:lpstr>
      <vt:lpstr>does ‘therapist drift’ matter?</vt:lpstr>
      <vt:lpstr>does ‘therapist drift’ matter?</vt:lpstr>
      <vt:lpstr>effects of increasing experience</vt:lpstr>
      <vt:lpstr>effects of increasing experience</vt:lpstr>
      <vt:lpstr>effects of increasing experience not so relevant for psychotherapy</vt:lpstr>
      <vt:lpstr>effects of increasing experience not so relevant for psychotherapy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563</cp:revision>
  <dcterms:created xsi:type="dcterms:W3CDTF">2003-01-22T11:21:49Z</dcterms:created>
  <dcterms:modified xsi:type="dcterms:W3CDTF">2016-09-22T12:25:19Z</dcterms:modified>
</cp:coreProperties>
</file>