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76" r:id="rId2"/>
    <p:sldId id="52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07"/>
    <p:restoredTop sz="94643"/>
  </p:normalViewPr>
  <p:slideViewPr>
    <p:cSldViewPr snapToGrid="0" snapToObjects="1">
      <p:cViewPr varScale="1">
        <p:scale>
          <a:sx n="105" d="100"/>
          <a:sy n="105" d="100"/>
        </p:scale>
        <p:origin x="192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3175">
          <a:solidFill>
            <a:srgbClr val="FFFFFF"/>
          </a:solidFill>
          <a:prstDash val="solid"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34780776885012"/>
          <c:y val="4.0874051686905402E-2"/>
          <c:w val="0.851471230105463"/>
          <c:h val="0.8554614334248049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9CC00"/>
            </a:solidFill>
            <a:ln w="25406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F761-2943-92B8-2C591013B7C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761-2943-92B8-2C591013B7C0}"/>
              </c:ext>
            </c:extLst>
          </c:dPt>
          <c:dPt>
            <c:idx val="2"/>
            <c:invertIfNegative val="0"/>
            <c:bubble3D val="0"/>
            <c:spPr>
              <a:pattFill prst="ltDnDiag">
                <a:fgClr>
                  <a:srgbClr val="969696"/>
                </a:fgClr>
                <a:bgClr>
                  <a:srgbClr val="FFCC00"/>
                </a:bgClr>
              </a:pattFill>
              <a:ln w="25406">
                <a:noFill/>
              </a:ln>
            </c:spPr>
            <c:extLst>
              <c:ext xmlns:c16="http://schemas.microsoft.com/office/drawing/2014/chart" uri="{C3380CC4-5D6E-409C-BE32-E72D297353CC}">
                <c16:uniqueId val="{00000005-F761-2943-92B8-2C591013B7C0}"/>
              </c:ext>
            </c:extLst>
          </c:dPt>
          <c:dPt>
            <c:idx val="7"/>
            <c:invertIfNegative val="0"/>
            <c:bubble3D val="0"/>
            <c:spPr>
              <a:pattFill prst="ltDnDiag">
                <a:fgClr>
                  <a:schemeClr val="bg1"/>
                </a:fgClr>
                <a:bgClr>
                  <a:srgbClr val="FF0000"/>
                </a:bgClr>
              </a:pattFill>
              <a:ln w="25406">
                <a:noFill/>
              </a:ln>
            </c:spPr>
            <c:extLst>
              <c:ext xmlns:c16="http://schemas.microsoft.com/office/drawing/2014/chart" uri="{C3380CC4-5D6E-409C-BE32-E72D297353CC}">
                <c16:uniqueId val="{00000007-F761-2943-92B8-2C591013B7C0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 w="25406">
                <a:noFill/>
              </a:ln>
            </c:spPr>
            <c:extLst>
              <c:ext xmlns:c16="http://schemas.microsoft.com/office/drawing/2014/chart" uri="{C3380CC4-5D6E-409C-BE32-E72D297353CC}">
                <c16:uniqueId val="{00000009-F761-2943-92B8-2C591013B7C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 w="25406">
                <a:noFill/>
              </a:ln>
            </c:spPr>
            <c:extLst>
              <c:ext xmlns:c16="http://schemas.microsoft.com/office/drawing/2014/chart" uri="{C3380CC4-5D6E-409C-BE32-E72D297353CC}">
                <c16:uniqueId val="{0000000B-F761-2943-92B8-2C591013B7C0}"/>
              </c:ext>
            </c:extLst>
          </c:dPt>
          <c:cat>
            <c:strRef>
              <c:f>Sheet1!$A$2:$A$11</c:f>
              <c:strCache>
                <c:ptCount val="10"/>
                <c:pt idx="0">
                  <c:v>adherence</c:v>
                </c:pt>
                <c:pt idx="1">
                  <c:v>empathy</c:v>
                </c:pt>
                <c:pt idx="2">
                  <c:v>TREATMENTS</c:v>
                </c:pt>
                <c:pt idx="3">
                  <c:v>therapists rct's</c:v>
                </c:pt>
                <c:pt idx="4">
                  <c:v>congruence</c:v>
                </c:pt>
                <c:pt idx="5">
                  <c:v>therapists naturalistic</c:v>
                </c:pt>
                <c:pt idx="6">
                  <c:v>affirmation</c:v>
                </c:pt>
                <c:pt idx="7">
                  <c:v>ALLIANCE</c:v>
                </c:pt>
                <c:pt idx="8">
                  <c:v>empathy</c:v>
                </c:pt>
                <c:pt idx="9">
                  <c:v>goal consensus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0.04</c:v>
                </c:pt>
                <c:pt idx="1">
                  <c:v>0.15</c:v>
                </c:pt>
                <c:pt idx="2">
                  <c:v>0.2</c:v>
                </c:pt>
                <c:pt idx="3">
                  <c:v>0.35</c:v>
                </c:pt>
                <c:pt idx="4">
                  <c:v>0.5</c:v>
                </c:pt>
                <c:pt idx="5">
                  <c:v>0.56000000000000005</c:v>
                </c:pt>
                <c:pt idx="6">
                  <c:v>0.56999999999999995</c:v>
                </c:pt>
                <c:pt idx="7">
                  <c:v>0.57999999999999996</c:v>
                </c:pt>
                <c:pt idx="8">
                  <c:v>0.63</c:v>
                </c:pt>
                <c:pt idx="9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761-2943-92B8-2C591013B7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55798248"/>
        <c:axId val="2140586232"/>
        <c:axId val="0"/>
      </c:bar3DChart>
      <c:catAx>
        <c:axId val="2055798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40586232"/>
        <c:crosses val="autoZero"/>
        <c:auto val="1"/>
        <c:lblAlgn val="ctr"/>
        <c:lblOffset val="100"/>
        <c:noMultiLvlLbl val="0"/>
      </c:catAx>
      <c:valAx>
        <c:axId val="2140586232"/>
        <c:scaling>
          <c:orientation val="minMax"/>
        </c:scaling>
        <c:delete val="0"/>
        <c:axPos val="l"/>
        <c:majorGridlines>
          <c:spPr>
            <a:ln w="3176">
              <a:solidFill>
                <a:srgbClr val="FFFFFF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6">
            <a:solidFill>
              <a:srgbClr val="FFFFFF"/>
            </a:solidFill>
            <a:prstDash val="solid"/>
          </a:ln>
        </c:spPr>
        <c:crossAx val="2055798248"/>
        <c:crosses val="autoZero"/>
        <c:crossBetween val="between"/>
      </c:valAx>
      <c:spPr>
        <a:noFill/>
        <a:ln w="2540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422400"/>
            <a:ext cx="12196233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 sz="1800">
                  <a:cs typeface="+mn-cs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 sz="1800">
                  <a:cs typeface="+mn-cs"/>
                </a:endParaRPr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68478"/>
            <a:ext cx="103632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406400" y="6248400"/>
            <a:ext cx="3048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3048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E7586C6-C292-4780-929D-97999A772E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78849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30455-B9D5-4B3E-AB56-ACB74EE3D4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1358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2919" y="228603"/>
            <a:ext cx="2846916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2169" y="228603"/>
            <a:ext cx="8337551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9D71-EEB7-42E0-BEE5-48041E59EC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70995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168" y="228600"/>
            <a:ext cx="1138766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2169" y="1600200"/>
            <a:ext cx="5592233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02169" y="3925891"/>
            <a:ext cx="5592233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197601" y="1600200"/>
            <a:ext cx="5592233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7F5A5-EF70-47C5-8CD6-CE9A704AE6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556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168" y="228600"/>
            <a:ext cx="1138766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2169" y="1600200"/>
            <a:ext cx="5592233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1" y="1600200"/>
            <a:ext cx="5592233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1" y="3925891"/>
            <a:ext cx="5592233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583CD-FED2-4BD9-9D45-FCAF8D73D7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10965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3771" y="228600"/>
            <a:ext cx="1039250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06769" y="1828800"/>
            <a:ext cx="5171832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766171" y="1828800"/>
            <a:ext cx="5173784" cy="4648200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81632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10312400" cy="1066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20800" y="1676400"/>
            <a:ext cx="5080000" cy="4191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1676400"/>
            <a:ext cx="5080000" cy="4191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8440E87B-2C2D-BB48-9600-6B4E28E048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23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10312400" cy="1066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320800" y="1676400"/>
            <a:ext cx="103632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5DCBCA68-C3D8-D446-873A-20EF6DCDD2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8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A230E-53F5-4A50-A9F7-86F9D10BA7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3113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10A64-EDCD-4DE7-BBC7-A0434C3909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3431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2169" y="1600200"/>
            <a:ext cx="5592233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0"/>
            <a:ext cx="5592233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57A54-D03E-4F52-A581-6A801AC2AD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04334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DD921-1105-4863-84FC-B1419330C4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06600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D072A-5B27-4B6F-9F0E-6D821EF526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21888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AA65B-5C4C-4D25-B338-A9730359EC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11910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B7C5C-7F7D-4E33-9534-69A8B34AE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07616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3C464-B8D1-4C2A-A05C-99537FF60D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460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1422400"/>
            <a:ext cx="12196233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 sz="1800">
                  <a:cs typeface="+mn-cs"/>
                </a:endParaRPr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 sz="1800">
                  <a:cs typeface="+mn-cs"/>
                </a:endParaRPr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02168" y="228600"/>
            <a:ext cx="1138766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9" y="6245225"/>
            <a:ext cx="305223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1" y="6245225"/>
            <a:ext cx="305223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F5F108F-FA47-479C-BD84-C83357D1CC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402168" y="1600200"/>
            <a:ext cx="11387667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773656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Line 6"/>
          <p:cNvSpPr>
            <a:spLocks noChangeShapeType="1"/>
          </p:cNvSpPr>
          <p:nvPr/>
        </p:nvSpPr>
        <p:spPr bwMode="auto">
          <a:xfrm>
            <a:off x="2100265" y="6165850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75520" y="-26988"/>
            <a:ext cx="8784976" cy="873126"/>
          </a:xfrm>
        </p:spPr>
        <p:txBody>
          <a:bodyPr/>
          <a:lstStyle/>
          <a:p>
            <a:pPr algn="ctr">
              <a:defRPr/>
            </a:pPr>
            <a:r>
              <a:rPr lang="en-GB" sz="4000" b="0" dirty="0"/>
              <a:t>effect sizes of therapeutic factors  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/>
          </p:nvPr>
        </p:nvGraphicFramePr>
        <p:xfrm>
          <a:off x="1545332" y="1052736"/>
          <a:ext cx="8862888" cy="4929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62" name="TextBox 9"/>
          <p:cNvSpPr txBox="1">
            <a:spLocks noChangeArrowheads="1"/>
          </p:cNvSpPr>
          <p:nvPr/>
        </p:nvSpPr>
        <p:spPr bwMode="auto">
          <a:xfrm>
            <a:off x="1631504" y="6238876"/>
            <a:ext cx="8964488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Wampold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, B. &amp; Z. </a:t>
            </a: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Imel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(2015).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”The great psychotherapy debate: the evidence for what makes psychotherapy work (2</a:t>
            </a:r>
            <a:r>
              <a:rPr lang="en-GB" altLang="en-US" sz="1600" i="1" baseline="30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nd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)."  p.258 (adapted). 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Routledge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: New York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.</a:t>
            </a:r>
            <a:r>
              <a:rPr lang="en-GB" altLang="en-US" sz="16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</a:p>
        </p:txBody>
      </p:sp>
      <p:sp>
        <p:nvSpPr>
          <p:cNvPr id="19464" name="TextBox 1"/>
          <p:cNvSpPr txBox="1">
            <a:spLocks noChangeArrowheads="1"/>
          </p:cNvSpPr>
          <p:nvPr/>
        </p:nvSpPr>
        <p:spPr bwMode="auto">
          <a:xfrm rot="16200000">
            <a:off x="1050871" y="3295826"/>
            <a:ext cx="16461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400" i="1" dirty="0">
                <a:solidFill>
                  <a:srgbClr val="FF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effect</a:t>
            </a:r>
            <a:r>
              <a:rPr lang="en-GB" altLang="en-US" sz="2800" i="1" dirty="0">
                <a:solidFill>
                  <a:srgbClr val="FF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size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2699313" y="5517233"/>
            <a:ext cx="2191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400" i="1" dirty="0">
                <a:solidFill>
                  <a:srgbClr val="FF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specific factors</a:t>
            </a: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6023992" y="5517233"/>
            <a:ext cx="26014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400" i="1" dirty="0">
                <a:solidFill>
                  <a:srgbClr val="FF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contextual factors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 rot="1800000">
            <a:off x="8509112" y="998089"/>
            <a:ext cx="133748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>
                <a:solidFill>
                  <a:srgbClr val="99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collaboration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 rot="1800000">
            <a:off x="8093087" y="1617122"/>
            <a:ext cx="108746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>
                <a:solidFill>
                  <a:srgbClr val="99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empathy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 rot="1800000">
            <a:off x="7155485" y="1743490"/>
            <a:ext cx="1381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400" b="1" i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alliance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 rot="1800000">
            <a:off x="6445481" y="1817392"/>
            <a:ext cx="14211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>
                <a:solidFill>
                  <a:srgbClr val="99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affirmation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 rot="1800000">
            <a:off x="5574229" y="1748323"/>
            <a:ext cx="1371939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>
                <a:solidFill>
                  <a:srgbClr val="99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therapists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>
                <a:solidFill>
                  <a:srgbClr val="99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naturalistic</a:t>
            </a:r>
          </a:p>
        </p:txBody>
      </p:sp>
      <p:sp>
        <p:nvSpPr>
          <p:cNvPr id="16" name="TextBox 1"/>
          <p:cNvSpPr txBox="1">
            <a:spLocks noChangeArrowheads="1"/>
          </p:cNvSpPr>
          <p:nvPr/>
        </p:nvSpPr>
        <p:spPr bwMode="auto">
          <a:xfrm rot="1800000">
            <a:off x="4935789" y="2171721"/>
            <a:ext cx="13841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>
                <a:solidFill>
                  <a:srgbClr val="99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congruence</a:t>
            </a: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 rot="1800000">
            <a:off x="4453746" y="2900451"/>
            <a:ext cx="1371939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>
                <a:solidFill>
                  <a:srgbClr val="99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therapists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 err="1">
                <a:solidFill>
                  <a:srgbClr val="99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rct’s</a:t>
            </a:r>
            <a:endParaRPr lang="en-GB" altLang="en-US" sz="1600" i="1" dirty="0">
              <a:solidFill>
                <a:srgbClr val="99CC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 rot="1800000">
            <a:off x="3087898" y="3255996"/>
            <a:ext cx="210733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100" b="1" i="1" dirty="0">
                <a:solidFill>
                  <a:srgbClr val="FF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treatment differences</a:t>
            </a:r>
          </a:p>
        </p:txBody>
      </p:sp>
      <p:sp>
        <p:nvSpPr>
          <p:cNvPr id="19" name="TextBox 1"/>
          <p:cNvSpPr txBox="1">
            <a:spLocks noChangeArrowheads="1"/>
          </p:cNvSpPr>
          <p:nvPr/>
        </p:nvSpPr>
        <p:spPr bwMode="auto">
          <a:xfrm rot="1800000">
            <a:off x="2766376" y="4006158"/>
            <a:ext cx="15211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>
                <a:solidFill>
                  <a:srgbClr val="FFFFCC">
                    <a:lumMod val="75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competence</a:t>
            </a:r>
          </a:p>
        </p:txBody>
      </p:sp>
      <p:sp>
        <p:nvSpPr>
          <p:cNvPr id="20" name="TextBox 1"/>
          <p:cNvSpPr txBox="1">
            <a:spLocks noChangeArrowheads="1"/>
          </p:cNvSpPr>
          <p:nvPr/>
        </p:nvSpPr>
        <p:spPr bwMode="auto">
          <a:xfrm rot="1800000">
            <a:off x="2202071" y="4534805"/>
            <a:ext cx="134558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i="1" dirty="0">
                <a:solidFill>
                  <a:srgbClr val="FFFFCC">
                    <a:lumMod val="75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ingredients</a:t>
            </a: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3215680" y="1268760"/>
            <a:ext cx="23042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400" i="1" dirty="0">
                <a:solidFill>
                  <a:srgbClr val="FF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many more research studies in these 2 areas</a:t>
            </a:r>
          </a:p>
        </p:txBody>
      </p:sp>
      <p:cxnSp>
        <p:nvCxnSpPr>
          <p:cNvPr id="4" name="Straight Arrow Connector 3"/>
          <p:cNvCxnSpPr>
            <a:stCxn id="21" idx="3"/>
            <a:endCxn id="11" idx="1"/>
          </p:cNvCxnSpPr>
          <p:nvPr/>
        </p:nvCxnSpPr>
        <p:spPr>
          <a:xfrm>
            <a:off x="5519936" y="1530370"/>
            <a:ext cx="1728078" cy="9863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007768" y="1844824"/>
            <a:ext cx="216024" cy="1296144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30885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Line 6"/>
          <p:cNvSpPr>
            <a:spLocks noChangeShapeType="1"/>
          </p:cNvSpPr>
          <p:nvPr/>
        </p:nvSpPr>
        <p:spPr bwMode="auto">
          <a:xfrm>
            <a:off x="2118012" y="5589240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413448" y="179610"/>
            <a:ext cx="5400600" cy="873126"/>
          </a:xfrm>
        </p:spPr>
        <p:txBody>
          <a:bodyPr/>
          <a:lstStyle/>
          <a:p>
            <a:pPr algn="ctr">
              <a:defRPr/>
            </a:pPr>
            <a:r>
              <a:rPr lang="en-GB" sz="4000" b="0" dirty="0"/>
              <a:t>a contextual model  </a:t>
            </a:r>
          </a:p>
        </p:txBody>
      </p:sp>
      <p:sp>
        <p:nvSpPr>
          <p:cNvPr id="19462" name="TextBox 9"/>
          <p:cNvSpPr txBox="1">
            <a:spLocks noChangeArrowheads="1"/>
          </p:cNvSpPr>
          <p:nvPr/>
        </p:nvSpPr>
        <p:spPr bwMode="auto">
          <a:xfrm>
            <a:off x="1631504" y="5949280"/>
            <a:ext cx="8964488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Wampold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, B. &amp; Z. </a:t>
            </a: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Imel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(2015).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”The great psychotherapy debate: the evidence for what makes psychotherapy work (2</a:t>
            </a:r>
            <a:r>
              <a:rPr lang="en-GB" altLang="en-US" sz="1600" i="1" baseline="30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nd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)."  p.54 (adapted). 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Routledge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: New York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.</a:t>
            </a:r>
            <a:r>
              <a:rPr lang="en-GB" altLang="en-US" sz="16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</a:p>
        </p:txBody>
      </p:sp>
      <p:cxnSp>
        <p:nvCxnSpPr>
          <p:cNvPr id="42" name="Straight Arrow Connector 41"/>
          <p:cNvCxnSpPr>
            <a:stCxn id="32" idx="3"/>
            <a:endCxn id="29" idx="1"/>
          </p:cNvCxnSpPr>
          <p:nvPr/>
        </p:nvCxnSpPr>
        <p:spPr>
          <a:xfrm flipV="1">
            <a:off x="8778044" y="2559969"/>
            <a:ext cx="360040" cy="7231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4" idx="3"/>
            <a:endCxn id="35" idx="1"/>
          </p:cNvCxnSpPr>
          <p:nvPr/>
        </p:nvCxnSpPr>
        <p:spPr>
          <a:xfrm>
            <a:off x="7193868" y="4329971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3" idx="3"/>
            <a:endCxn id="34" idx="1"/>
          </p:cNvCxnSpPr>
          <p:nvPr/>
        </p:nvCxnSpPr>
        <p:spPr>
          <a:xfrm>
            <a:off x="5249652" y="4329971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483" name="Group 19482"/>
          <p:cNvGrpSpPr/>
          <p:nvPr/>
        </p:nvGrpSpPr>
        <p:grpSpPr>
          <a:xfrm>
            <a:off x="1649252" y="1872986"/>
            <a:ext cx="8928992" cy="2780150"/>
            <a:chOff x="107504" y="1913056"/>
            <a:chExt cx="8928992" cy="2780150"/>
          </a:xfrm>
        </p:grpSpPr>
        <p:sp>
          <p:nvSpPr>
            <p:cNvPr id="21" name="TextBox 1"/>
            <p:cNvSpPr txBox="1">
              <a:spLocks noChangeArrowheads="1"/>
            </p:cNvSpPr>
            <p:nvPr/>
          </p:nvSpPr>
          <p:spPr bwMode="auto">
            <a:xfrm>
              <a:off x="395536" y="2865710"/>
              <a:ext cx="1872208" cy="923330"/>
            </a:xfrm>
            <a:prstGeom prst="rect">
              <a:avLst/>
            </a:prstGeom>
            <a:noFill/>
            <a:ln w="15875">
              <a:solidFill>
                <a:schemeClr val="tx2"/>
              </a:solidFill>
              <a:prstDash val="dash"/>
              <a:round/>
            </a:ln>
            <a:extLst/>
          </p:spPr>
          <p:txBody>
            <a:bodyPr wrap="square" anchor="ctr" anchorCtr="1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Arial" charset="0"/>
                <a:buChar char="►"/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§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Arial" charset="0"/>
                <a:buChar char="►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GB" altLang="en-US" sz="1800" i="1" dirty="0">
                  <a:solidFill>
                    <a:srgbClr val="FFFFCC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cs typeface="Arial" charset="0"/>
                </a:rPr>
                <a:t>trust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GB" altLang="en-US" sz="1800" i="1" dirty="0">
                  <a:solidFill>
                    <a:srgbClr val="FFFFCC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cs typeface="Arial" charset="0"/>
                </a:rPr>
                <a:t>understanding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GB" altLang="en-US" sz="1800" i="1" dirty="0">
                  <a:solidFill>
                    <a:srgbClr val="FFFFCC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cs typeface="Arial" charset="0"/>
                </a:rPr>
                <a:t>expertise</a:t>
              </a: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7596336" y="2276872"/>
              <a:ext cx="1440160" cy="2016224"/>
              <a:chOff x="7596336" y="2276872"/>
              <a:chExt cx="1440160" cy="2016224"/>
            </a:xfrm>
          </p:grpSpPr>
          <p:sp>
            <p:nvSpPr>
              <p:cNvPr id="29" name="TextBox 1"/>
              <p:cNvSpPr txBox="1">
                <a:spLocks noChangeArrowheads="1"/>
              </p:cNvSpPr>
              <p:nvPr/>
            </p:nvSpPr>
            <p:spPr bwMode="auto">
              <a:xfrm>
                <a:off x="7596336" y="2276872"/>
                <a:ext cx="1440160" cy="646331"/>
              </a:xfrm>
              <a:prstGeom prst="rect">
                <a:avLst/>
              </a:prstGeom>
              <a:noFill/>
              <a:ln w="15875">
                <a:solidFill>
                  <a:schemeClr val="tx2"/>
                </a:solidFill>
                <a:prstDash val="dash"/>
                <a:round/>
              </a:ln>
              <a:extLst/>
            </p:spPr>
            <p:txBody>
              <a:bodyPr wrap="square" anchor="ctr" anchorCtr="1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§"/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GB" altLang="en-US" sz="1800" i="1" dirty="0">
                    <a:solidFill>
                      <a:srgbClr val="FFFFCC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cs typeface="Arial" charset="0"/>
                  </a:rPr>
                  <a:t>better life quality</a:t>
                </a:r>
              </a:p>
            </p:txBody>
          </p:sp>
          <p:sp>
            <p:nvSpPr>
              <p:cNvPr id="30" name="TextBox 1"/>
              <p:cNvSpPr txBox="1">
                <a:spLocks noChangeArrowheads="1"/>
              </p:cNvSpPr>
              <p:nvPr/>
            </p:nvSpPr>
            <p:spPr bwMode="auto">
              <a:xfrm>
                <a:off x="7596336" y="3646765"/>
                <a:ext cx="1440160" cy="646331"/>
              </a:xfrm>
              <a:prstGeom prst="rect">
                <a:avLst/>
              </a:prstGeom>
              <a:noFill/>
              <a:ln w="15875">
                <a:solidFill>
                  <a:schemeClr val="tx2"/>
                </a:solidFill>
                <a:prstDash val="dash"/>
                <a:round/>
              </a:ln>
              <a:extLst/>
            </p:spPr>
            <p:txBody>
              <a:bodyPr wrap="square" anchor="ctr" anchorCtr="1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§"/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GB" altLang="en-US" sz="1800" i="1" dirty="0">
                    <a:solidFill>
                      <a:srgbClr val="FFFFCC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cs typeface="Arial" charset="0"/>
                  </a:rPr>
                  <a:t>symptom</a:t>
                </a:r>
              </a:p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GB" altLang="en-US" sz="1800" i="1" dirty="0">
                    <a:solidFill>
                      <a:srgbClr val="FFFFCC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cs typeface="Arial" charset="0"/>
                  </a:rPr>
                  <a:t>reduction</a:t>
                </a: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2627784" y="1953126"/>
              <a:ext cx="4608512" cy="2740080"/>
              <a:chOff x="2627784" y="1839307"/>
              <a:chExt cx="4608512" cy="2740080"/>
            </a:xfrm>
          </p:grpSpPr>
          <p:sp>
            <p:nvSpPr>
              <p:cNvPr id="31" name="TextBox 1"/>
              <p:cNvSpPr txBox="1">
                <a:spLocks noChangeArrowheads="1"/>
              </p:cNvSpPr>
              <p:nvPr/>
            </p:nvSpPr>
            <p:spPr bwMode="auto">
              <a:xfrm>
                <a:off x="2627784" y="1839307"/>
                <a:ext cx="4608512" cy="646331"/>
              </a:xfrm>
              <a:prstGeom prst="rect">
                <a:avLst/>
              </a:prstGeom>
              <a:noFill/>
              <a:ln w="15875">
                <a:solidFill>
                  <a:schemeClr val="tx2"/>
                </a:solidFill>
                <a:prstDash val="dash"/>
                <a:round/>
              </a:ln>
              <a:extLst/>
            </p:spPr>
            <p:txBody>
              <a:bodyPr wrap="square" anchor="ctr" anchorCtr="1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§"/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GB" altLang="en-US" sz="1800" i="1" dirty="0">
                    <a:solidFill>
                      <a:srgbClr val="FFFFCC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cs typeface="Arial" charset="0"/>
                  </a:rPr>
                  <a:t>real relationship</a:t>
                </a:r>
              </a:p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GB" altLang="en-US" sz="1800" i="1" dirty="0">
                    <a:solidFill>
                      <a:srgbClr val="FFFFCC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cs typeface="Arial" charset="0"/>
                  </a:rPr>
                  <a:t>belongingness, social connection</a:t>
                </a:r>
              </a:p>
            </p:txBody>
          </p:sp>
          <p:sp>
            <p:nvSpPr>
              <p:cNvPr id="32" name="TextBox 1"/>
              <p:cNvSpPr txBox="1">
                <a:spLocks noChangeArrowheads="1"/>
              </p:cNvSpPr>
              <p:nvPr/>
            </p:nvSpPr>
            <p:spPr bwMode="auto">
              <a:xfrm>
                <a:off x="2627784" y="2886182"/>
                <a:ext cx="4608512" cy="646331"/>
              </a:xfrm>
              <a:prstGeom prst="rect">
                <a:avLst/>
              </a:prstGeom>
              <a:noFill/>
              <a:ln w="15875">
                <a:solidFill>
                  <a:schemeClr val="tx2"/>
                </a:solidFill>
                <a:prstDash val="dash"/>
                <a:round/>
              </a:ln>
              <a:extLst/>
            </p:spPr>
            <p:txBody>
              <a:bodyPr wrap="square" anchor="ctr" anchorCtr="1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§"/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Arial" charset="0"/>
                  <a:buChar char="►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GB" altLang="en-US" sz="1800" i="1" dirty="0">
                    <a:solidFill>
                      <a:srgbClr val="FFFFCC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cs typeface="Arial" charset="0"/>
                  </a:rPr>
                  <a:t>creation of expectation through explanation &amp; some form of treatment</a:t>
                </a:r>
              </a:p>
            </p:txBody>
          </p:sp>
          <p:grpSp>
            <p:nvGrpSpPr>
              <p:cNvPr id="25" name="Group 24"/>
              <p:cNvGrpSpPr/>
              <p:nvPr/>
            </p:nvGrpSpPr>
            <p:grpSpPr>
              <a:xfrm>
                <a:off x="2627784" y="3933056"/>
                <a:ext cx="4608512" cy="646331"/>
                <a:chOff x="2627784" y="3933056"/>
                <a:chExt cx="4608512" cy="646331"/>
              </a:xfrm>
            </p:grpSpPr>
            <p:sp>
              <p:nvSpPr>
                <p:cNvPr id="33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2627784" y="3933056"/>
                  <a:ext cx="1080120" cy="646331"/>
                </a:xfrm>
                <a:prstGeom prst="rect">
                  <a:avLst/>
                </a:prstGeom>
                <a:noFill/>
                <a:ln w="15875">
                  <a:solidFill>
                    <a:schemeClr val="tx2"/>
                  </a:solidFill>
                  <a:prstDash val="dash"/>
                  <a:round/>
                </a:ln>
                <a:extLst/>
              </p:spPr>
              <p:txBody>
                <a:bodyPr wrap="square" anchor="ctr" anchorCtr="1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3200">
                      <a:solidFill>
                        <a:schemeClr val="tx1"/>
                      </a:solidFill>
                      <a:latin typeface="Tahom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§"/>
                    <a:defRPr sz="2800">
                      <a:solidFill>
                        <a:schemeClr val="tx1"/>
                      </a:solidFill>
                      <a:latin typeface="Tahom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9pPr>
                </a:lstStyle>
                <a:p>
                  <a:pPr algn="ctr"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None/>
                  </a:pPr>
                  <a:r>
                    <a:rPr lang="en-GB" altLang="en-US" sz="1800" i="1" dirty="0">
                      <a:solidFill>
                        <a:srgbClr val="FFFFCC"/>
                      </a:solidFill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  <a:cs typeface="Arial" charset="0"/>
                    </a:rPr>
                    <a:t>tasks</a:t>
                  </a:r>
                </a:p>
                <a:p>
                  <a:pPr algn="ctr"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None/>
                  </a:pPr>
                  <a:r>
                    <a:rPr lang="en-GB" altLang="en-US" sz="1800" i="1" dirty="0">
                      <a:solidFill>
                        <a:srgbClr val="FFFFCC"/>
                      </a:solidFill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  <a:cs typeface="Arial" charset="0"/>
                    </a:rPr>
                    <a:t>goals</a:t>
                  </a:r>
                </a:p>
              </p:txBody>
            </p:sp>
            <p:sp>
              <p:nvSpPr>
                <p:cNvPr id="34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4139952" y="3933056"/>
                  <a:ext cx="1512168" cy="646331"/>
                </a:xfrm>
                <a:prstGeom prst="rect">
                  <a:avLst/>
                </a:prstGeom>
                <a:noFill/>
                <a:ln w="15875">
                  <a:solidFill>
                    <a:schemeClr val="tx2"/>
                  </a:solidFill>
                  <a:prstDash val="dash"/>
                  <a:round/>
                </a:ln>
                <a:extLst/>
              </p:spPr>
              <p:txBody>
                <a:bodyPr wrap="square" anchor="ctr" anchorCtr="1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3200">
                      <a:solidFill>
                        <a:schemeClr val="tx1"/>
                      </a:solidFill>
                      <a:latin typeface="Tahom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§"/>
                    <a:defRPr sz="2800">
                      <a:solidFill>
                        <a:schemeClr val="tx1"/>
                      </a:solidFill>
                      <a:latin typeface="Tahom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9pPr>
                </a:lstStyle>
                <a:p>
                  <a:pPr algn="ctr"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None/>
                  </a:pPr>
                  <a:r>
                    <a:rPr lang="en-GB" altLang="en-US" sz="1800" i="1" dirty="0">
                      <a:solidFill>
                        <a:srgbClr val="FFFFCC"/>
                      </a:solidFill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  <a:cs typeface="Arial" charset="0"/>
                    </a:rPr>
                    <a:t>therapeutic</a:t>
                  </a:r>
                </a:p>
                <a:p>
                  <a:pPr algn="ctr"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None/>
                  </a:pPr>
                  <a:r>
                    <a:rPr lang="en-GB" altLang="en-US" sz="1800" i="1" dirty="0">
                      <a:solidFill>
                        <a:srgbClr val="FFFFCC"/>
                      </a:solidFill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  <a:cs typeface="Arial" charset="0"/>
                    </a:rPr>
                    <a:t>actions</a:t>
                  </a:r>
                </a:p>
              </p:txBody>
            </p:sp>
            <p:sp>
              <p:nvSpPr>
                <p:cNvPr id="35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6084168" y="3933056"/>
                  <a:ext cx="1152128" cy="646331"/>
                </a:xfrm>
                <a:prstGeom prst="rect">
                  <a:avLst/>
                </a:prstGeom>
                <a:noFill/>
                <a:ln w="15875">
                  <a:solidFill>
                    <a:schemeClr val="tx2"/>
                  </a:solidFill>
                  <a:prstDash val="dash"/>
                  <a:round/>
                </a:ln>
                <a:extLst/>
              </p:spPr>
              <p:txBody>
                <a:bodyPr wrap="square" anchor="ctr" anchorCtr="1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3200">
                      <a:solidFill>
                        <a:schemeClr val="tx1"/>
                      </a:solidFill>
                      <a:latin typeface="Tahom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§"/>
                    <a:defRPr sz="2800">
                      <a:solidFill>
                        <a:schemeClr val="tx1"/>
                      </a:solidFill>
                      <a:latin typeface="Tahom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Arial" charset="0"/>
                    <a:buChar char="►"/>
                    <a:defRPr sz="2000">
                      <a:solidFill>
                        <a:schemeClr val="tx1"/>
                      </a:solidFill>
                      <a:latin typeface="Tahoma" pitchFamily="34" charset="0"/>
                    </a:defRPr>
                  </a:lvl9pPr>
                </a:lstStyle>
                <a:p>
                  <a:pPr algn="ctr"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None/>
                  </a:pPr>
                  <a:r>
                    <a:rPr lang="en-GB" altLang="en-US" sz="1800" i="1" dirty="0">
                      <a:solidFill>
                        <a:srgbClr val="FFFFCC"/>
                      </a:solidFill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  <a:cs typeface="Arial" charset="0"/>
                    </a:rPr>
                    <a:t>healthy</a:t>
                  </a:r>
                </a:p>
                <a:p>
                  <a:pPr algn="ctr"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None/>
                  </a:pPr>
                  <a:r>
                    <a:rPr lang="en-GB" altLang="en-US" sz="1800" i="1" dirty="0">
                      <a:solidFill>
                        <a:srgbClr val="FFFFCC"/>
                      </a:solidFill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  <a:cs typeface="Arial" charset="0"/>
                    </a:rPr>
                    <a:t>actions</a:t>
                  </a:r>
                </a:p>
              </p:txBody>
            </p:sp>
          </p:grpSp>
        </p:grpSp>
        <p:sp>
          <p:nvSpPr>
            <p:cNvPr id="39" name="TextBox 1"/>
            <p:cNvSpPr txBox="1">
              <a:spLocks noChangeArrowheads="1"/>
            </p:cNvSpPr>
            <p:nvPr/>
          </p:nvSpPr>
          <p:spPr bwMode="auto">
            <a:xfrm>
              <a:off x="107504" y="1913056"/>
              <a:ext cx="1440160" cy="400110"/>
            </a:xfrm>
            <a:prstGeom prst="rect">
              <a:avLst/>
            </a:prstGeom>
            <a:noFill/>
            <a:ln w="15875">
              <a:solidFill>
                <a:schemeClr val="tx2"/>
              </a:solidFill>
              <a:prstDash val="dash"/>
              <a:round/>
            </a:ln>
            <a:extLst/>
          </p:spPr>
          <p:txBody>
            <a:bodyPr wrap="square" anchor="ctr" anchorCtr="1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Arial" charset="0"/>
                <a:buChar char="►"/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§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Arial" charset="0"/>
                <a:buChar char="►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GB" altLang="en-US" sz="2000" i="1" dirty="0">
                  <a:solidFill>
                    <a:srgbClr val="FFFFCC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cs typeface="Arial" charset="0"/>
                </a:rPr>
                <a:t>therapist</a:t>
              </a:r>
            </a:p>
          </p:txBody>
        </p:sp>
        <p:sp>
          <p:nvSpPr>
            <p:cNvPr id="41" name="TextBox 1"/>
            <p:cNvSpPr txBox="1">
              <a:spLocks noChangeArrowheads="1"/>
            </p:cNvSpPr>
            <p:nvPr/>
          </p:nvSpPr>
          <p:spPr bwMode="auto">
            <a:xfrm>
              <a:off x="107504" y="4293096"/>
              <a:ext cx="1440160" cy="400110"/>
            </a:xfrm>
            <a:prstGeom prst="rect">
              <a:avLst/>
            </a:prstGeom>
            <a:noFill/>
            <a:ln w="15875">
              <a:solidFill>
                <a:schemeClr val="tx2"/>
              </a:solidFill>
              <a:prstDash val="dash"/>
              <a:round/>
            </a:ln>
            <a:extLst/>
          </p:spPr>
          <p:txBody>
            <a:bodyPr wrap="square" anchor="ctr" anchorCtr="1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Arial" charset="0"/>
                <a:buChar char="►"/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§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Arial" charset="0"/>
                <a:buChar char="►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Arial" charset="0"/>
                <a:buChar char="►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GB" altLang="en-US" sz="2000" i="1" dirty="0">
                  <a:solidFill>
                    <a:srgbClr val="FFFFCC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cs typeface="Arial" charset="0"/>
                </a:rPr>
                <a:t>client</a:t>
              </a:r>
            </a:p>
          </p:txBody>
        </p:sp>
        <p:cxnSp>
          <p:nvCxnSpPr>
            <p:cNvPr id="3" name="Straight Arrow Connector 2"/>
            <p:cNvCxnSpPr>
              <a:stCxn id="39" idx="2"/>
              <a:endCxn id="21" idx="0"/>
            </p:cNvCxnSpPr>
            <p:nvPr/>
          </p:nvCxnSpPr>
          <p:spPr>
            <a:xfrm>
              <a:off x="827584" y="2313166"/>
              <a:ext cx="504056" cy="55254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41" idx="0"/>
              <a:endCxn id="21" idx="2"/>
            </p:cNvCxnSpPr>
            <p:nvPr/>
          </p:nvCxnSpPr>
          <p:spPr>
            <a:xfrm flipV="1">
              <a:off x="827584" y="3789040"/>
              <a:ext cx="504056" cy="50405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21" idx="3"/>
              <a:endCxn id="31" idx="1"/>
            </p:cNvCxnSpPr>
            <p:nvPr/>
          </p:nvCxnSpPr>
          <p:spPr>
            <a:xfrm flipV="1">
              <a:off x="2267744" y="2276292"/>
              <a:ext cx="360040" cy="105108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21" idx="3"/>
              <a:endCxn id="33" idx="1"/>
            </p:cNvCxnSpPr>
            <p:nvPr/>
          </p:nvCxnSpPr>
          <p:spPr>
            <a:xfrm>
              <a:off x="2267744" y="3327375"/>
              <a:ext cx="360040" cy="10426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1" idx="3"/>
              <a:endCxn id="32" idx="1"/>
            </p:cNvCxnSpPr>
            <p:nvPr/>
          </p:nvCxnSpPr>
          <p:spPr>
            <a:xfrm flipV="1">
              <a:off x="2267744" y="3323167"/>
              <a:ext cx="360040" cy="420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1" idx="3"/>
              <a:endCxn id="29" idx="1"/>
            </p:cNvCxnSpPr>
            <p:nvPr/>
          </p:nvCxnSpPr>
          <p:spPr>
            <a:xfrm>
              <a:off x="7236296" y="2276292"/>
              <a:ext cx="360040" cy="32374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2" idx="3"/>
              <a:endCxn id="30" idx="1"/>
            </p:cNvCxnSpPr>
            <p:nvPr/>
          </p:nvCxnSpPr>
          <p:spPr>
            <a:xfrm>
              <a:off x="7236296" y="3323167"/>
              <a:ext cx="360040" cy="64676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5" idx="3"/>
              <a:endCxn id="30" idx="1"/>
            </p:cNvCxnSpPr>
            <p:nvPr/>
          </p:nvCxnSpPr>
          <p:spPr>
            <a:xfrm flipV="1">
              <a:off x="7236296" y="3969931"/>
              <a:ext cx="360040" cy="4001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29" idx="2"/>
              <a:endCxn id="30" idx="0"/>
            </p:cNvCxnSpPr>
            <p:nvPr/>
          </p:nvCxnSpPr>
          <p:spPr>
            <a:xfrm>
              <a:off x="8316416" y="2923203"/>
              <a:ext cx="0" cy="723562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51520" y="2313166"/>
              <a:ext cx="0" cy="1979930"/>
            </a:xfrm>
            <a:prstGeom prst="line">
              <a:avLst/>
            </a:prstGeom>
            <a:ln>
              <a:headEnd type="triangle" w="lg"/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2563594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ompass">
  <a:themeElements>
    <a:clrScheme name="Compass 6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99CC00"/>
      </a:accent1>
      <a:accent2>
        <a:srgbClr val="7A9505"/>
      </a:accent2>
      <a:accent3>
        <a:srgbClr val="B2B6AD"/>
      </a:accent3>
      <a:accent4>
        <a:srgbClr val="DADADA"/>
      </a:accent4>
      <a:accent5>
        <a:srgbClr val="CAE2AA"/>
      </a:accent5>
      <a:accent6>
        <a:srgbClr val="6E8704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ompass 6">
    <a:dk1>
      <a:srgbClr val="526133"/>
    </a:dk1>
    <a:lt1>
      <a:srgbClr val="FFFFFF"/>
    </a:lt1>
    <a:dk2>
      <a:srgbClr val="4E5D31"/>
    </a:dk2>
    <a:lt2>
      <a:srgbClr val="FFFFCC"/>
    </a:lt2>
    <a:accent1>
      <a:srgbClr val="99CC00"/>
    </a:accent1>
    <a:accent2>
      <a:srgbClr val="7A9505"/>
    </a:accent2>
    <a:accent3>
      <a:srgbClr val="B2B6AD"/>
    </a:accent3>
    <a:accent4>
      <a:srgbClr val="DADADA"/>
    </a:accent4>
    <a:accent5>
      <a:srgbClr val="CAE2AA"/>
    </a:accent5>
    <a:accent6>
      <a:srgbClr val="6E8704"/>
    </a:accent6>
    <a:hlink>
      <a:srgbClr val="FFCC00"/>
    </a:hlink>
    <a:folHlink>
      <a:srgbClr val="CCCC00"/>
    </a:folHlink>
  </a:clrScheme>
  <a:fontScheme name="Compass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Macintosh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Tahoma</vt:lpstr>
      <vt:lpstr>Wingdings</vt:lpstr>
      <vt:lpstr>Compass</vt:lpstr>
      <vt:lpstr>effect sizes of therapeutic factors  </vt:lpstr>
      <vt:lpstr>a contextual model  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 sizes of therapeutic factors  </dc:title>
  <dc:creator>James Hawkins</dc:creator>
  <cp:lastModifiedBy>James Hawkins</cp:lastModifiedBy>
  <cp:revision>1</cp:revision>
  <dcterms:created xsi:type="dcterms:W3CDTF">2018-05-07T10:00:29Z</dcterms:created>
  <dcterms:modified xsi:type="dcterms:W3CDTF">2018-05-07T10:01:00Z</dcterms:modified>
</cp:coreProperties>
</file>