
<file path=[Content_Types].xml><?xml version="1.0" encoding="utf-8"?>
<Types xmlns="http://schemas.openxmlformats.org/package/2006/content-types">
  <Default Extension="xml" ContentType="application/xml"/>
  <Default Extension="png" ContentType="image/png"/>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gif" ContentType="image/gif"/>
  <Default Extension="xlsm" ContentType="application/vnd.ms-excel.sheet.macroEnabled.12"/>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50"/>
  </p:notesMasterIdLst>
  <p:handoutMasterIdLst>
    <p:handoutMasterId r:id="rId51"/>
  </p:handoutMasterIdLst>
  <p:sldIdLst>
    <p:sldId id="406" r:id="rId2"/>
    <p:sldId id="581" r:id="rId3"/>
    <p:sldId id="517" r:id="rId4"/>
    <p:sldId id="575" r:id="rId5"/>
    <p:sldId id="564" r:id="rId6"/>
    <p:sldId id="582" r:id="rId7"/>
    <p:sldId id="552" r:id="rId8"/>
    <p:sldId id="550" r:id="rId9"/>
    <p:sldId id="551" r:id="rId10"/>
    <p:sldId id="567" r:id="rId11"/>
    <p:sldId id="568" r:id="rId12"/>
    <p:sldId id="576" r:id="rId13"/>
    <p:sldId id="591" r:id="rId14"/>
    <p:sldId id="580" r:id="rId15"/>
    <p:sldId id="553" r:id="rId16"/>
    <p:sldId id="590" r:id="rId17"/>
    <p:sldId id="569" r:id="rId18"/>
    <p:sldId id="554" r:id="rId19"/>
    <p:sldId id="559" r:id="rId20"/>
    <p:sldId id="577" r:id="rId21"/>
    <p:sldId id="561" r:id="rId22"/>
    <p:sldId id="562" r:id="rId23"/>
    <p:sldId id="563" r:id="rId24"/>
    <p:sldId id="592" r:id="rId25"/>
    <p:sldId id="570" r:id="rId26"/>
    <p:sldId id="574" r:id="rId27"/>
    <p:sldId id="557" r:id="rId28"/>
    <p:sldId id="589" r:id="rId29"/>
    <p:sldId id="573" r:id="rId30"/>
    <p:sldId id="587" r:id="rId31"/>
    <p:sldId id="555" r:id="rId32"/>
    <p:sldId id="538" r:id="rId33"/>
    <p:sldId id="537" r:id="rId34"/>
    <p:sldId id="536" r:id="rId35"/>
    <p:sldId id="539" r:id="rId36"/>
    <p:sldId id="584" r:id="rId37"/>
    <p:sldId id="583" r:id="rId38"/>
    <p:sldId id="556" r:id="rId39"/>
    <p:sldId id="560" r:id="rId40"/>
    <p:sldId id="572" r:id="rId41"/>
    <p:sldId id="526" r:id="rId42"/>
    <p:sldId id="527" r:id="rId43"/>
    <p:sldId id="528" r:id="rId44"/>
    <p:sldId id="571" r:id="rId45"/>
    <p:sldId id="593" r:id="rId46"/>
    <p:sldId id="565" r:id="rId47"/>
    <p:sldId id="588" r:id="rId48"/>
    <p:sldId id="566" r:id="rId4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969696"/>
    <a:srgbClr val="3399FF"/>
    <a:srgbClr val="FF0000"/>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ferSingleView="1">
    <p:restoredLeft sz="15620"/>
    <p:restoredTop sz="94660"/>
  </p:normalViewPr>
  <p:slideViewPr>
    <p:cSldViewPr>
      <p:cViewPr>
        <p:scale>
          <a:sx n="94" d="100"/>
          <a:sy n="94" d="100"/>
        </p:scale>
        <p:origin x="-3992" y="-1224"/>
      </p:cViewPr>
      <p:guideLst>
        <p:guide orient="horz" pos="2160"/>
        <p:guide pos="2880"/>
      </p:guideLst>
    </p:cSldViewPr>
  </p:slideViewPr>
  <p:sorterViewPr>
    <p:cViewPr>
      <p:scale>
        <a:sx n="80" d="100"/>
        <a:sy n="80" d="100"/>
      </p:scale>
      <p:origin x="0" y="0"/>
    </p:cViewPr>
  </p:sorter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notesMaster" Target="notesMasters/notesMaster1.xml"/><Relationship Id="rId51" Type="http://schemas.openxmlformats.org/officeDocument/2006/relationships/handoutMaster" Target="handoutMasters/handoutMaster1.xml"/><Relationship Id="rId52" Type="http://schemas.openxmlformats.org/officeDocument/2006/relationships/printerSettings" Target="printerSettings/printerSettings1.bin"/><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 Id="rId2"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hPercent val="164"/>
      <c:rotY val="20"/>
      <c:depthPercent val="200"/>
      <c:rAngAx val="1"/>
    </c:view3D>
    <c:floor>
      <c:thickness val="0"/>
      <c:spPr>
        <a:solidFill>
          <a:srgbClr val="C0C0C0"/>
        </a:solidFill>
        <a:ln w="3175">
          <a:solidFill>
            <a:srgbClr val="000000"/>
          </a:solidFill>
          <a:prstDash val="solid"/>
        </a:ln>
      </c:spPr>
    </c:floor>
    <c:sideWall>
      <c:thickness val="0"/>
      <c:spPr>
        <a:noFill/>
        <a:ln w="12700">
          <a:solidFill>
            <a:srgbClr val="000000"/>
          </a:solidFill>
          <a:prstDash val="solid"/>
        </a:ln>
      </c:spPr>
    </c:sideWall>
    <c:backWall>
      <c:thickness val="0"/>
      <c:spPr>
        <a:noFill/>
        <a:ln w="12700">
          <a:solidFill>
            <a:srgbClr val="000000"/>
          </a:solidFill>
          <a:prstDash val="solid"/>
        </a:ln>
      </c:spPr>
    </c:backWall>
    <c:plotArea>
      <c:layout>
        <c:manualLayout>
          <c:layoutTarget val="inner"/>
          <c:xMode val="edge"/>
          <c:yMode val="edge"/>
          <c:x val="0.042713567839196"/>
          <c:y val="0.0281124497991968"/>
          <c:w val="0.912060301507538"/>
          <c:h val="0.847389558232932"/>
        </c:manualLayout>
      </c:layout>
      <c:bar3DChart>
        <c:barDir val="bar"/>
        <c:grouping val="clustered"/>
        <c:varyColors val="0"/>
        <c:ser>
          <c:idx val="0"/>
          <c:order val="0"/>
          <c:tx>
            <c:strRef>
              <c:f>Sheet1!$A$2</c:f>
              <c:strCache>
                <c:ptCount val="1"/>
              </c:strCache>
            </c:strRef>
          </c:tx>
          <c:spPr>
            <a:solidFill>
              <a:srgbClr val="993366"/>
            </a:solidFill>
            <a:ln w="13952">
              <a:solidFill>
                <a:srgbClr val="000000"/>
              </a:solidFill>
              <a:prstDash val="solid"/>
            </a:ln>
          </c:spPr>
          <c:invertIfNegative val="0"/>
          <c:dLbls>
            <c:dLbl>
              <c:idx val="0"/>
              <c:layout>
                <c:manualLayout>
                  <c:x val="0.0111339098100707"/>
                  <c:y val="-0.0197021236617613"/>
                </c:manualLayout>
              </c:layout>
              <c:showLegendKey val="0"/>
              <c:showVal val="1"/>
              <c:showCatName val="0"/>
              <c:showSerName val="0"/>
              <c:showPercent val="0"/>
              <c:showBubbleSize val="0"/>
            </c:dLbl>
            <c:dLbl>
              <c:idx val="1"/>
              <c:layout>
                <c:manualLayout>
                  <c:x val="0.016165187526081"/>
                  <c:y val="-0.015034739825831"/>
                </c:manualLayout>
              </c:layout>
              <c:showLegendKey val="0"/>
              <c:showVal val="1"/>
              <c:showCatName val="0"/>
              <c:showSerName val="0"/>
              <c:showPercent val="0"/>
              <c:showBubbleSize val="0"/>
            </c:dLbl>
            <c:dLbl>
              <c:idx val="2"/>
              <c:layout>
                <c:manualLayout>
                  <c:x val="0.0156894330750912"/>
                  <c:y val="-0.0117258020968315"/>
                </c:manualLayout>
              </c:layout>
              <c:showLegendKey val="0"/>
              <c:showVal val="1"/>
              <c:showCatName val="0"/>
              <c:showSerName val="0"/>
              <c:showPercent val="0"/>
              <c:showBubbleSize val="0"/>
            </c:dLbl>
            <c:dLbl>
              <c:idx val="3"/>
              <c:layout>
                <c:manualLayout>
                  <c:x val="0.0149485954989164"/>
                  <c:y val="-0.0218237964209812"/>
                </c:manualLayout>
              </c:layout>
              <c:showLegendKey val="0"/>
              <c:showVal val="1"/>
              <c:showCatName val="0"/>
              <c:showSerName val="0"/>
              <c:showPercent val="0"/>
              <c:showBubbleSize val="0"/>
            </c:dLbl>
            <c:dLbl>
              <c:idx val="4"/>
              <c:layout>
                <c:manualLayout>
                  <c:x val="0.0190928213675973"/>
                  <c:y val="-0.0157979664781206"/>
                </c:manualLayout>
              </c:layout>
              <c:showLegendKey val="0"/>
              <c:showVal val="1"/>
              <c:showCatName val="0"/>
              <c:showSerName val="0"/>
              <c:showPercent val="0"/>
              <c:showBubbleSize val="0"/>
            </c:dLbl>
            <c:dLbl>
              <c:idx val="5"/>
              <c:layout>
                <c:manualLayout>
                  <c:x val="0.0284965754748162"/>
                  <c:y val="-0.0111009592068368"/>
                </c:manualLayout>
              </c:layout>
              <c:showLegendKey val="0"/>
              <c:showVal val="1"/>
              <c:showCatName val="0"/>
              <c:showSerName val="0"/>
              <c:showPercent val="0"/>
              <c:showBubbleSize val="0"/>
            </c:dLbl>
            <c:dLbl>
              <c:idx val="6"/>
              <c:layout>
                <c:manualLayout>
                  <c:x val="0.0333690823505841"/>
                  <c:y val="-0.00776239804248339"/>
                </c:manualLayout>
              </c:layout>
              <c:showLegendKey val="0"/>
              <c:showVal val="1"/>
              <c:showCatName val="0"/>
              <c:showSerName val="0"/>
              <c:showPercent val="0"/>
              <c:showBubbleSize val="0"/>
            </c:dLbl>
            <c:dLbl>
              <c:idx val="7"/>
              <c:layout>
                <c:manualLayout>
                  <c:x val="0.0326283842918437"/>
                  <c:y val="-0.0165017346637359"/>
                </c:manualLayout>
              </c:layout>
              <c:showLegendKey val="0"/>
              <c:showVal val="1"/>
              <c:showCatName val="0"/>
              <c:showSerName val="0"/>
              <c:showPercent val="0"/>
              <c:showBubbleSize val="0"/>
            </c:dLbl>
            <c:dLbl>
              <c:idx val="8"/>
              <c:layout>
                <c:manualLayout>
                  <c:x val="0.0384822568005332"/>
                  <c:y val="-0.0131633850953494"/>
                </c:manualLayout>
              </c:layout>
              <c:showLegendKey val="0"/>
              <c:showVal val="1"/>
              <c:showCatName val="0"/>
              <c:showSerName val="0"/>
              <c:showPercent val="0"/>
              <c:showBubbleSize val="0"/>
            </c:dLbl>
            <c:dLbl>
              <c:idx val="9"/>
              <c:layout>
                <c:manualLayout>
                  <c:x val="0.020155804699589"/>
                  <c:y val="-0.00846616622809876"/>
                </c:manualLayout>
              </c:layout>
              <c:showLegendKey val="0"/>
              <c:showVal val="1"/>
              <c:showCatName val="0"/>
              <c:showSerName val="0"/>
              <c:showPercent val="0"/>
              <c:showBubbleSize val="0"/>
            </c:dLbl>
            <c:spPr>
              <a:noFill/>
              <a:ln w="27905">
                <a:noFill/>
              </a:ln>
            </c:spPr>
            <c:txPr>
              <a:bodyPr/>
              <a:lstStyle/>
              <a:p>
                <a:pPr>
                  <a:defRPr sz="2000" b="0" i="1" u="none" strike="noStrike" baseline="0">
                    <a:solidFill>
                      <a:schemeClr val="tx2"/>
                    </a:solidFill>
                    <a:latin typeface="Tahoma"/>
                    <a:ea typeface="Tahoma"/>
                    <a:cs typeface="Tahoma"/>
                  </a:defRPr>
                </a:pPr>
                <a:endParaRPr lang="en-US"/>
              </a:p>
            </c:txPr>
            <c:showLegendKey val="0"/>
            <c:showVal val="1"/>
            <c:showCatName val="0"/>
            <c:showSerName val="0"/>
            <c:showPercent val="0"/>
            <c:showBubbleSize val="0"/>
            <c:showLeaderLines val="0"/>
          </c:dLbls>
          <c:cat>
            <c:numRef>
              <c:f>Sheet1!$B$1:$K$1</c:f>
              <c:numCache>
                <c:formatCode>General</c:formatCode>
                <c:ptCount val="10"/>
              </c:numCache>
            </c:numRef>
          </c:cat>
          <c:val>
            <c:numRef>
              <c:f>Sheet1!$B$2:$K$2</c:f>
              <c:numCache>
                <c:formatCode>General</c:formatCode>
                <c:ptCount val="10"/>
                <c:pt idx="0">
                  <c:v>16.0</c:v>
                </c:pt>
                <c:pt idx="1">
                  <c:v>15.0</c:v>
                </c:pt>
                <c:pt idx="2">
                  <c:v>12.3</c:v>
                </c:pt>
                <c:pt idx="3">
                  <c:v>12.3</c:v>
                </c:pt>
                <c:pt idx="4">
                  <c:v>8.4</c:v>
                </c:pt>
                <c:pt idx="5">
                  <c:v>6.8</c:v>
                </c:pt>
                <c:pt idx="6">
                  <c:v>4.9</c:v>
                </c:pt>
                <c:pt idx="7">
                  <c:v>4.9</c:v>
                </c:pt>
                <c:pt idx="8">
                  <c:v>4.3</c:v>
                </c:pt>
                <c:pt idx="9">
                  <c:v>2.5</c:v>
                </c:pt>
              </c:numCache>
            </c:numRef>
          </c:val>
          <c:shape val="cylinder"/>
        </c:ser>
        <c:ser>
          <c:idx val="1"/>
          <c:order val="1"/>
          <c:tx>
            <c:strRef>
              <c:f>Sheet1!$A$3</c:f>
              <c:strCache>
                <c:ptCount val="1"/>
              </c:strCache>
            </c:strRef>
          </c:tx>
          <c:spPr>
            <a:solidFill>
              <a:srgbClr val="DD2D32"/>
            </a:solidFill>
            <a:ln w="13952">
              <a:solidFill>
                <a:srgbClr val="000000"/>
              </a:solidFill>
              <a:prstDash val="solid"/>
            </a:ln>
          </c:spPr>
          <c:invertIfNegative val="0"/>
          <c:dLbls>
            <c:spPr>
              <a:noFill/>
              <a:ln w="27905">
                <a:noFill/>
              </a:ln>
            </c:spPr>
            <c:txPr>
              <a:bodyPr/>
              <a:lstStyle/>
              <a:p>
                <a:pPr>
                  <a:defRPr sz="1456" b="1" i="0" u="none" strike="noStrike" baseline="0">
                    <a:solidFill>
                      <a:srgbClr val="000000"/>
                    </a:solidFill>
                    <a:latin typeface="CG Omega"/>
                    <a:ea typeface="CG Omega"/>
                    <a:cs typeface="CG Omega"/>
                  </a:defRPr>
                </a:pPr>
                <a:endParaRPr lang="en-US"/>
              </a:p>
            </c:txPr>
            <c:showLegendKey val="0"/>
            <c:showVal val="1"/>
            <c:showCatName val="0"/>
            <c:showSerName val="0"/>
            <c:showPercent val="0"/>
            <c:showBubbleSize val="0"/>
            <c:showLeaderLines val="0"/>
          </c:dLbls>
          <c:cat>
            <c:numRef>
              <c:f>Sheet1!$B$1:$K$1</c:f>
              <c:numCache>
                <c:formatCode>General</c:formatCode>
                <c:ptCount val="10"/>
              </c:numCache>
            </c:numRef>
          </c:cat>
          <c:val>
            <c:numRef>
              <c:f>Sheet1!$B$3:$K$3</c:f>
              <c:numCache>
                <c:formatCode>General</c:formatCode>
                <c:ptCount val="10"/>
              </c:numCache>
            </c:numRef>
          </c:val>
        </c:ser>
        <c:ser>
          <c:idx val="2"/>
          <c:order val="2"/>
          <c:tx>
            <c:strRef>
              <c:f>Sheet1!$A$4</c:f>
              <c:strCache>
                <c:ptCount val="1"/>
              </c:strCache>
            </c:strRef>
          </c:tx>
          <c:spPr>
            <a:solidFill>
              <a:srgbClr val="FFF58C"/>
            </a:solidFill>
            <a:ln w="13952">
              <a:solidFill>
                <a:srgbClr val="000000"/>
              </a:solidFill>
              <a:prstDash val="solid"/>
            </a:ln>
          </c:spPr>
          <c:invertIfNegative val="0"/>
          <c:dLbls>
            <c:spPr>
              <a:noFill/>
              <a:ln w="27905">
                <a:noFill/>
              </a:ln>
            </c:spPr>
            <c:txPr>
              <a:bodyPr/>
              <a:lstStyle/>
              <a:p>
                <a:pPr>
                  <a:defRPr sz="1456" b="1" i="0" u="none" strike="noStrike" baseline="0">
                    <a:solidFill>
                      <a:srgbClr val="000000"/>
                    </a:solidFill>
                    <a:latin typeface="CG Omega"/>
                    <a:ea typeface="CG Omega"/>
                    <a:cs typeface="CG Omega"/>
                  </a:defRPr>
                </a:pPr>
                <a:endParaRPr lang="en-US"/>
              </a:p>
            </c:txPr>
            <c:showLegendKey val="0"/>
            <c:showVal val="1"/>
            <c:showCatName val="0"/>
            <c:showSerName val="0"/>
            <c:showPercent val="0"/>
            <c:showBubbleSize val="0"/>
            <c:showLeaderLines val="0"/>
          </c:dLbls>
          <c:cat>
            <c:numRef>
              <c:f>Sheet1!$B$1:$K$1</c:f>
              <c:numCache>
                <c:formatCode>General</c:formatCode>
                <c:ptCount val="10"/>
              </c:numCache>
            </c:numRef>
          </c:cat>
          <c:val>
            <c:numRef>
              <c:f>Sheet1!$B$4:$K$4</c:f>
              <c:numCache>
                <c:formatCode>General</c:formatCode>
                <c:ptCount val="10"/>
              </c:numCache>
            </c:numRef>
          </c:val>
        </c:ser>
        <c:dLbls>
          <c:showLegendKey val="0"/>
          <c:showVal val="1"/>
          <c:showCatName val="0"/>
          <c:showSerName val="0"/>
          <c:showPercent val="0"/>
          <c:showBubbleSize val="0"/>
        </c:dLbls>
        <c:gapWidth val="0"/>
        <c:gapDepth val="0"/>
        <c:shape val="box"/>
        <c:axId val="-2096134344"/>
        <c:axId val="-2096634360"/>
        <c:axId val="0"/>
      </c:bar3DChart>
      <c:catAx>
        <c:axId val="-2096134344"/>
        <c:scaling>
          <c:orientation val="minMax"/>
        </c:scaling>
        <c:delete val="0"/>
        <c:axPos val="l"/>
        <c:numFmt formatCode="General" sourceLinked="1"/>
        <c:majorTickMark val="out"/>
        <c:minorTickMark val="none"/>
        <c:tickLblPos val="low"/>
        <c:spPr>
          <a:ln w="13952">
            <a:solidFill>
              <a:srgbClr val="000000"/>
            </a:solidFill>
            <a:prstDash val="solid"/>
          </a:ln>
        </c:spPr>
        <c:txPr>
          <a:bodyPr rot="0" vert="horz"/>
          <a:lstStyle/>
          <a:p>
            <a:pPr>
              <a:defRPr sz="1456" b="1" i="0" u="none" strike="noStrike" baseline="0">
                <a:solidFill>
                  <a:srgbClr val="000000"/>
                </a:solidFill>
                <a:latin typeface="CG Omega"/>
                <a:ea typeface="CG Omega"/>
                <a:cs typeface="CG Omega"/>
              </a:defRPr>
            </a:pPr>
            <a:endParaRPr lang="en-US"/>
          </a:p>
        </c:txPr>
        <c:crossAx val="-2096634360"/>
        <c:crosses val="autoZero"/>
        <c:auto val="1"/>
        <c:lblAlgn val="ctr"/>
        <c:lblOffset val="100"/>
        <c:tickLblSkip val="1"/>
        <c:tickMarkSkip val="1"/>
        <c:noMultiLvlLbl val="0"/>
      </c:catAx>
      <c:valAx>
        <c:axId val="-2096634360"/>
        <c:scaling>
          <c:orientation val="minMax"/>
        </c:scaling>
        <c:delete val="0"/>
        <c:axPos val="b"/>
        <c:majorGridlines>
          <c:spPr>
            <a:ln w="13952">
              <a:solidFill>
                <a:srgbClr val="000000"/>
              </a:solidFill>
              <a:prstDash val="solid"/>
            </a:ln>
          </c:spPr>
        </c:majorGridlines>
        <c:numFmt formatCode="General" sourceLinked="1"/>
        <c:majorTickMark val="out"/>
        <c:minorTickMark val="none"/>
        <c:tickLblPos val="nextTo"/>
        <c:spPr>
          <a:ln w="13952">
            <a:solidFill>
              <a:srgbClr val="000000"/>
            </a:solidFill>
            <a:prstDash val="solid"/>
          </a:ln>
        </c:spPr>
        <c:txPr>
          <a:bodyPr rot="0" vert="horz"/>
          <a:lstStyle/>
          <a:p>
            <a:pPr>
              <a:defRPr sz="1456" b="1" i="1" u="none" strike="noStrike" baseline="0">
                <a:solidFill>
                  <a:srgbClr val="000000"/>
                </a:solidFill>
                <a:latin typeface="Tahoma"/>
                <a:ea typeface="Tahoma"/>
                <a:cs typeface="Tahoma"/>
              </a:defRPr>
            </a:pPr>
            <a:endParaRPr lang="en-US"/>
          </a:p>
        </c:txPr>
        <c:crossAx val="-2096134344"/>
        <c:crosses val="autoZero"/>
        <c:crossBetween val="between"/>
      </c:valAx>
      <c:spPr>
        <a:noFill/>
        <a:ln w="27905">
          <a:noFill/>
        </a:ln>
      </c:spPr>
    </c:plotArea>
    <c:plotVisOnly val="1"/>
    <c:dispBlanksAs val="gap"/>
    <c:showDLblsOverMax val="0"/>
  </c:chart>
  <c:spPr>
    <a:noFill/>
    <a:ln>
      <a:noFill/>
    </a:ln>
  </c:spPr>
  <c:txPr>
    <a:bodyPr/>
    <a:lstStyle/>
    <a:p>
      <a:pPr>
        <a:defRPr sz="1456" b="1" i="0" u="none" strike="noStrike" baseline="0">
          <a:solidFill>
            <a:srgbClr val="000000"/>
          </a:solidFill>
          <a:latin typeface="CG Omega"/>
          <a:ea typeface="CG Omega"/>
          <a:cs typeface="CG Omega"/>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12540961057237"/>
          <c:y val="0.03375"/>
          <c:w val="0.851074483787516"/>
          <c:h val="0.823739665354331"/>
        </c:manualLayout>
      </c:layout>
      <c:lineChart>
        <c:grouping val="standard"/>
        <c:varyColors val="0"/>
        <c:ser>
          <c:idx val="0"/>
          <c:order val="0"/>
          <c:tx>
            <c:strRef>
              <c:f>Sheet1!$B$1</c:f>
              <c:strCache>
                <c:ptCount val="1"/>
                <c:pt idx="0">
                  <c:v>IBCT</c:v>
                </c:pt>
              </c:strCache>
            </c:strRef>
          </c:tx>
          <c:marker>
            <c:spPr>
              <a:ln>
                <a:solidFill>
                  <a:srgbClr val="FFFF00"/>
                </a:solidFill>
              </a:ln>
            </c:spPr>
          </c:marker>
          <c:dPt>
            <c:idx val="0"/>
            <c:marker>
              <c:spPr>
                <a:solidFill>
                  <a:srgbClr val="FFCC00"/>
                </a:solidFill>
                <a:ln>
                  <a:solidFill>
                    <a:srgbClr val="FFCC00"/>
                  </a:solidFill>
                </a:ln>
              </c:spPr>
            </c:marker>
            <c:bubble3D val="0"/>
          </c:dPt>
          <c:dPt>
            <c:idx val="1"/>
            <c:marker>
              <c:spPr>
                <a:solidFill>
                  <a:srgbClr val="FFCC00"/>
                </a:solidFill>
                <a:ln>
                  <a:solidFill>
                    <a:srgbClr val="FFCC00"/>
                  </a:solidFill>
                </a:ln>
              </c:spPr>
            </c:marker>
            <c:bubble3D val="0"/>
          </c:dPt>
          <c:dPt>
            <c:idx val="2"/>
            <c:marker>
              <c:spPr>
                <a:solidFill>
                  <a:srgbClr val="FFCC00"/>
                </a:solidFill>
                <a:ln>
                  <a:solidFill>
                    <a:srgbClr val="FFCC00"/>
                  </a:solidFill>
                </a:ln>
              </c:spPr>
            </c:marker>
            <c:bubble3D val="0"/>
          </c:dPt>
          <c:dLbls>
            <c:dLbl>
              <c:idx val="0"/>
              <c:layout>
                <c:manualLayout>
                  <c:x val="-0.0251956131858365"/>
                  <c:y val="0.05625"/>
                </c:manualLayout>
              </c:layout>
              <c:showLegendKey val="0"/>
              <c:showVal val="1"/>
              <c:showCatName val="0"/>
              <c:showSerName val="0"/>
              <c:showPercent val="0"/>
              <c:showBubbleSize val="0"/>
            </c:dLbl>
            <c:dLbl>
              <c:idx val="1"/>
              <c:layout>
                <c:manualLayout>
                  <c:x val="-0.0604694716460077"/>
                  <c:y val="0.053125"/>
                </c:manualLayout>
              </c:layout>
              <c:showLegendKey val="0"/>
              <c:showVal val="1"/>
              <c:showCatName val="0"/>
              <c:showSerName val="0"/>
              <c:showPercent val="0"/>
              <c:showBubbleSize val="0"/>
            </c:dLbl>
            <c:dLbl>
              <c:idx val="2"/>
              <c:layout>
                <c:manualLayout>
                  <c:x val="0.0050391226371673"/>
                  <c:y val="-0.04375"/>
                </c:manualLayout>
              </c:layout>
              <c:showLegendKey val="0"/>
              <c:showVal val="1"/>
              <c:showCatName val="0"/>
              <c:showSerName val="0"/>
              <c:showPercent val="0"/>
              <c:showBubbleSize val="0"/>
            </c:dLbl>
            <c:txPr>
              <a:bodyPr/>
              <a:lstStyle/>
              <a:p>
                <a:pPr>
                  <a:defRPr>
                    <a:solidFill>
                      <a:schemeClr val="accent1"/>
                    </a:solidFill>
                  </a:defRPr>
                </a:pPr>
                <a:endParaRPr lang="en-US"/>
              </a:p>
            </c:txPr>
            <c:showLegendKey val="0"/>
            <c:showVal val="1"/>
            <c:showCatName val="0"/>
            <c:showSerName val="0"/>
            <c:showPercent val="0"/>
            <c:showBubbleSize val="0"/>
            <c:showLeaderLines val="0"/>
          </c:dLbls>
          <c:cat>
            <c:strRef>
              <c:f>Sheet1!$A$2:$A$4</c:f>
              <c:strCache>
                <c:ptCount val="3"/>
                <c:pt idx="0">
                  <c:v>pre/post</c:v>
                </c:pt>
                <c:pt idx="1">
                  <c:v>2 year</c:v>
                </c:pt>
                <c:pt idx="2">
                  <c:v>5 year</c:v>
                </c:pt>
              </c:strCache>
            </c:strRef>
          </c:cat>
          <c:val>
            <c:numRef>
              <c:f>Sheet1!$B$2:$B$4</c:f>
              <c:numCache>
                <c:formatCode>General</c:formatCode>
                <c:ptCount val="3"/>
                <c:pt idx="0">
                  <c:v>71.0</c:v>
                </c:pt>
                <c:pt idx="1">
                  <c:v>69.0</c:v>
                </c:pt>
                <c:pt idx="2">
                  <c:v>50.0</c:v>
                </c:pt>
              </c:numCache>
            </c:numRef>
          </c:val>
          <c:smooth val="0"/>
        </c:ser>
        <c:ser>
          <c:idx val="1"/>
          <c:order val="1"/>
          <c:tx>
            <c:strRef>
              <c:f>Sheet1!$C$1</c:f>
              <c:strCache>
                <c:ptCount val="1"/>
                <c:pt idx="0">
                  <c:v>TBCT</c:v>
                </c:pt>
              </c:strCache>
            </c:strRef>
          </c:tx>
          <c:marker>
            <c:spPr>
              <a:solidFill>
                <a:schemeClr val="accent5">
                  <a:lumMod val="75000"/>
                </a:schemeClr>
              </a:solidFill>
            </c:spPr>
          </c:marker>
          <c:dLbls>
            <c:dLbl>
              <c:idx val="0"/>
              <c:layout>
                <c:manualLayout>
                  <c:x val="-0.0436723961887832"/>
                  <c:y val="0.065625"/>
                </c:manualLayout>
              </c:layout>
              <c:showLegendKey val="0"/>
              <c:showVal val="1"/>
              <c:showCatName val="0"/>
              <c:showSerName val="0"/>
              <c:showPercent val="0"/>
              <c:showBubbleSize val="0"/>
            </c:dLbl>
            <c:dLbl>
              <c:idx val="1"/>
              <c:layout>
                <c:manualLayout>
                  <c:x val="-0.0419926886430608"/>
                  <c:y val="0.071875"/>
                </c:manualLayout>
              </c:layout>
              <c:showLegendKey val="0"/>
              <c:showVal val="1"/>
              <c:showCatName val="0"/>
              <c:showSerName val="0"/>
              <c:showPercent val="0"/>
              <c:showBubbleSize val="0"/>
            </c:dLbl>
            <c:dLbl>
              <c:idx val="2"/>
              <c:layout>
                <c:manualLayout>
                  <c:x val="0.0050391226371673"/>
                  <c:y val="-0.0125000000000001"/>
                </c:manualLayout>
              </c:layout>
              <c:showLegendKey val="0"/>
              <c:showVal val="1"/>
              <c:showCatName val="0"/>
              <c:showSerName val="0"/>
              <c:showPercent val="0"/>
              <c:showBubbleSize val="0"/>
            </c:dLbl>
            <c:txPr>
              <a:bodyPr/>
              <a:lstStyle/>
              <a:p>
                <a:pPr>
                  <a:defRPr>
                    <a:solidFill>
                      <a:schemeClr val="accent5">
                        <a:lumMod val="75000"/>
                      </a:schemeClr>
                    </a:solidFill>
                  </a:defRPr>
                </a:pPr>
                <a:endParaRPr lang="en-US"/>
              </a:p>
            </c:txPr>
            <c:showLegendKey val="0"/>
            <c:showVal val="1"/>
            <c:showCatName val="0"/>
            <c:showSerName val="0"/>
            <c:showPercent val="0"/>
            <c:showBubbleSize val="0"/>
            <c:showLeaderLines val="0"/>
          </c:dLbls>
          <c:cat>
            <c:strRef>
              <c:f>Sheet1!$A$2:$A$4</c:f>
              <c:strCache>
                <c:ptCount val="3"/>
                <c:pt idx="0">
                  <c:v>pre/post</c:v>
                </c:pt>
                <c:pt idx="1">
                  <c:v>2 year</c:v>
                </c:pt>
                <c:pt idx="2">
                  <c:v>5 year</c:v>
                </c:pt>
              </c:strCache>
            </c:strRef>
          </c:cat>
          <c:val>
            <c:numRef>
              <c:f>Sheet1!$C$2:$C$4</c:f>
              <c:numCache>
                <c:formatCode>General</c:formatCode>
                <c:ptCount val="3"/>
                <c:pt idx="0">
                  <c:v>59.0</c:v>
                </c:pt>
                <c:pt idx="1">
                  <c:v>60.0</c:v>
                </c:pt>
                <c:pt idx="2">
                  <c:v>46.0</c:v>
                </c:pt>
              </c:numCache>
            </c:numRef>
          </c:val>
          <c:smooth val="0"/>
        </c:ser>
        <c:dLbls>
          <c:showLegendKey val="0"/>
          <c:showVal val="1"/>
          <c:showCatName val="0"/>
          <c:showSerName val="0"/>
          <c:showPercent val="0"/>
          <c:showBubbleSize val="0"/>
        </c:dLbls>
        <c:marker val="1"/>
        <c:smooth val="0"/>
        <c:axId val="-2122901064"/>
        <c:axId val="-2126344904"/>
      </c:lineChart>
      <c:catAx>
        <c:axId val="-2122901064"/>
        <c:scaling>
          <c:orientation val="minMax"/>
        </c:scaling>
        <c:delete val="0"/>
        <c:axPos val="b"/>
        <c:majorTickMark val="out"/>
        <c:minorTickMark val="none"/>
        <c:tickLblPos val="nextTo"/>
        <c:crossAx val="-2126344904"/>
        <c:crosses val="autoZero"/>
        <c:auto val="1"/>
        <c:lblAlgn val="ctr"/>
        <c:lblOffset val="100"/>
        <c:noMultiLvlLbl val="0"/>
      </c:catAx>
      <c:valAx>
        <c:axId val="-2126344904"/>
        <c:scaling>
          <c:orientation val="minMax"/>
          <c:max val="75.0"/>
          <c:min val="45.0"/>
        </c:scaling>
        <c:delete val="0"/>
        <c:axPos val="l"/>
        <c:majorGridlines/>
        <c:title>
          <c:tx>
            <c:rich>
              <a:bodyPr rot="-5400000" vert="horz"/>
              <a:lstStyle/>
              <a:p>
                <a:pPr>
                  <a:defRPr sz="1600">
                    <a:solidFill>
                      <a:schemeClr val="tx2"/>
                    </a:solidFill>
                  </a:defRPr>
                </a:pPr>
                <a:r>
                  <a:rPr lang="en-US" sz="1400" dirty="0" smtClean="0">
                    <a:solidFill>
                      <a:schemeClr val="tx2"/>
                    </a:solidFill>
                  </a:rPr>
                  <a:t>% clinically</a:t>
                </a:r>
                <a:r>
                  <a:rPr lang="en-US" sz="1400" baseline="0" dirty="0" smtClean="0">
                    <a:solidFill>
                      <a:schemeClr val="tx2"/>
                    </a:solidFill>
                  </a:rPr>
                  <a:t> significantly improved</a:t>
                </a:r>
                <a:endParaRPr lang="en-US" sz="1400" dirty="0">
                  <a:solidFill>
                    <a:schemeClr val="tx2"/>
                  </a:solidFill>
                </a:endParaRPr>
              </a:p>
            </c:rich>
          </c:tx>
          <c:layout>
            <c:manualLayout>
              <c:xMode val="edge"/>
              <c:yMode val="edge"/>
              <c:x val="0.0"/>
              <c:y val="0.064851624015748"/>
            </c:manualLayout>
          </c:layout>
          <c:overlay val="0"/>
        </c:title>
        <c:numFmt formatCode="General" sourceLinked="1"/>
        <c:majorTickMark val="out"/>
        <c:minorTickMark val="none"/>
        <c:tickLblPos val="nextTo"/>
        <c:crossAx val="-2122901064"/>
        <c:crosses val="autoZero"/>
        <c:crossBetween val="between"/>
      </c:valAx>
      <c:spPr>
        <a:ln>
          <a:solidFill>
            <a:srgbClr val="FFCC00"/>
          </a:solid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bar3DChart>
        <c:barDir val="col"/>
        <c:grouping val="stacked"/>
        <c:varyColors val="0"/>
        <c:ser>
          <c:idx val="0"/>
          <c:order val="0"/>
          <c:tx>
            <c:strRef>
              <c:f>Sheet1!$B$1</c:f>
              <c:strCache>
                <c:ptCount val="1"/>
                <c:pt idx="0">
                  <c:v>Series 1</c:v>
                </c:pt>
              </c:strCache>
            </c:strRef>
          </c:tx>
          <c:invertIfNegative val="0"/>
          <c:dPt>
            <c:idx val="0"/>
            <c:invertIfNegative val="0"/>
            <c:bubble3D val="0"/>
            <c:spPr>
              <a:solidFill>
                <a:srgbClr val="FF0000"/>
              </a:solidFill>
            </c:spPr>
          </c:dPt>
          <c:dPt>
            <c:idx val="1"/>
            <c:invertIfNegative val="0"/>
            <c:bubble3D val="0"/>
            <c:spPr>
              <a:solidFill>
                <a:srgbClr val="FFCC00"/>
              </a:solidFill>
            </c:spPr>
          </c:dPt>
          <c:dLbls>
            <c:showLegendKey val="0"/>
            <c:showVal val="1"/>
            <c:showCatName val="0"/>
            <c:showSerName val="0"/>
            <c:showPercent val="0"/>
            <c:showBubbleSize val="0"/>
            <c:showLeaderLines val="0"/>
          </c:dLbls>
          <c:cat>
            <c:strRef>
              <c:f>Sheet1!$A$2:$A$4</c:f>
              <c:strCache>
                <c:ptCount val="3"/>
                <c:pt idx="0">
                  <c:v>thrpsts</c:v>
                </c:pt>
                <c:pt idx="1">
                  <c:v>fdbck</c:v>
                </c:pt>
                <c:pt idx="2">
                  <c:v>actual</c:v>
                </c:pt>
              </c:strCache>
            </c:strRef>
          </c:cat>
          <c:val>
            <c:numRef>
              <c:f>Sheet1!$B$2:$B$4</c:f>
              <c:numCache>
                <c:formatCode>General</c:formatCode>
                <c:ptCount val="3"/>
                <c:pt idx="0">
                  <c:v>1.0</c:v>
                </c:pt>
                <c:pt idx="1">
                  <c:v>36.0</c:v>
                </c:pt>
                <c:pt idx="2">
                  <c:v>40.0</c:v>
                </c:pt>
              </c:numCache>
            </c:numRef>
          </c:val>
        </c:ser>
        <c:dLbls>
          <c:showLegendKey val="0"/>
          <c:showVal val="0"/>
          <c:showCatName val="0"/>
          <c:showSerName val="0"/>
          <c:showPercent val="0"/>
          <c:showBubbleSize val="0"/>
        </c:dLbls>
        <c:gapWidth val="150"/>
        <c:shape val="box"/>
        <c:axId val="-2135136152"/>
        <c:axId val="-2135140264"/>
        <c:axId val="0"/>
      </c:bar3DChart>
      <c:catAx>
        <c:axId val="-2135136152"/>
        <c:scaling>
          <c:orientation val="minMax"/>
        </c:scaling>
        <c:delete val="0"/>
        <c:axPos val="b"/>
        <c:majorTickMark val="out"/>
        <c:minorTickMark val="none"/>
        <c:tickLblPos val="nextTo"/>
        <c:crossAx val="-2135140264"/>
        <c:crosses val="autoZero"/>
        <c:auto val="1"/>
        <c:lblAlgn val="ctr"/>
        <c:lblOffset val="100"/>
        <c:noMultiLvlLbl val="0"/>
      </c:catAx>
      <c:valAx>
        <c:axId val="-2135140264"/>
        <c:scaling>
          <c:orientation val="minMax"/>
        </c:scaling>
        <c:delete val="0"/>
        <c:axPos val="l"/>
        <c:majorGridlines/>
        <c:numFmt formatCode="General" sourceLinked="1"/>
        <c:majorTickMark val="out"/>
        <c:minorTickMark val="none"/>
        <c:tickLblPos val="nextTo"/>
        <c:crossAx val="-213513615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Sheet1!$B$1</c:f>
              <c:strCache>
                <c:ptCount val="1"/>
                <c:pt idx="0">
                  <c:v>Sales</c:v>
                </c:pt>
              </c:strCache>
            </c:strRef>
          </c:tx>
          <c:dPt>
            <c:idx val="0"/>
            <c:bubble3D val="0"/>
            <c:spPr>
              <a:solidFill>
                <a:srgbClr val="FFCC00"/>
              </a:solidFill>
              <a:ln>
                <a:noFill/>
              </a:ln>
            </c:spPr>
          </c:dPt>
          <c:dPt>
            <c:idx val="2"/>
            <c:bubble3D val="0"/>
            <c:spPr>
              <a:solidFill>
                <a:srgbClr val="FF0000"/>
              </a:solidFill>
            </c:spPr>
          </c:dPt>
          <c:dLbls>
            <c:dLbl>
              <c:idx val="0"/>
              <c:layout>
                <c:manualLayout>
                  <c:x val="-0.208397962236919"/>
                  <c:y val="-0.351657822333466"/>
                </c:manualLayout>
              </c:layout>
              <c:tx>
                <c:rich>
                  <a:bodyPr/>
                  <a:lstStyle/>
                  <a:p>
                    <a:r>
                      <a:rPr lang="en-US" i="0" dirty="0" smtClean="0"/>
                      <a:t>90%</a:t>
                    </a:r>
                    <a:endParaRPr lang="en-US" dirty="0"/>
                  </a:p>
                </c:rich>
              </c:tx>
              <c:showLegendKey val="0"/>
              <c:showVal val="1"/>
              <c:showCatName val="0"/>
              <c:showSerName val="0"/>
              <c:showPercent val="0"/>
              <c:showBubbleSize val="0"/>
            </c:dLbl>
            <c:dLbl>
              <c:idx val="1"/>
              <c:layout>
                <c:manualLayout>
                  <c:x val="0.319323437135603"/>
                  <c:y val="0.16977729598672"/>
                </c:manualLayout>
              </c:layout>
              <c:tx>
                <c:rich>
                  <a:bodyPr/>
                  <a:lstStyle/>
                  <a:p>
                    <a:r>
                      <a:rPr lang="en-US" i="0" dirty="0" smtClean="0"/>
                      <a:t>2.5%</a:t>
                    </a:r>
                    <a:endParaRPr lang="en-US" dirty="0"/>
                  </a:p>
                </c:rich>
              </c:tx>
              <c:showLegendKey val="0"/>
              <c:showVal val="1"/>
              <c:showCatName val="0"/>
              <c:showSerName val="0"/>
              <c:showPercent val="0"/>
              <c:showBubbleSize val="0"/>
            </c:dLbl>
            <c:txPr>
              <a:bodyPr/>
              <a:lstStyle/>
              <a:p>
                <a:pPr>
                  <a:defRPr i="0"/>
                </a:pPr>
                <a:endParaRPr lang="en-US"/>
              </a:p>
            </c:txPr>
            <c:showLegendKey val="0"/>
            <c:showVal val="0"/>
            <c:showCatName val="0"/>
            <c:showSerName val="0"/>
            <c:showPercent val="0"/>
            <c:showBubbleSize val="0"/>
          </c:dLbls>
          <c:cat>
            <c:strRef>
              <c:f>Sheet1!$A$2:$A$4</c:f>
              <c:strCache>
                <c:ptCount val="3"/>
                <c:pt idx="0">
                  <c:v>1st Qtr</c:v>
                </c:pt>
                <c:pt idx="1">
                  <c:v>2nd Qtr</c:v>
                </c:pt>
                <c:pt idx="2">
                  <c:v>3rd Qtr</c:v>
                </c:pt>
              </c:strCache>
            </c:strRef>
          </c:cat>
          <c:val>
            <c:numRef>
              <c:f>Sheet1!$B$2:$B$4</c:f>
              <c:numCache>
                <c:formatCode>General</c:formatCode>
                <c:ptCount val="3"/>
                <c:pt idx="0">
                  <c:v>90.0</c:v>
                </c:pt>
                <c:pt idx="1">
                  <c:v>7.5</c:v>
                </c:pt>
                <c:pt idx="2">
                  <c:v>2.5</c:v>
                </c:pt>
              </c:numCache>
            </c:numRef>
          </c:val>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floor>
    <c:sideWall>
      <c:thickness val="0"/>
    </c:sideWall>
    <c:backWall>
      <c:thickness val="0"/>
    </c:backWall>
    <c:plotArea>
      <c:layout>
        <c:manualLayout>
          <c:layoutTarget val="inner"/>
          <c:xMode val="edge"/>
          <c:yMode val="edge"/>
          <c:x val="0.134780776885012"/>
          <c:y val="0.0408740516869054"/>
          <c:w val="0.851471230105463"/>
          <c:h val="0.855461433424805"/>
        </c:manualLayout>
      </c:layout>
      <c:bar3D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tx2">
                  <a:lumMod val="75000"/>
                </a:schemeClr>
              </a:solidFill>
            </c:spPr>
          </c:dPt>
          <c:dPt>
            <c:idx val="2"/>
            <c:invertIfNegative val="0"/>
            <c:bubble3D val="0"/>
            <c:spPr>
              <a:solidFill>
                <a:srgbClr val="FFC000"/>
              </a:solidFill>
            </c:spPr>
          </c:dPt>
          <c:dLbls>
            <c:dLbl>
              <c:idx val="0"/>
              <c:layout>
                <c:manualLayout>
                  <c:x val="0.0164975916114293"/>
                  <c:y val="0.0"/>
                </c:manualLayout>
              </c:layout>
              <c:tx>
                <c:rich>
                  <a:bodyPr/>
                  <a:lstStyle/>
                  <a:p>
                    <a:r>
                      <a:rPr lang="en-US" sz="2400" i="1" dirty="0">
                        <a:effectLst>
                          <a:outerShdw blurRad="38100" dist="38100" dir="2700000" algn="tl">
                            <a:srgbClr val="000000">
                              <a:alpha val="43137"/>
                            </a:srgbClr>
                          </a:outerShdw>
                        </a:effectLst>
                      </a:rPr>
                      <a:t>43.3</a:t>
                    </a:r>
                  </a:p>
                </c:rich>
              </c:tx>
              <c:showLegendKey val="0"/>
              <c:showVal val="1"/>
              <c:showCatName val="0"/>
              <c:showSerName val="0"/>
              <c:showPercent val="0"/>
              <c:showBubbleSize val="0"/>
            </c:dLbl>
            <c:dLbl>
              <c:idx val="1"/>
              <c:layout>
                <c:manualLayout>
                  <c:x val="0.0164975916114293"/>
                  <c:y val="-0.0206109817176941"/>
                </c:manualLayout>
              </c:layout>
              <c:tx>
                <c:rich>
                  <a:bodyPr/>
                  <a:lstStyle/>
                  <a:p>
                    <a:r>
                      <a:rPr lang="en-US" sz="2400" i="1" dirty="0">
                        <a:effectLst>
                          <a:outerShdw blurRad="38100" dist="38100" dir="2700000" algn="tl">
                            <a:srgbClr val="000000">
                              <a:alpha val="43137"/>
                            </a:srgbClr>
                          </a:outerShdw>
                        </a:effectLst>
                      </a:rPr>
                      <a:t>58</a:t>
                    </a:r>
                  </a:p>
                </c:rich>
              </c:tx>
              <c:showLegendKey val="0"/>
              <c:showVal val="1"/>
              <c:showCatName val="0"/>
              <c:showSerName val="0"/>
              <c:showPercent val="0"/>
              <c:showBubbleSize val="0"/>
            </c:dLbl>
            <c:dLbl>
              <c:idx val="2"/>
              <c:layout>
                <c:manualLayout>
                  <c:x val="0.0109983944076194"/>
                  <c:y val="-0.00772911814413527"/>
                </c:manualLayout>
              </c:layout>
              <c:tx>
                <c:rich>
                  <a:bodyPr/>
                  <a:lstStyle/>
                  <a:p>
                    <a:r>
                      <a:rPr lang="en-US" sz="2400" i="1" dirty="0">
                        <a:solidFill>
                          <a:schemeClr val="tx1"/>
                        </a:solidFill>
                        <a:effectLst>
                          <a:outerShdw blurRad="38100" dist="38100" dir="2700000" algn="tl">
                            <a:srgbClr val="000000">
                              <a:alpha val="43137"/>
                            </a:srgbClr>
                          </a:outerShdw>
                        </a:effectLst>
                      </a:rPr>
                      <a:t>75.6</a:t>
                    </a:r>
                  </a:p>
                </c:rich>
              </c:tx>
              <c:showLegendKey val="0"/>
              <c:showVal val="1"/>
              <c:showCatName val="0"/>
              <c:showSerName val="0"/>
              <c:showPercent val="0"/>
              <c:showBubbleSize val="0"/>
            </c:dLbl>
            <c:showLegendKey val="0"/>
            <c:showVal val="1"/>
            <c:showCatName val="0"/>
            <c:showSerName val="0"/>
            <c:showPercent val="0"/>
            <c:showBubbleSize val="0"/>
            <c:showLeaderLines val="0"/>
          </c:dLbls>
          <c:cat>
            <c:strRef>
              <c:f>Sheet1!$A$2:$A$4</c:f>
              <c:strCache>
                <c:ptCount val="3"/>
                <c:pt idx="0">
                  <c:v>poor</c:v>
                </c:pt>
                <c:pt idx="1">
                  <c:v>average</c:v>
                </c:pt>
                <c:pt idx="2">
                  <c:v>excellent</c:v>
                </c:pt>
              </c:strCache>
            </c:strRef>
          </c:cat>
          <c:val>
            <c:numRef>
              <c:f>Sheet1!$B$2:$B$4</c:f>
              <c:numCache>
                <c:formatCode>General</c:formatCode>
                <c:ptCount val="3"/>
                <c:pt idx="0">
                  <c:v>43.3</c:v>
                </c:pt>
                <c:pt idx="1">
                  <c:v>58.0</c:v>
                </c:pt>
                <c:pt idx="2">
                  <c:v>75.6</c:v>
                </c:pt>
              </c:numCache>
            </c:numRef>
          </c:val>
        </c:ser>
        <c:dLbls>
          <c:showLegendKey val="0"/>
          <c:showVal val="0"/>
          <c:showCatName val="0"/>
          <c:showSerName val="0"/>
          <c:showPercent val="0"/>
          <c:showBubbleSize val="0"/>
        </c:dLbls>
        <c:gapWidth val="150"/>
        <c:shape val="box"/>
        <c:axId val="-2135656504"/>
        <c:axId val="-2135657784"/>
        <c:axId val="0"/>
      </c:bar3DChart>
      <c:catAx>
        <c:axId val="-2135656504"/>
        <c:scaling>
          <c:orientation val="minMax"/>
        </c:scaling>
        <c:delete val="0"/>
        <c:axPos val="b"/>
        <c:majorTickMark val="out"/>
        <c:minorTickMark val="none"/>
        <c:tickLblPos val="nextTo"/>
        <c:crossAx val="-2135657784"/>
        <c:crosses val="autoZero"/>
        <c:auto val="1"/>
        <c:lblAlgn val="ctr"/>
        <c:lblOffset val="100"/>
        <c:noMultiLvlLbl val="0"/>
      </c:catAx>
      <c:valAx>
        <c:axId val="-2135657784"/>
        <c:scaling>
          <c:orientation val="minMax"/>
        </c:scaling>
        <c:delete val="0"/>
        <c:axPos val="l"/>
        <c:majorGridlines/>
        <c:numFmt formatCode="General" sourceLinked="1"/>
        <c:majorTickMark val="out"/>
        <c:minorTickMark val="none"/>
        <c:tickLblPos val="nextTo"/>
        <c:crossAx val="-2135656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drawing1.xml><?xml version="1.0" encoding="utf-8"?>
<c:userShapes xmlns:c="http://schemas.openxmlformats.org/drawingml/2006/chart">
  <cdr:relSizeAnchor xmlns:cdr="http://schemas.openxmlformats.org/drawingml/2006/chartDrawing">
    <cdr:from>
      <cdr:x>0.41905</cdr:x>
      <cdr:y>0.58471</cdr:y>
    </cdr:from>
    <cdr:to>
      <cdr:x>0.53676</cdr:x>
      <cdr:y>0.68316</cdr:y>
    </cdr:to>
    <cdr:sp macro="" textlink="">
      <cdr:nvSpPr>
        <cdr:cNvPr id="2" name="TextBox 1"/>
        <cdr:cNvSpPr txBox="1"/>
      </cdr:nvSpPr>
      <cdr:spPr>
        <a:xfrm xmlns:a="http://schemas.openxmlformats.org/drawingml/2006/main">
          <a:off x="3168352" y="2376264"/>
          <a:ext cx="889987" cy="40011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a:lstStyle>
        <a:p xmlns:a="http://schemas.openxmlformats.org/drawingml/2006/main">
          <a:r>
            <a:rPr lang="en-US" sz="2000" dirty="0">
              <a:solidFill>
                <a:schemeClr val="accent5">
                  <a:lumMod val="75000"/>
                </a:schemeClr>
              </a:solidFill>
            </a:rPr>
            <a:t>T</a:t>
          </a:r>
          <a:r>
            <a:rPr lang="en-US" sz="2000" dirty="0" smtClean="0">
              <a:solidFill>
                <a:schemeClr val="accent5">
                  <a:lumMod val="75000"/>
                </a:schemeClr>
              </a:solidFill>
            </a:rPr>
            <a:t>BCT</a:t>
          </a:r>
          <a:endParaRPr lang="en-US" sz="2000" dirty="0">
            <a:solidFill>
              <a:schemeClr val="accent5">
                <a:lumMod val="75000"/>
              </a:schemeClr>
            </a:solidFill>
          </a:endParaRPr>
        </a:p>
      </cdr:txBody>
    </cdr:sp>
  </cdr:relSizeAnchor>
  <cdr:relSizeAnchor xmlns:cdr="http://schemas.openxmlformats.org/drawingml/2006/chartDrawing">
    <cdr:from>
      <cdr:x>0.2381</cdr:x>
      <cdr:y>0.60243</cdr:y>
    </cdr:from>
    <cdr:to>
      <cdr:x>0.35903</cdr:x>
      <cdr:y>0.69102</cdr:y>
    </cdr:to>
    <cdr:sp macro="" textlink="">
      <cdr:nvSpPr>
        <cdr:cNvPr id="3" name="TextBox 2"/>
        <cdr:cNvSpPr txBox="1"/>
      </cdr:nvSpPr>
      <cdr:spPr>
        <a:xfrm xmlns:a="http://schemas.openxmlformats.org/drawingml/2006/main">
          <a:off x="1800200" y="2448272"/>
          <a:ext cx="914400" cy="36004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sz="1800" dirty="0" smtClean="0">
              <a:solidFill>
                <a:schemeClr val="accent2"/>
              </a:solidFill>
            </a:rPr>
            <a:t>d=0.7</a:t>
          </a:r>
          <a:endParaRPr lang="en-US" sz="1800" dirty="0">
            <a:solidFill>
              <a:schemeClr val="accent2"/>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Text Box 7"/>
          <p:cNvSpPr txBox="1">
            <a:spLocks noChangeArrowheads="1"/>
          </p:cNvSpPr>
          <p:nvPr/>
        </p:nvSpPr>
        <p:spPr bwMode="auto">
          <a:xfrm>
            <a:off x="1557338" y="8523288"/>
            <a:ext cx="397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en-GB" sz="1400" i="1" smtClean="0"/>
              <a:t>James Hawkins, 78 Polwarth Terrace, Edinburgh</a:t>
            </a:r>
          </a:p>
        </p:txBody>
      </p:sp>
      <p:sp>
        <p:nvSpPr>
          <p:cNvPr id="31747" name="Text Box 8"/>
          <p:cNvSpPr txBox="1">
            <a:spLocks noChangeArrowheads="1"/>
          </p:cNvSpPr>
          <p:nvPr/>
        </p:nvSpPr>
        <p:spPr bwMode="auto">
          <a:xfrm>
            <a:off x="1779588" y="263525"/>
            <a:ext cx="316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en-GB" sz="2400" b="1" i="1" u="sng" smtClean="0"/>
              <a:t>experiential groups</a:t>
            </a:r>
            <a:endParaRPr lang="en-GB" sz="2400" b="1" i="1" smtClean="0"/>
          </a:p>
        </p:txBody>
      </p:sp>
    </p:spTree>
    <p:extLst>
      <p:ext uri="{BB962C8B-B14F-4D97-AF65-F5344CB8AC3E}">
        <p14:creationId xmlns:p14="http://schemas.microsoft.com/office/powerpoint/2010/main" val="166647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1198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98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198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1198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A7E701F-A92E-40A4-A34F-E6BB03AFC251}" type="slidenum">
              <a:rPr lang="en-GB"/>
              <a:pPr>
                <a:defRPr/>
              </a:pPr>
              <a:t>‹#›</a:t>
            </a:fld>
            <a:endParaRPr lang="en-GB"/>
          </a:p>
        </p:txBody>
      </p:sp>
    </p:spTree>
    <p:extLst>
      <p:ext uri="{BB962C8B-B14F-4D97-AF65-F5344CB8AC3E}">
        <p14:creationId xmlns:p14="http://schemas.microsoft.com/office/powerpoint/2010/main" val="323652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668C0B7-28CE-EE4B-BA9A-B9319E8498AE}" type="slidenum">
              <a:rPr lang="en-US"/>
              <a:pPr/>
              <a:t>11</a:t>
            </a:fld>
            <a:endParaRPr lang="en-US"/>
          </a:p>
        </p:txBody>
      </p:sp>
      <p:sp>
        <p:nvSpPr>
          <p:cNvPr id="181250" name="Rectangle 2"/>
          <p:cNvSpPr>
            <a:spLocks noGrp="1" noRot="1" noChangeAspect="1" noChangeArrowheads="1" noTextEdit="1"/>
          </p:cNvSpPr>
          <p:nvPr>
            <p:ph type="sldImg"/>
          </p:nvPr>
        </p:nvSpPr>
        <p:spPr>
          <a:ln cap="flat"/>
          <a:extLst>
            <a:ext uri="{FAA26D3D-D897-4be2-8F04-BA451C77F1D7}">
              <ma14:placeholderFlag xmlns:ma14="http://schemas.microsoft.com/office/mac/drawingml/2011/main" val="1"/>
            </a:ext>
          </a:extLst>
        </p:spPr>
      </p:sp>
      <p:sp>
        <p:nvSpPr>
          <p:cNvPr id="181251" name="Rectangle 3"/>
          <p:cNvSpPr>
            <a:spLocks noGrp="1" noChangeArrowheads="1"/>
          </p:cNvSpPr>
          <p:nvPr>
            <p:ph type="body" idx="1"/>
          </p:nvPr>
        </p:nvSpPr>
        <p:spPr>
          <a:noFill/>
          <a:ln/>
        </p:spPr>
        <p:txBody>
          <a:bodyPr/>
          <a:lstStyle/>
          <a:p>
            <a:r>
              <a:rPr lang="en-US" sz="1800">
                <a:latin typeface="CG Omega" charset="0"/>
              </a:rPr>
              <a:t>Ref [2313] - it is difficult to present results simply.  there are so many ways of viewing the data eg. do we look only at completers or as with this graph at all those entering treatment.  do we look at all patients en bloc or do we divide them by severity (and if so by what criterion - Global Assessment Scale, HRSD, BDI?).  how do we assess outcome - HRSD, BDI etc?</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6821A0E-0646-40C6-A6EC-AB8CB830D781}" type="slidenum">
              <a:rPr lang="en-GB" smtClean="0">
                <a:latin typeface="Arial" charset="0"/>
              </a:rPr>
              <a:pPr eaLnBrk="1" hangingPunct="1"/>
              <a:t>14</a:t>
            </a:fld>
            <a:endParaRPr lang="en-GB" smtClean="0">
              <a:latin typeface="Arial" charset="0"/>
            </a:endParaRPr>
          </a:p>
        </p:txBody>
      </p:sp>
      <p:sp>
        <p:nvSpPr>
          <p:cNvPr id="31747" name="Rectangle 2"/>
          <p:cNvSpPr>
            <a:spLocks noGrp="1" noChangeArrowheads="1"/>
          </p:cNvSpPr>
          <p:nvPr>
            <p:ph type="body" idx="1"/>
          </p:nvPr>
        </p:nvSpPr>
        <p:spPr>
          <a:xfrm>
            <a:off x="914400" y="4344988"/>
            <a:ext cx="5029200" cy="3849687"/>
          </a:xfrm>
          <a:noFill/>
        </p:spPr>
        <p:txBody>
          <a:bodyPr lIns="92063" tIns="46032" rIns="92063" bIns="46032"/>
          <a:lstStyle/>
          <a:p>
            <a:pPr eaLnBrk="1" hangingPunct="1"/>
            <a:r>
              <a:rPr lang="en-US" sz="2000" smtClean="0"/>
              <a:t>Benor in his 1990 survey states that a he identified 131 controlled trials of spiritual healing in English of which 56 showed statistically significant results at p&lt;.01 or better and another 10 at p&lt;.02-.05.  The studies involved healing effects on enzymes, cells, yeasts, bacteria, plants, animals and man.</a:t>
            </a:r>
          </a:p>
          <a:p>
            <a:pPr eaLnBrk="1" hangingPunct="1"/>
            <a:endParaRPr lang="en-US" sz="2000" smtClean="0"/>
          </a:p>
          <a:p>
            <a:pPr eaLnBrk="1" hangingPunct="1"/>
            <a:r>
              <a:rPr lang="en-US" sz="2000" smtClean="0"/>
              <a:t>The study published in Holistic Medicine describes the fascinating work on anaesthetized mice which amongst other things showed a “linger effect”.</a:t>
            </a:r>
          </a:p>
        </p:txBody>
      </p:sp>
      <p:sp>
        <p:nvSpPr>
          <p:cNvPr id="31748" name="Rectangle 3"/>
          <p:cNvSpPr>
            <a:spLocks noGrp="1" noRot="1" noChangeAspect="1" noChangeArrowheads="1" noTextEdit="1"/>
          </p:cNvSpPr>
          <p:nvPr>
            <p:ph type="sldImg"/>
          </p:nvPr>
        </p:nvSpPr>
        <p:spPr>
          <a:xfrm>
            <a:off x="1289050" y="795338"/>
            <a:ext cx="4281488" cy="3209925"/>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9" name="Freeform 150"/>
              <p:cNvSpPr>
                <a:spLocks/>
              </p:cNvSpPr>
              <p:nvPr userDrawn="1"/>
            </p:nvSpPr>
            <p:spPr bwMode="ltGray">
              <a:xfrm rot="-2857037">
                <a:off x="619" y="3550"/>
                <a:ext cx="68" cy="69"/>
              </a:xfrm>
              <a:custGeom>
                <a:avLst/>
                <a:gdLst>
                  <a:gd name="T0" fmla="*/ 0 w 144"/>
                  <a:gd name="T1" fmla="*/ 4 h 154"/>
                  <a:gd name="T2" fmla="*/ 3 w 144"/>
                  <a:gd name="T3" fmla="*/ 6 h 154"/>
                  <a:gd name="T4" fmla="*/ 6 w 144"/>
                  <a:gd name="T5" fmla="*/ 5 h 154"/>
                  <a:gd name="T6" fmla="*/ 3 w 144"/>
                  <a:gd name="T7" fmla="*/ 2 h 154"/>
                  <a:gd name="T8" fmla="*/ 5 w 144"/>
                  <a:gd name="T9" fmla="*/ 1 h 154"/>
                  <a:gd name="T10" fmla="*/ 6 w 144"/>
                  <a:gd name="T11" fmla="*/ 2 h 154"/>
                  <a:gd name="T12" fmla="*/ 7 w 144"/>
                  <a:gd name="T13" fmla="*/ 2 h 154"/>
                  <a:gd name="T14" fmla="*/ 5 w 144"/>
                  <a:gd name="T15" fmla="*/ 0 h 154"/>
                  <a:gd name="T16" fmla="*/ 2 w 144"/>
                  <a:gd name="T17" fmla="*/ 1 h 154"/>
                  <a:gd name="T18" fmla="*/ 4 w 144"/>
                  <a:gd name="T19" fmla="*/ 4 h 154"/>
                  <a:gd name="T20" fmla="*/ 1 w 144"/>
                  <a:gd name="T21" fmla="*/ 4 h 154"/>
                  <a:gd name="T22" fmla="*/ 0 w 144"/>
                  <a:gd name="T23" fmla="*/ 4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grpSp>
      </p:grpSp>
      <p:sp>
        <p:nvSpPr>
          <p:cNvPr id="86169"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GB" noProof="0" smtClean="0"/>
              <a:t>Click to edit Master title style</a:t>
            </a:r>
          </a:p>
        </p:txBody>
      </p:sp>
      <p:sp>
        <p:nvSpPr>
          <p:cNvPr id="86170"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en-GB" noProof="0" smtClean="0"/>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n-GB"/>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GB"/>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F919785A-2F85-41A0-89A1-04898DFD1904}" type="slidenum">
              <a:rPr lang="en-GB"/>
              <a:pPr>
                <a:defRPr/>
              </a:pPr>
              <a:t>‹#›</a:t>
            </a:fld>
            <a:endParaRPr lang="en-GB"/>
          </a:p>
        </p:txBody>
      </p:sp>
    </p:spTree>
    <p:extLst>
      <p:ext uri="{BB962C8B-B14F-4D97-AF65-F5344CB8AC3E}">
        <p14:creationId xmlns:p14="http://schemas.microsoft.com/office/powerpoint/2010/main" val="4294650602"/>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16512493-A22B-4EA1-9D96-6A6CB788BA14}" type="slidenum">
              <a:rPr lang="en-GB"/>
              <a:pPr>
                <a:defRPr/>
              </a:pPr>
              <a:t>‹#›</a:t>
            </a:fld>
            <a:endParaRPr lang="en-GB"/>
          </a:p>
        </p:txBody>
      </p:sp>
    </p:spTree>
    <p:extLst>
      <p:ext uri="{BB962C8B-B14F-4D97-AF65-F5344CB8AC3E}">
        <p14:creationId xmlns:p14="http://schemas.microsoft.com/office/powerpoint/2010/main" val="412750222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126CD3EC-4590-4BA8-8C63-24C237B12496}" type="slidenum">
              <a:rPr lang="en-GB"/>
              <a:pPr>
                <a:defRPr/>
              </a:pPr>
              <a:t>‹#›</a:t>
            </a:fld>
            <a:endParaRPr lang="en-GB"/>
          </a:p>
        </p:txBody>
      </p:sp>
    </p:spTree>
    <p:extLst>
      <p:ext uri="{BB962C8B-B14F-4D97-AF65-F5344CB8AC3E}">
        <p14:creationId xmlns:p14="http://schemas.microsoft.com/office/powerpoint/2010/main" val="458568048"/>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301625"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half" idx="3"/>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p>
        </p:txBody>
      </p:sp>
      <p:sp>
        <p:nvSpPr>
          <p:cNvPr id="8" name="Rectangle 156"/>
          <p:cNvSpPr>
            <a:spLocks noGrp="1" noChangeArrowheads="1"/>
          </p:cNvSpPr>
          <p:nvPr>
            <p:ph type="sldNum" sz="quarter" idx="12"/>
          </p:nvPr>
        </p:nvSpPr>
        <p:spPr>
          <a:ln/>
        </p:spPr>
        <p:txBody>
          <a:bodyPr/>
          <a:lstStyle>
            <a:lvl1pPr>
              <a:defRPr/>
            </a:lvl1pPr>
          </a:lstStyle>
          <a:p>
            <a:pPr>
              <a:defRPr/>
            </a:pPr>
            <a:fld id="{BD34A112-4C98-458D-B188-C47FC1B108E8}" type="slidenum">
              <a:rPr lang="en-GB"/>
              <a:pPr>
                <a:defRPr/>
              </a:pPr>
              <a:t>‹#›</a:t>
            </a:fld>
            <a:endParaRPr lang="en-GB"/>
          </a:p>
        </p:txBody>
      </p:sp>
    </p:spTree>
    <p:extLst>
      <p:ext uri="{BB962C8B-B14F-4D97-AF65-F5344CB8AC3E}">
        <p14:creationId xmlns:p14="http://schemas.microsoft.com/office/powerpoint/2010/main" val="3640350696"/>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p>
        </p:txBody>
      </p:sp>
      <p:sp>
        <p:nvSpPr>
          <p:cNvPr id="8" name="Rectangle 156"/>
          <p:cNvSpPr>
            <a:spLocks noGrp="1" noChangeArrowheads="1"/>
          </p:cNvSpPr>
          <p:nvPr>
            <p:ph type="sldNum" sz="quarter" idx="12"/>
          </p:nvPr>
        </p:nvSpPr>
        <p:spPr>
          <a:ln/>
        </p:spPr>
        <p:txBody>
          <a:bodyPr/>
          <a:lstStyle>
            <a:lvl1pPr>
              <a:defRPr/>
            </a:lvl1pPr>
          </a:lstStyle>
          <a:p>
            <a:pPr>
              <a:defRPr/>
            </a:pPr>
            <a:fld id="{AFCE8F52-FCD6-4DDA-B8A8-0DCA04255D80}" type="slidenum">
              <a:rPr lang="en-GB"/>
              <a:pPr>
                <a:defRPr/>
              </a:pPr>
              <a:t>‹#›</a:t>
            </a:fld>
            <a:endParaRPr lang="en-GB"/>
          </a:p>
        </p:txBody>
      </p:sp>
    </p:spTree>
    <p:extLst>
      <p:ext uri="{BB962C8B-B14F-4D97-AF65-F5344CB8AC3E}">
        <p14:creationId xmlns:p14="http://schemas.microsoft.com/office/powerpoint/2010/main" val="4014599152"/>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55077" y="228600"/>
            <a:ext cx="7899889" cy="6248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347395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A3233654-7D12-4773-8B22-B6B2D4751F55}" type="slidenum">
              <a:rPr lang="en-GB"/>
              <a:pPr>
                <a:defRPr/>
              </a:pPr>
              <a:t>‹#›</a:t>
            </a:fld>
            <a:endParaRPr lang="en-GB"/>
          </a:p>
        </p:txBody>
      </p:sp>
    </p:spTree>
    <p:extLst>
      <p:ext uri="{BB962C8B-B14F-4D97-AF65-F5344CB8AC3E}">
        <p14:creationId xmlns:p14="http://schemas.microsoft.com/office/powerpoint/2010/main" val="222661981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4131737F-3A87-4CED-AE2A-C25D40C08F48}" type="slidenum">
              <a:rPr lang="en-GB"/>
              <a:pPr>
                <a:defRPr/>
              </a:pPr>
              <a:t>‹#›</a:t>
            </a:fld>
            <a:endParaRPr lang="en-GB"/>
          </a:p>
        </p:txBody>
      </p:sp>
    </p:spTree>
    <p:extLst>
      <p:ext uri="{BB962C8B-B14F-4D97-AF65-F5344CB8AC3E}">
        <p14:creationId xmlns:p14="http://schemas.microsoft.com/office/powerpoint/2010/main" val="332154396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E224ADB7-018F-4D26-B865-F557CB621CC0}" type="slidenum">
              <a:rPr lang="en-GB"/>
              <a:pPr>
                <a:defRPr/>
              </a:pPr>
              <a:t>‹#›</a:t>
            </a:fld>
            <a:endParaRPr lang="en-GB"/>
          </a:p>
        </p:txBody>
      </p:sp>
    </p:spTree>
    <p:extLst>
      <p:ext uri="{BB962C8B-B14F-4D97-AF65-F5344CB8AC3E}">
        <p14:creationId xmlns:p14="http://schemas.microsoft.com/office/powerpoint/2010/main" val="141398252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54"/>
          <p:cNvSpPr>
            <a:spLocks noGrp="1" noChangeArrowheads="1"/>
          </p:cNvSpPr>
          <p:nvPr>
            <p:ph type="dt" sz="half" idx="10"/>
          </p:nvPr>
        </p:nvSpPr>
        <p:spPr>
          <a:ln/>
        </p:spPr>
        <p:txBody>
          <a:bodyPr/>
          <a:lstStyle>
            <a:lvl1pPr>
              <a:defRPr/>
            </a:lvl1pPr>
          </a:lstStyle>
          <a:p>
            <a:pPr>
              <a:defRPr/>
            </a:pPr>
            <a:endParaRPr lang="en-GB"/>
          </a:p>
        </p:txBody>
      </p:sp>
      <p:sp>
        <p:nvSpPr>
          <p:cNvPr id="8" name="Rectangle 155"/>
          <p:cNvSpPr>
            <a:spLocks noGrp="1" noChangeArrowheads="1"/>
          </p:cNvSpPr>
          <p:nvPr>
            <p:ph type="ftr" sz="quarter" idx="11"/>
          </p:nvPr>
        </p:nvSpPr>
        <p:spPr>
          <a:ln/>
        </p:spPr>
        <p:txBody>
          <a:bodyPr/>
          <a:lstStyle>
            <a:lvl1pPr>
              <a:defRPr/>
            </a:lvl1pPr>
          </a:lstStyle>
          <a:p>
            <a:pPr>
              <a:defRPr/>
            </a:pPr>
            <a:endParaRPr lang="en-GB"/>
          </a:p>
        </p:txBody>
      </p:sp>
      <p:sp>
        <p:nvSpPr>
          <p:cNvPr id="9" name="Rectangle 156"/>
          <p:cNvSpPr>
            <a:spLocks noGrp="1" noChangeArrowheads="1"/>
          </p:cNvSpPr>
          <p:nvPr>
            <p:ph type="sldNum" sz="quarter" idx="12"/>
          </p:nvPr>
        </p:nvSpPr>
        <p:spPr>
          <a:ln/>
        </p:spPr>
        <p:txBody>
          <a:bodyPr/>
          <a:lstStyle>
            <a:lvl1pPr>
              <a:defRPr/>
            </a:lvl1pPr>
          </a:lstStyle>
          <a:p>
            <a:pPr>
              <a:defRPr/>
            </a:pPr>
            <a:fld id="{A70DE118-3393-4F5B-9ECB-C0C1C8DFE61A}" type="slidenum">
              <a:rPr lang="en-GB"/>
              <a:pPr>
                <a:defRPr/>
              </a:pPr>
              <a:t>‹#›</a:t>
            </a:fld>
            <a:endParaRPr lang="en-GB"/>
          </a:p>
        </p:txBody>
      </p:sp>
    </p:spTree>
    <p:extLst>
      <p:ext uri="{BB962C8B-B14F-4D97-AF65-F5344CB8AC3E}">
        <p14:creationId xmlns:p14="http://schemas.microsoft.com/office/powerpoint/2010/main" val="137699512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54"/>
          <p:cNvSpPr>
            <a:spLocks noGrp="1" noChangeArrowheads="1"/>
          </p:cNvSpPr>
          <p:nvPr>
            <p:ph type="dt" sz="half" idx="10"/>
          </p:nvPr>
        </p:nvSpPr>
        <p:spPr>
          <a:ln/>
        </p:spPr>
        <p:txBody>
          <a:bodyPr/>
          <a:lstStyle>
            <a:lvl1pPr>
              <a:defRPr/>
            </a:lvl1pPr>
          </a:lstStyle>
          <a:p>
            <a:pPr>
              <a:defRPr/>
            </a:pPr>
            <a:endParaRPr lang="en-GB"/>
          </a:p>
        </p:txBody>
      </p:sp>
      <p:sp>
        <p:nvSpPr>
          <p:cNvPr id="4" name="Rectangle 155"/>
          <p:cNvSpPr>
            <a:spLocks noGrp="1" noChangeArrowheads="1"/>
          </p:cNvSpPr>
          <p:nvPr>
            <p:ph type="ftr" sz="quarter" idx="11"/>
          </p:nvPr>
        </p:nvSpPr>
        <p:spPr>
          <a:ln/>
        </p:spPr>
        <p:txBody>
          <a:bodyPr/>
          <a:lstStyle>
            <a:lvl1pPr>
              <a:defRPr/>
            </a:lvl1pPr>
          </a:lstStyle>
          <a:p>
            <a:pPr>
              <a:defRPr/>
            </a:pPr>
            <a:endParaRPr lang="en-GB"/>
          </a:p>
        </p:txBody>
      </p:sp>
      <p:sp>
        <p:nvSpPr>
          <p:cNvPr id="5" name="Rectangle 156"/>
          <p:cNvSpPr>
            <a:spLocks noGrp="1" noChangeArrowheads="1"/>
          </p:cNvSpPr>
          <p:nvPr>
            <p:ph type="sldNum" sz="quarter" idx="12"/>
          </p:nvPr>
        </p:nvSpPr>
        <p:spPr>
          <a:ln/>
        </p:spPr>
        <p:txBody>
          <a:bodyPr/>
          <a:lstStyle>
            <a:lvl1pPr>
              <a:defRPr/>
            </a:lvl1pPr>
          </a:lstStyle>
          <a:p>
            <a:pPr>
              <a:defRPr/>
            </a:pPr>
            <a:fld id="{1A287D3D-1893-4EA3-8FCF-4188F60A31A1}" type="slidenum">
              <a:rPr lang="en-GB"/>
              <a:pPr>
                <a:defRPr/>
              </a:pPr>
              <a:t>‹#›</a:t>
            </a:fld>
            <a:endParaRPr lang="en-GB"/>
          </a:p>
        </p:txBody>
      </p:sp>
    </p:spTree>
    <p:extLst>
      <p:ext uri="{BB962C8B-B14F-4D97-AF65-F5344CB8AC3E}">
        <p14:creationId xmlns:p14="http://schemas.microsoft.com/office/powerpoint/2010/main" val="48943297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n-GB"/>
          </a:p>
        </p:txBody>
      </p:sp>
      <p:sp>
        <p:nvSpPr>
          <p:cNvPr id="3" name="Rectangle 155"/>
          <p:cNvSpPr>
            <a:spLocks noGrp="1" noChangeArrowheads="1"/>
          </p:cNvSpPr>
          <p:nvPr>
            <p:ph type="ftr" sz="quarter" idx="11"/>
          </p:nvPr>
        </p:nvSpPr>
        <p:spPr>
          <a:ln/>
        </p:spPr>
        <p:txBody>
          <a:bodyPr/>
          <a:lstStyle>
            <a:lvl1pPr>
              <a:defRPr/>
            </a:lvl1pPr>
          </a:lstStyle>
          <a:p>
            <a:pPr>
              <a:defRPr/>
            </a:pPr>
            <a:endParaRPr lang="en-GB"/>
          </a:p>
        </p:txBody>
      </p:sp>
      <p:sp>
        <p:nvSpPr>
          <p:cNvPr id="4" name="Rectangle 156"/>
          <p:cNvSpPr>
            <a:spLocks noGrp="1" noChangeArrowheads="1"/>
          </p:cNvSpPr>
          <p:nvPr>
            <p:ph type="sldNum" sz="quarter" idx="12"/>
          </p:nvPr>
        </p:nvSpPr>
        <p:spPr>
          <a:ln/>
        </p:spPr>
        <p:txBody>
          <a:bodyPr/>
          <a:lstStyle>
            <a:lvl1pPr>
              <a:defRPr/>
            </a:lvl1pPr>
          </a:lstStyle>
          <a:p>
            <a:pPr>
              <a:defRPr/>
            </a:pPr>
            <a:fld id="{59CD3F17-CC74-46B4-9262-FA19EC612F27}" type="slidenum">
              <a:rPr lang="en-GB"/>
              <a:pPr>
                <a:defRPr/>
              </a:pPr>
              <a:t>‹#›</a:t>
            </a:fld>
            <a:endParaRPr lang="en-GB"/>
          </a:p>
        </p:txBody>
      </p:sp>
    </p:spTree>
    <p:extLst>
      <p:ext uri="{BB962C8B-B14F-4D97-AF65-F5344CB8AC3E}">
        <p14:creationId xmlns:p14="http://schemas.microsoft.com/office/powerpoint/2010/main" val="373692289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D33A3257-2213-4C30-9238-7BB91032A898}" type="slidenum">
              <a:rPr lang="en-GB"/>
              <a:pPr>
                <a:defRPr/>
              </a:pPr>
              <a:t>‹#›</a:t>
            </a:fld>
            <a:endParaRPr lang="en-GB"/>
          </a:p>
        </p:txBody>
      </p:sp>
    </p:spTree>
    <p:extLst>
      <p:ext uri="{BB962C8B-B14F-4D97-AF65-F5344CB8AC3E}">
        <p14:creationId xmlns:p14="http://schemas.microsoft.com/office/powerpoint/2010/main" val="298020569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52747589-10A0-457B-A449-20DBDE0CECAE}" type="slidenum">
              <a:rPr lang="en-GB"/>
              <a:pPr>
                <a:defRPr/>
              </a:pPr>
              <a:t>‹#›</a:t>
            </a:fld>
            <a:endParaRPr lang="en-GB"/>
          </a:p>
        </p:txBody>
      </p:sp>
    </p:spTree>
    <p:extLst>
      <p:ext uri="{BB962C8B-B14F-4D97-AF65-F5344CB8AC3E}">
        <p14:creationId xmlns:p14="http://schemas.microsoft.com/office/powerpoint/2010/main" val="3433728808"/>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66" name="Freeform 150"/>
              <p:cNvSpPr>
                <a:spLocks/>
              </p:cNvSpPr>
              <p:nvPr userDrawn="1"/>
            </p:nvSpPr>
            <p:spPr bwMode="ltGray">
              <a:xfrm rot="-2857037">
                <a:off x="619" y="3550"/>
                <a:ext cx="68" cy="69"/>
              </a:xfrm>
              <a:custGeom>
                <a:avLst/>
                <a:gdLst>
                  <a:gd name="T0" fmla="*/ 0 w 144"/>
                  <a:gd name="T1" fmla="*/ 4 h 154"/>
                  <a:gd name="T2" fmla="*/ 3 w 144"/>
                  <a:gd name="T3" fmla="*/ 6 h 154"/>
                  <a:gd name="T4" fmla="*/ 6 w 144"/>
                  <a:gd name="T5" fmla="*/ 5 h 154"/>
                  <a:gd name="T6" fmla="*/ 3 w 144"/>
                  <a:gd name="T7" fmla="*/ 2 h 154"/>
                  <a:gd name="T8" fmla="*/ 5 w 144"/>
                  <a:gd name="T9" fmla="*/ 1 h 154"/>
                  <a:gd name="T10" fmla="*/ 6 w 144"/>
                  <a:gd name="T11" fmla="*/ 2 h 154"/>
                  <a:gd name="T12" fmla="*/ 7 w 144"/>
                  <a:gd name="T13" fmla="*/ 2 h 154"/>
                  <a:gd name="T14" fmla="*/ 5 w 144"/>
                  <a:gd name="T15" fmla="*/ 0 h 154"/>
                  <a:gd name="T16" fmla="*/ 2 w 144"/>
                  <a:gd name="T17" fmla="*/ 1 h 154"/>
                  <a:gd name="T18" fmla="*/ 4 w 144"/>
                  <a:gd name="T19" fmla="*/ 4 h 154"/>
                  <a:gd name="T20" fmla="*/ 1 w 144"/>
                  <a:gd name="T21" fmla="*/ 4 h 154"/>
                  <a:gd name="T22" fmla="*/ 0 w 144"/>
                  <a:gd name="T23" fmla="*/ 4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514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sp>
            <p:nvSpPr>
              <p:cNvPr id="8514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grpSp>
      </p:grpSp>
      <p:sp>
        <p:nvSpPr>
          <p:cNvPr id="85145"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85146"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p>
        </p:txBody>
      </p:sp>
      <p:sp>
        <p:nvSpPr>
          <p:cNvPr id="8514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p>
        </p:txBody>
      </p:sp>
      <p:sp>
        <p:nvSpPr>
          <p:cNvPr id="8514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1C1F47D9-841C-4D57-92F4-9A39A81E5914}" type="slidenum">
              <a:rPr lang="en-GB"/>
              <a:pPr>
                <a:defRPr/>
              </a:pPr>
              <a:t>‹#›</a:t>
            </a:fld>
            <a:endParaRPr lang="en-GB"/>
          </a:p>
        </p:txBody>
      </p:sp>
      <p:sp>
        <p:nvSpPr>
          <p:cNvPr id="85149"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781"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4" r:id="rId14"/>
  </p:sldLayoutIdLst>
  <p:transition xmlns:p14="http://schemas.microsoft.com/office/powerpoint/2010/main"/>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oleObject" Target="../embeddings/oleObject1.bin"/><Relationship Id="rId5" Type="http://schemas.openxmlformats.org/officeDocument/2006/relationships/image" Target="../media/image2.emf"/><Relationship Id="rId6" Type="http://schemas.openxmlformats.org/officeDocument/2006/relationships/chart" Target="../charts/chart1.xml"/><Relationship Id="rId1" Type="http://schemas.openxmlformats.org/officeDocument/2006/relationships/vmlDrawing" Target="../drawings/vmlDrawing1.vml"/><Relationship Id="rId2"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chart" Target="../charts/char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3.xml"/><Relationship Id="rId3" Type="http://schemas.openxmlformats.org/officeDocument/2006/relationships/chart" Target="../charts/char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chart" Target="../charts/char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1141205" y="5733256"/>
            <a:ext cx="6912768" cy="1124744"/>
          </a:xfrm>
        </p:spPr>
        <p:txBody>
          <a:bodyPr/>
          <a:lstStyle/>
          <a:p>
            <a:pPr eaLnBrk="1" hangingPunct="1">
              <a:defRPr/>
            </a:pPr>
            <a:r>
              <a:rPr lang="en-GB" sz="2800" b="1" i="1" spc="-100" dirty="0" err="1" smtClean="0">
                <a:solidFill>
                  <a:schemeClr val="accent5"/>
                </a:solidFill>
                <a:latin typeface="Comic Sans MS" pitchFamily="66" charset="0"/>
                <a:ea typeface="+mj-ea"/>
                <a:cs typeface="+mj-cs"/>
              </a:rPr>
              <a:t>james</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hawkins</a:t>
            </a:r>
            <a:r>
              <a:rPr lang="en-GB" sz="2800" b="1" i="1" spc="-100" dirty="0">
                <a:solidFill>
                  <a:schemeClr val="accent5"/>
                </a:solidFill>
                <a:latin typeface="Comic Sans MS" pitchFamily="66" charset="0"/>
                <a:ea typeface="+mj-ea"/>
                <a:cs typeface="+mj-cs"/>
              </a:rPr>
              <a:t>,</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goodmedicine.org.uk</a:t>
            </a:r>
            <a:endParaRPr lang="en-GB" sz="2800" b="1" i="1" spc="-100" dirty="0" smtClean="0">
              <a:solidFill>
                <a:schemeClr val="accent5"/>
              </a:solidFill>
              <a:latin typeface="Comic Sans MS" pitchFamily="66" charset="0"/>
              <a:ea typeface="+mj-ea"/>
              <a:cs typeface="+mj-cs"/>
            </a:endParaRPr>
          </a:p>
          <a:p>
            <a:pPr eaLnBrk="1" hangingPunct="1">
              <a:defRPr/>
            </a:pPr>
            <a:r>
              <a:rPr lang="en-GB" sz="2800" b="1" i="1" spc="-100" dirty="0" err="1" smtClean="0">
                <a:solidFill>
                  <a:schemeClr val="accent5"/>
                </a:solidFill>
                <a:latin typeface="Comic Sans MS" pitchFamily="66" charset="0"/>
                <a:ea typeface="+mj-ea"/>
                <a:cs typeface="+mj-cs"/>
              </a:rPr>
              <a:t>caledonian</a:t>
            </a:r>
            <a:r>
              <a:rPr lang="en-GB" sz="2800" b="1" i="1" spc="-100" dirty="0" smtClean="0">
                <a:solidFill>
                  <a:schemeClr val="accent5"/>
                </a:solidFill>
                <a:latin typeface="Comic Sans MS" pitchFamily="66" charset="0"/>
                <a:ea typeface="+mj-ea"/>
                <a:cs typeface="+mj-cs"/>
              </a:rPr>
              <a:t> university, 5</a:t>
            </a:r>
            <a:r>
              <a:rPr lang="en-GB" sz="2800" b="1" i="1" spc="-100" baseline="30000" dirty="0" smtClean="0">
                <a:solidFill>
                  <a:schemeClr val="accent5"/>
                </a:solidFill>
                <a:latin typeface="Comic Sans MS" pitchFamily="66" charset="0"/>
                <a:ea typeface="+mj-ea"/>
                <a:cs typeface="+mj-cs"/>
              </a:rPr>
              <a:t>th</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february</a:t>
            </a:r>
            <a:r>
              <a:rPr lang="en-GB" sz="2800" b="1" i="1" spc="-100" dirty="0" smtClean="0">
                <a:solidFill>
                  <a:schemeClr val="accent5"/>
                </a:solidFill>
                <a:latin typeface="Comic Sans MS" pitchFamily="66" charset="0"/>
                <a:ea typeface="+mj-ea"/>
                <a:cs typeface="+mj-cs"/>
              </a:rPr>
              <a:t> ‘16</a:t>
            </a:r>
            <a:endParaRPr lang="en-GB" sz="2800" b="1" i="1" spc="-100" dirty="0">
              <a:solidFill>
                <a:schemeClr val="accent5"/>
              </a:solidFill>
              <a:latin typeface="Comic Sans MS" pitchFamily="66" charset="0"/>
              <a:ea typeface="+mj-ea"/>
              <a:cs typeface="+mj-cs"/>
            </a:endParaRPr>
          </a:p>
        </p:txBody>
      </p:sp>
      <p:sp>
        <p:nvSpPr>
          <p:cNvPr id="2050" name="Rectangle 2"/>
          <p:cNvSpPr>
            <a:spLocks noGrp="1" noChangeArrowheads="1"/>
          </p:cNvSpPr>
          <p:nvPr>
            <p:ph type="ctrTitle"/>
          </p:nvPr>
        </p:nvSpPr>
        <p:spPr>
          <a:xfrm>
            <a:off x="2294545" y="2010397"/>
            <a:ext cx="4725727" cy="1778643"/>
          </a:xfrm>
        </p:spPr>
        <p:txBody>
          <a:bodyPr/>
          <a:lstStyle/>
          <a:p>
            <a:pPr eaLnBrk="1" hangingPunct="1">
              <a:defRPr/>
            </a:pPr>
            <a:r>
              <a:rPr lang="en-GB" b="1" i="1" spc="-100" dirty="0" smtClean="0">
                <a:latin typeface="Comic Sans MS" pitchFamily="66" charset="0"/>
              </a:rPr>
              <a:t>working  with couples</a:t>
            </a:r>
            <a:endParaRPr lang="en-GB" b="1" i="1" spc="-100" dirty="0" smtClean="0"/>
          </a:p>
        </p:txBody>
      </p:sp>
    </p:spTree>
    <p:extLst>
      <p:ext uri="{BB962C8B-B14F-4D97-AF65-F5344CB8AC3E}">
        <p14:creationId xmlns:p14="http://schemas.microsoft.com/office/powerpoint/2010/main" val="119060590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107504" y="45690"/>
            <a:ext cx="9025304" cy="935038"/>
          </a:xfrm>
          <a:noFill/>
          <a:ln/>
        </p:spPr>
        <p:txBody>
          <a:bodyPr anchor="b"/>
          <a:lstStyle/>
          <a:p>
            <a:r>
              <a:rPr lang="en-US" sz="4000" dirty="0" err="1">
                <a:latin typeface="Tahoma" charset="0"/>
              </a:rPr>
              <a:t>kendler</a:t>
            </a:r>
            <a:r>
              <a:rPr lang="en-US" sz="4000" dirty="0">
                <a:latin typeface="Tahoma" charset="0"/>
              </a:rPr>
              <a:t> et al life event research</a:t>
            </a:r>
          </a:p>
        </p:txBody>
      </p:sp>
      <p:sp>
        <p:nvSpPr>
          <p:cNvPr id="183299" name="Rectangle 3"/>
          <p:cNvSpPr>
            <a:spLocks noChangeArrowheads="1"/>
          </p:cNvSpPr>
          <p:nvPr/>
        </p:nvSpPr>
        <p:spPr bwMode="auto">
          <a:xfrm>
            <a:off x="-36512" y="6093296"/>
            <a:ext cx="9108504" cy="61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algn="ctr" eaLnBrk="0" hangingPunct="0"/>
            <a:r>
              <a:rPr lang="en-US" sz="1800" dirty="0">
                <a:latin typeface="Tahoma" charset="0"/>
              </a:rPr>
              <a:t> </a:t>
            </a:r>
            <a:r>
              <a:rPr lang="en-US" sz="1600" dirty="0" err="1">
                <a:effectLst>
                  <a:outerShdw blurRad="50800" dist="38100" dir="2700000" algn="tl" rotWithShape="0">
                    <a:prstClr val="black">
                      <a:alpha val="40000"/>
                    </a:prstClr>
                  </a:outerShdw>
                </a:effectLst>
                <a:latin typeface="Tahoma" charset="0"/>
              </a:rPr>
              <a:t>Kendler</a:t>
            </a:r>
            <a:r>
              <a:rPr lang="en-US" sz="1600" dirty="0">
                <a:effectLst>
                  <a:outerShdw blurRad="50800" dist="38100" dir="2700000" algn="tl" rotWithShape="0">
                    <a:prstClr val="black">
                      <a:alpha val="40000"/>
                    </a:prstClr>
                  </a:outerShdw>
                </a:effectLst>
                <a:latin typeface="Tahoma" charset="0"/>
              </a:rPr>
              <a:t> KS, Kessler RC, Walters EE et al   </a:t>
            </a:r>
            <a:r>
              <a:rPr lang="en-US" sz="1600" i="1" dirty="0">
                <a:effectLst>
                  <a:outerShdw blurRad="50800" dist="38100" dir="2700000" algn="tl" rotWithShape="0">
                    <a:prstClr val="black">
                      <a:alpha val="40000"/>
                    </a:prstClr>
                  </a:outerShdw>
                </a:effectLst>
                <a:latin typeface="Tahoma" charset="0"/>
              </a:rPr>
              <a:t>Stressful life events, genetic liability, and onset of an episode of major depression in women   </a:t>
            </a:r>
            <a:r>
              <a:rPr lang="en-US" sz="1600" dirty="0">
                <a:effectLst>
                  <a:outerShdw blurRad="50800" dist="38100" dir="2700000" algn="tl" rotWithShape="0">
                    <a:prstClr val="black">
                      <a:alpha val="40000"/>
                    </a:prstClr>
                  </a:outerShdw>
                </a:effectLst>
                <a:latin typeface="Tahoma" charset="0"/>
              </a:rPr>
              <a:t>Am J Psychiatry 1995; 152: 832-42</a:t>
            </a:r>
          </a:p>
        </p:txBody>
      </p:sp>
      <p:sp>
        <p:nvSpPr>
          <p:cNvPr id="183300" name="Rectangle 4"/>
          <p:cNvSpPr>
            <a:spLocks noChangeArrowheads="1"/>
          </p:cNvSpPr>
          <p:nvPr/>
        </p:nvSpPr>
        <p:spPr bwMode="auto">
          <a:xfrm>
            <a:off x="72008" y="1197101"/>
            <a:ext cx="8964488" cy="45361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lstStyle/>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1,082 pairs of female twins questioned about previous year</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average age of these subjects was 30.1 years old</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stressful life events and onset of major depression noted</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9 events primarily involving the subject and 22 events primarily involving, or interacting with, someone in their social network were recorded</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events most associated with subsequent depression onset       in the next month are shown in the graph</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those at lowest genetic risk of depression (co-monozygotic twin not depressed), probability of depression onset in next month was 0.5% with no severe event, and 6.2% with event</a:t>
            </a:r>
          </a:p>
          <a:p>
            <a:pPr marL="381000" indent="-381000" eaLnBrk="0" hangingPunct="0">
              <a:spcBef>
                <a:spcPct val="20000"/>
              </a:spcBef>
              <a:buClr>
                <a:schemeClr val="accent1"/>
              </a:buClr>
              <a:buSzPct val="115000"/>
              <a:buFont typeface="Wingdings" charset="0"/>
              <a:buChar char="ü"/>
            </a:pPr>
            <a:r>
              <a:rPr lang="en-US" sz="2100" dirty="0">
                <a:effectLst>
                  <a:outerShdw blurRad="50800" dist="38100" dir="2700000" algn="tl" rotWithShape="0">
                    <a:prstClr val="black">
                      <a:alpha val="40000"/>
                    </a:prstClr>
                  </a:outerShdw>
                </a:effectLst>
                <a:latin typeface="Tahoma" charset="0"/>
              </a:rPr>
              <a:t>figures for those at highest genetic risk were 1.1% </a:t>
            </a:r>
            <a:r>
              <a:rPr lang="en-US" sz="2100" dirty="0" smtClean="0">
                <a:effectLst>
                  <a:outerShdw blurRad="50800" dist="38100" dir="2700000" algn="tl" rotWithShape="0">
                    <a:prstClr val="black">
                      <a:alpha val="40000"/>
                    </a:prstClr>
                  </a:outerShdw>
                </a:effectLst>
                <a:latin typeface="Tahoma" charset="0"/>
              </a:rPr>
              <a:t>&amp; </a:t>
            </a:r>
            <a:r>
              <a:rPr lang="en-US" sz="2100" dirty="0">
                <a:effectLst>
                  <a:outerShdw blurRad="50800" dist="38100" dir="2700000" algn="tl" rotWithShape="0">
                    <a:prstClr val="black">
                      <a:alpha val="40000"/>
                    </a:prstClr>
                  </a:outerShdw>
                </a:effectLst>
                <a:latin typeface="Tahoma" charset="0"/>
              </a:rPr>
              <a:t>14.6% </a:t>
            </a:r>
          </a:p>
        </p:txBody>
      </p:sp>
      <p:sp>
        <p:nvSpPr>
          <p:cNvPr id="183301" name="Line 5"/>
          <p:cNvSpPr>
            <a:spLocks noChangeShapeType="1"/>
          </p:cNvSpPr>
          <p:nvPr/>
        </p:nvSpPr>
        <p:spPr bwMode="auto">
          <a:xfrm>
            <a:off x="1009600" y="5949280"/>
            <a:ext cx="7162800" cy="0"/>
          </a:xfrm>
          <a:prstGeom prst="line">
            <a:avLst/>
          </a:prstGeom>
          <a:noFill/>
          <a:ln w="50800">
            <a:solidFill>
              <a:srgbClr val="CC66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42033348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36512" y="260648"/>
            <a:ext cx="9144000" cy="720427"/>
          </a:xfrm>
          <a:noFill/>
          <a:ln/>
        </p:spPr>
        <p:txBody>
          <a:bodyPr anchor="b"/>
          <a:lstStyle/>
          <a:p>
            <a:r>
              <a:rPr lang="en-US" sz="4000" dirty="0">
                <a:latin typeface="Tahoma" charset="0"/>
              </a:rPr>
              <a:t>increased chance depression onset</a:t>
            </a:r>
          </a:p>
        </p:txBody>
      </p:sp>
      <p:graphicFrame>
        <p:nvGraphicFramePr>
          <p:cNvPr id="180227" name="Object 3"/>
          <p:cNvGraphicFramePr>
            <a:graphicFrameLocks noGrp="1"/>
          </p:cNvGraphicFramePr>
          <p:nvPr>
            <p:ph sz="half" idx="1"/>
            <p:extLst>
              <p:ext uri="{D42A27DB-BD31-4B8C-83A1-F6EECF244321}">
                <p14:modId xmlns:p14="http://schemas.microsoft.com/office/powerpoint/2010/main" val="3553658689"/>
              </p:ext>
            </p:extLst>
          </p:nvPr>
        </p:nvGraphicFramePr>
        <p:xfrm>
          <a:off x="687388" y="3009900"/>
          <a:ext cx="3811587" cy="2054225"/>
        </p:xfrm>
        <a:graphic>
          <a:graphicData uri="http://schemas.openxmlformats.org/presentationml/2006/ole">
            <mc:AlternateContent xmlns:mc="http://schemas.openxmlformats.org/markup-compatibility/2006">
              <mc:Choice xmlns:v="urn:schemas-microsoft-com:vml" Requires="v">
                <p:oleObj spid="_x0000_s76887" name="Chart" r:id="rId4" imgW="7823200" imgH="4216400" progId="MSGraph.Chart.8">
                  <p:embed followColorScheme="full"/>
                </p:oleObj>
              </mc:Choice>
              <mc:Fallback>
                <p:oleObj name="Chart" r:id="rId4" imgW="7823200" imgH="4216400" progId="MSGraph.Chart.8">
                  <p:embed followColorScheme="full"/>
                  <p:pic>
                    <p:nvPicPr>
                      <p:cNvPr id="0" name=""/>
                      <p:cNvPicPr>
                        <a:picLocks noChangeArrowheads="1"/>
                      </p:cNvPicPr>
                      <p:nvPr/>
                    </p:nvPicPr>
                    <p:blipFill>
                      <a:blip r:embed="rId5"/>
                      <a:srcRect/>
                      <a:stretch>
                        <a:fillRect/>
                      </a:stretch>
                    </p:blipFill>
                    <p:spPr bwMode="auto">
                      <a:xfrm>
                        <a:off x="687388" y="3009900"/>
                        <a:ext cx="3811587" cy="205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0228" name="Rectangle 4"/>
          <p:cNvSpPr>
            <a:spLocks noChangeArrowheads="1"/>
          </p:cNvSpPr>
          <p:nvPr/>
        </p:nvSpPr>
        <p:spPr bwMode="auto">
          <a:xfrm>
            <a:off x="107504" y="5949280"/>
            <a:ext cx="8837203" cy="708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algn="ctr" eaLnBrk="0" hangingPunct="0"/>
            <a:r>
              <a:rPr lang="en-US" sz="2000" dirty="0">
                <a:solidFill>
                  <a:schemeClr val="accent1"/>
                </a:solidFill>
                <a:latin typeface="Tahoma" charset="0"/>
              </a:rPr>
              <a:t>increased onset of major depression in month after significant life event compared with those suffering no such significant life events</a:t>
            </a:r>
          </a:p>
        </p:txBody>
      </p:sp>
      <p:graphicFrame>
        <p:nvGraphicFramePr>
          <p:cNvPr id="2" name="Object 7"/>
          <p:cNvGraphicFramePr>
            <a:graphicFrameLocks noGrp="1" noChangeAspect="1"/>
          </p:cNvGraphicFramePr>
          <p:nvPr>
            <p:ph sz="half" idx="2"/>
            <p:extLst>
              <p:ext uri="{D42A27DB-BD31-4B8C-83A1-F6EECF244321}">
                <p14:modId xmlns:p14="http://schemas.microsoft.com/office/powerpoint/2010/main" val="2925157084"/>
              </p:ext>
            </p:extLst>
          </p:nvPr>
        </p:nvGraphicFramePr>
        <p:xfrm>
          <a:off x="1475656" y="1268760"/>
          <a:ext cx="7167563" cy="4725988"/>
        </p:xfrm>
        <a:graphic>
          <a:graphicData uri="http://schemas.openxmlformats.org/drawingml/2006/chart">
            <c:chart xmlns:c="http://schemas.openxmlformats.org/drawingml/2006/chart" xmlns:r="http://schemas.openxmlformats.org/officeDocument/2006/relationships" r:id="rId6"/>
          </a:graphicData>
        </a:graphic>
      </p:graphicFrame>
      <p:sp>
        <p:nvSpPr>
          <p:cNvPr id="180230" name="Rectangle 6"/>
          <p:cNvSpPr>
            <a:spLocks noChangeArrowheads="1"/>
          </p:cNvSpPr>
          <p:nvPr/>
        </p:nvSpPr>
        <p:spPr bwMode="auto">
          <a:xfrm>
            <a:off x="265235" y="1464978"/>
            <a:ext cx="1381857"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dirty="0">
                <a:latin typeface="Tahoma" charset="0"/>
              </a:rPr>
              <a:t>major money problem</a:t>
            </a:r>
          </a:p>
        </p:txBody>
      </p:sp>
      <p:sp>
        <p:nvSpPr>
          <p:cNvPr id="180233" name="Rectangle 9"/>
          <p:cNvSpPr>
            <a:spLocks noChangeArrowheads="1"/>
          </p:cNvSpPr>
          <p:nvPr/>
        </p:nvSpPr>
        <p:spPr bwMode="auto">
          <a:xfrm>
            <a:off x="179513" y="1968453"/>
            <a:ext cx="1467580"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algn="ctr" eaLnBrk="0" hangingPunct="0"/>
            <a:r>
              <a:rPr lang="en-US" sz="1400" i="1" dirty="0">
                <a:latin typeface="Tahoma" charset="0"/>
              </a:rPr>
              <a:t>serious illness</a:t>
            </a:r>
          </a:p>
        </p:txBody>
      </p:sp>
      <p:sp>
        <p:nvSpPr>
          <p:cNvPr id="180234" name="Rectangle 10"/>
          <p:cNvSpPr>
            <a:spLocks noChangeArrowheads="1"/>
          </p:cNvSpPr>
          <p:nvPr/>
        </p:nvSpPr>
        <p:spPr bwMode="auto">
          <a:xfrm>
            <a:off x="107504" y="2257066"/>
            <a:ext cx="1738881"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algn="ctr" eaLnBrk="0" hangingPunct="0"/>
            <a:r>
              <a:rPr lang="en-US" sz="1400" dirty="0">
                <a:solidFill>
                  <a:schemeClr val="accent1"/>
                </a:solidFill>
                <a:latin typeface="Tahoma" charset="0"/>
              </a:rPr>
              <a:t>serious illness of close relative</a:t>
            </a:r>
          </a:p>
        </p:txBody>
      </p:sp>
      <p:sp>
        <p:nvSpPr>
          <p:cNvPr id="180235" name="Rectangle 11"/>
          <p:cNvSpPr>
            <a:spLocks noChangeArrowheads="1"/>
          </p:cNvSpPr>
          <p:nvPr/>
        </p:nvSpPr>
        <p:spPr bwMode="auto">
          <a:xfrm>
            <a:off x="265235" y="3141664"/>
            <a:ext cx="1381857"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dirty="0">
                <a:latin typeface="Tahoma" charset="0"/>
              </a:rPr>
              <a:t>job loss</a:t>
            </a:r>
          </a:p>
        </p:txBody>
      </p:sp>
      <p:sp>
        <p:nvSpPr>
          <p:cNvPr id="180236" name="Rectangle 12"/>
          <p:cNvSpPr>
            <a:spLocks noChangeArrowheads="1"/>
          </p:cNvSpPr>
          <p:nvPr/>
        </p:nvSpPr>
        <p:spPr bwMode="auto">
          <a:xfrm>
            <a:off x="251520" y="2689114"/>
            <a:ext cx="1381857"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i="1" dirty="0">
                <a:solidFill>
                  <a:schemeClr val="accent1"/>
                </a:solidFill>
                <a:latin typeface="Tahoma" charset="0"/>
              </a:rPr>
              <a:t>loss of confidant</a:t>
            </a:r>
          </a:p>
        </p:txBody>
      </p:sp>
      <p:sp>
        <p:nvSpPr>
          <p:cNvPr id="180237" name="Rectangle 13"/>
          <p:cNvSpPr>
            <a:spLocks noChangeArrowheads="1"/>
          </p:cNvSpPr>
          <p:nvPr/>
        </p:nvSpPr>
        <p:spPr bwMode="auto">
          <a:xfrm>
            <a:off x="133351" y="3429001"/>
            <a:ext cx="1647092"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i="1" dirty="0">
                <a:solidFill>
                  <a:schemeClr val="accent1"/>
                </a:solidFill>
                <a:latin typeface="Tahoma" charset="0"/>
              </a:rPr>
              <a:t>serious conflict close relative</a:t>
            </a:r>
          </a:p>
        </p:txBody>
      </p:sp>
      <p:sp>
        <p:nvSpPr>
          <p:cNvPr id="180238" name="Rectangle 14"/>
          <p:cNvSpPr>
            <a:spLocks noChangeArrowheads="1"/>
          </p:cNvSpPr>
          <p:nvPr/>
        </p:nvSpPr>
        <p:spPr bwMode="auto">
          <a:xfrm>
            <a:off x="0" y="3887789"/>
            <a:ext cx="1713035"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2075" tIns="46038" rIns="92075" bIns="46038">
            <a:spAutoFit/>
          </a:bodyPr>
          <a:lstStyle/>
          <a:p>
            <a:pPr algn="ctr" eaLnBrk="0" hangingPunct="0"/>
            <a:r>
              <a:rPr lang="en-US" sz="1400" dirty="0">
                <a:solidFill>
                  <a:srgbClr val="FFCC00"/>
                </a:solidFill>
                <a:latin typeface="Tahoma" charset="0"/>
              </a:rPr>
              <a:t>serious problem in marriage</a:t>
            </a:r>
          </a:p>
        </p:txBody>
      </p:sp>
      <p:sp>
        <p:nvSpPr>
          <p:cNvPr id="180239" name="Rectangle 15"/>
          <p:cNvSpPr>
            <a:spLocks noChangeArrowheads="1"/>
          </p:cNvSpPr>
          <p:nvPr/>
        </p:nvSpPr>
        <p:spPr bwMode="auto">
          <a:xfrm>
            <a:off x="265235" y="4293096"/>
            <a:ext cx="1381857"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i="1" dirty="0">
                <a:solidFill>
                  <a:schemeClr val="accent1"/>
                </a:solidFill>
                <a:latin typeface="Tahoma" charset="0"/>
              </a:rPr>
              <a:t>divorce or break-up</a:t>
            </a:r>
          </a:p>
        </p:txBody>
      </p:sp>
      <p:sp>
        <p:nvSpPr>
          <p:cNvPr id="180240" name="Rectangle 16"/>
          <p:cNvSpPr>
            <a:spLocks noChangeArrowheads="1"/>
          </p:cNvSpPr>
          <p:nvPr/>
        </p:nvSpPr>
        <p:spPr bwMode="auto">
          <a:xfrm>
            <a:off x="265235" y="4797152"/>
            <a:ext cx="1381857" cy="30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dirty="0">
                <a:latin typeface="Tahoma" charset="0"/>
              </a:rPr>
              <a:t>assault</a:t>
            </a:r>
          </a:p>
        </p:txBody>
      </p:sp>
      <p:sp>
        <p:nvSpPr>
          <p:cNvPr id="180241" name="Rectangle 17"/>
          <p:cNvSpPr>
            <a:spLocks noChangeArrowheads="1"/>
          </p:cNvSpPr>
          <p:nvPr/>
        </p:nvSpPr>
        <p:spPr bwMode="auto">
          <a:xfrm>
            <a:off x="265235" y="5085184"/>
            <a:ext cx="1381857" cy="523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2075" tIns="46038" rIns="92075" bIns="46038">
            <a:spAutoFit/>
          </a:bodyPr>
          <a:lstStyle/>
          <a:p>
            <a:pPr algn="ctr" eaLnBrk="0" hangingPunct="0"/>
            <a:r>
              <a:rPr lang="en-US" sz="1400" i="1" dirty="0">
                <a:solidFill>
                  <a:schemeClr val="accent1"/>
                </a:solidFill>
                <a:latin typeface="Tahoma" charset="0"/>
              </a:rPr>
              <a:t>death of </a:t>
            </a:r>
          </a:p>
          <a:p>
            <a:pPr algn="ctr" eaLnBrk="0" hangingPunct="0"/>
            <a:r>
              <a:rPr lang="en-US" sz="1400" i="1" dirty="0">
                <a:solidFill>
                  <a:schemeClr val="accent1"/>
                </a:solidFill>
                <a:latin typeface="Tahoma" charset="0"/>
              </a:rPr>
              <a:t>close relative</a:t>
            </a:r>
          </a:p>
        </p:txBody>
      </p:sp>
    </p:spTree>
    <p:extLst>
      <p:ext uri="{BB962C8B-B14F-4D97-AF65-F5344CB8AC3E}">
        <p14:creationId xmlns:p14="http://schemas.microsoft.com/office/powerpoint/2010/main" val="1922518772"/>
      </p:ext>
    </p:extLst>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1143000"/>
          </a:xfrm>
        </p:spPr>
        <p:txBody>
          <a:bodyPr/>
          <a:lstStyle/>
          <a:p>
            <a:r>
              <a:rPr lang="en-US" sz="3800" dirty="0" smtClean="0">
                <a:effectLst>
                  <a:outerShdw blurRad="50800" dist="38100" dir="2700000" algn="tl" rotWithShape="0">
                    <a:prstClr val="black">
                      <a:alpha val="40000"/>
                    </a:prstClr>
                  </a:outerShdw>
                </a:effectLst>
              </a:rPr>
              <a:t>individual distress &amp; couple distress</a:t>
            </a:r>
            <a:endParaRPr lang="en-US" sz="3800" dirty="0">
              <a:effectLst>
                <a:outerShdw blurRad="50800" dist="38100" dir="2700000" algn="tl" rotWithShape="0">
                  <a:prstClr val="black">
                    <a:alpha val="40000"/>
                  </a:prstClr>
                </a:outerShdw>
              </a:effectLst>
            </a:endParaRPr>
          </a:p>
        </p:txBody>
      </p:sp>
      <p:grpSp>
        <p:nvGrpSpPr>
          <p:cNvPr id="3" name="Group 2"/>
          <p:cNvGrpSpPr/>
          <p:nvPr/>
        </p:nvGrpSpPr>
        <p:grpSpPr>
          <a:xfrm>
            <a:off x="1475656" y="1196752"/>
            <a:ext cx="6479078" cy="1728192"/>
            <a:chOff x="1259632" y="1196752"/>
            <a:chExt cx="6479078" cy="1728192"/>
          </a:xfrm>
        </p:grpSpPr>
        <p:sp>
          <p:nvSpPr>
            <p:cNvPr id="5" name="Curved Right Arrow 4"/>
            <p:cNvSpPr/>
            <p:nvPr/>
          </p:nvSpPr>
          <p:spPr>
            <a:xfrm rot="16200000">
              <a:off x="4355976" y="908720"/>
              <a:ext cx="504056" cy="3528392"/>
            </a:xfrm>
            <a:prstGeom prst="curvedRightArrow">
              <a:avLst>
                <a:gd name="adj1" fmla="val 25000"/>
                <a:gd name="adj2" fmla="val 107239"/>
                <a:gd name="adj3" fmla="val 5862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6" name="TextBox 5"/>
            <p:cNvSpPr txBox="1"/>
            <p:nvPr/>
          </p:nvSpPr>
          <p:spPr>
            <a:xfrm>
              <a:off x="1259632" y="1808820"/>
              <a:ext cx="3018775" cy="461665"/>
            </a:xfrm>
            <a:prstGeom prst="rect">
              <a:avLst/>
            </a:prstGeom>
            <a:noFill/>
          </p:spPr>
          <p:txBody>
            <a:bodyPr wrap="none" rtlCol="0">
              <a:spAutoFit/>
            </a:bodyPr>
            <a:lstStyle/>
            <a:p>
              <a:r>
                <a:rPr lang="en-US" sz="2400" dirty="0" smtClean="0">
                  <a:solidFill>
                    <a:srgbClr val="FFCC00"/>
                  </a:solidFill>
                  <a:effectLst>
                    <a:outerShdw blurRad="50800" dist="38100" dir="2700000" algn="tl" rotWithShape="0">
                      <a:prstClr val="black">
                        <a:alpha val="40000"/>
                      </a:prstClr>
                    </a:outerShdw>
                  </a:effectLst>
                </a:rPr>
                <a:t>individual distress</a:t>
              </a:r>
            </a:p>
          </p:txBody>
        </p:sp>
        <p:sp>
          <p:nvSpPr>
            <p:cNvPr id="7" name="TextBox 6"/>
            <p:cNvSpPr txBox="1"/>
            <p:nvPr/>
          </p:nvSpPr>
          <p:spPr>
            <a:xfrm>
              <a:off x="5220072" y="1808820"/>
              <a:ext cx="2518638" cy="461665"/>
            </a:xfrm>
            <a:prstGeom prst="rect">
              <a:avLst/>
            </a:prstGeom>
            <a:noFill/>
          </p:spPr>
          <p:txBody>
            <a:bodyPr wrap="none" rtlCol="0">
              <a:spAutoFit/>
            </a:bodyPr>
            <a:lstStyle/>
            <a:p>
              <a:r>
                <a:rPr lang="en-US" sz="2400" dirty="0" smtClean="0">
                  <a:solidFill>
                    <a:srgbClr val="FFCC00"/>
                  </a:solidFill>
                  <a:effectLst>
                    <a:outerShdw blurRad="50800" dist="38100" dir="2700000" algn="tl" rotWithShape="0">
                      <a:prstClr val="black">
                        <a:alpha val="40000"/>
                      </a:prstClr>
                    </a:outerShdw>
                  </a:effectLst>
                </a:rPr>
                <a:t>couple distress</a:t>
              </a:r>
            </a:p>
          </p:txBody>
        </p:sp>
        <p:sp>
          <p:nvSpPr>
            <p:cNvPr id="8" name="Curved Right Arrow 7"/>
            <p:cNvSpPr/>
            <p:nvPr/>
          </p:nvSpPr>
          <p:spPr>
            <a:xfrm rot="5400000">
              <a:off x="4139952" y="-315416"/>
              <a:ext cx="504056" cy="3528392"/>
            </a:xfrm>
            <a:prstGeom prst="curvedRightArrow">
              <a:avLst>
                <a:gd name="adj1" fmla="val 25000"/>
                <a:gd name="adj2" fmla="val 107239"/>
                <a:gd name="adj3" fmla="val 58628"/>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a:solidFill>
                  <a:schemeClr val="tx1"/>
                </a:solidFill>
              </a:endParaRPr>
            </a:p>
          </p:txBody>
        </p:sp>
      </p:grpSp>
      <p:sp>
        <p:nvSpPr>
          <p:cNvPr id="9" name="TextBox 8"/>
          <p:cNvSpPr txBox="1"/>
          <p:nvPr/>
        </p:nvSpPr>
        <p:spPr>
          <a:xfrm>
            <a:off x="6444208" y="2492896"/>
            <a:ext cx="2569934" cy="830997"/>
          </a:xfrm>
          <a:prstGeom prst="rect">
            <a:avLst/>
          </a:prstGeom>
          <a:noFill/>
        </p:spPr>
        <p:txBody>
          <a:bodyPr wrap="none" rtlCol="0">
            <a:spAutoFit/>
          </a:bodyPr>
          <a:lstStyle/>
          <a:p>
            <a:pPr algn="ctr"/>
            <a:r>
              <a:rPr lang="en-US" sz="1600" dirty="0" smtClean="0">
                <a:effectLst>
                  <a:outerShdw blurRad="50800" dist="38100" dir="2700000" algn="tl" rotWithShape="0">
                    <a:prstClr val="black">
                      <a:alpha val="40000"/>
                    </a:prstClr>
                  </a:outerShdw>
                </a:effectLst>
              </a:rPr>
              <a:t>criticism, rejection</a:t>
            </a:r>
          </a:p>
          <a:p>
            <a:pPr algn="ctr"/>
            <a:r>
              <a:rPr lang="en-US" sz="1600" dirty="0" smtClean="0">
                <a:effectLst>
                  <a:outerShdw blurRad="50800" dist="38100" dir="2700000" algn="tl" rotWithShape="0">
                    <a:prstClr val="black">
                      <a:alpha val="40000"/>
                    </a:prstClr>
                  </a:outerShdw>
                </a:effectLst>
              </a:rPr>
              <a:t>cumulative annoyance</a:t>
            </a:r>
          </a:p>
          <a:p>
            <a:pPr algn="ctr"/>
            <a:r>
              <a:rPr lang="en-US" sz="1600" dirty="0">
                <a:effectLst>
                  <a:outerShdw blurRad="50800" dist="38100" dir="2700000" algn="tl" rotWithShape="0">
                    <a:prstClr val="black">
                      <a:alpha val="40000"/>
                    </a:prstClr>
                  </a:outerShdw>
                </a:effectLst>
              </a:rPr>
              <a:t>‘unfair’ </a:t>
            </a:r>
            <a:r>
              <a:rPr lang="en-US" sz="1600" dirty="0" smtClean="0">
                <a:effectLst>
                  <a:outerShdw blurRad="50800" dist="38100" dir="2700000" algn="tl" rotWithShape="0">
                    <a:prstClr val="black">
                      <a:alpha val="40000"/>
                    </a:prstClr>
                  </a:outerShdw>
                </a:effectLst>
              </a:rPr>
              <a:t>demands</a:t>
            </a:r>
            <a:endParaRPr lang="en-US" sz="1600" dirty="0">
              <a:effectLst>
                <a:outerShdw blurRad="50800" dist="38100" dir="2700000" algn="tl" rotWithShape="0">
                  <a:prstClr val="black">
                    <a:alpha val="40000"/>
                  </a:prstClr>
                </a:outerShdw>
              </a:effectLst>
            </a:endParaRPr>
          </a:p>
        </p:txBody>
      </p:sp>
      <p:sp>
        <p:nvSpPr>
          <p:cNvPr id="10" name="TextBox 9"/>
          <p:cNvSpPr txBox="1"/>
          <p:nvPr/>
        </p:nvSpPr>
        <p:spPr>
          <a:xfrm>
            <a:off x="-117427" y="2564904"/>
            <a:ext cx="3177259" cy="830997"/>
          </a:xfrm>
          <a:prstGeom prst="rect">
            <a:avLst/>
          </a:prstGeom>
          <a:noFill/>
        </p:spPr>
        <p:txBody>
          <a:bodyPr wrap="square" rtlCol="0">
            <a:spAutoFit/>
          </a:bodyPr>
          <a:lstStyle/>
          <a:p>
            <a:pPr algn="ctr"/>
            <a:r>
              <a:rPr lang="en-US" sz="1600" dirty="0" smtClean="0">
                <a:effectLst>
                  <a:outerShdw blurRad="50800" dist="38100" dir="2700000" algn="tl" rotWithShape="0">
                    <a:prstClr val="black">
                      <a:alpha val="40000"/>
                    </a:prstClr>
                  </a:outerShdw>
                </a:effectLst>
              </a:rPr>
              <a:t>negativity, over-sensitivity</a:t>
            </a:r>
          </a:p>
          <a:p>
            <a:pPr algn="ctr"/>
            <a:r>
              <a:rPr lang="en-US" sz="1600" dirty="0" smtClean="0">
                <a:effectLst>
                  <a:outerShdw blurRad="50800" dist="38100" dir="2700000" algn="tl" rotWithShape="0">
                    <a:prstClr val="black">
                      <a:alpha val="40000"/>
                    </a:prstClr>
                  </a:outerShdw>
                </a:effectLst>
              </a:rPr>
              <a:t>misinterpretation, hope-</a:t>
            </a:r>
            <a:r>
              <a:rPr lang="en-US" sz="1600" dirty="0" err="1" smtClean="0">
                <a:effectLst>
                  <a:outerShdw blurRad="50800" dist="38100" dir="2700000" algn="tl" rotWithShape="0">
                    <a:prstClr val="black">
                      <a:alpha val="40000"/>
                    </a:prstClr>
                  </a:outerShdw>
                </a:effectLst>
              </a:rPr>
              <a:t>lessness</a:t>
            </a:r>
            <a:r>
              <a:rPr lang="en-US" sz="1600" dirty="0" smtClean="0">
                <a:effectLst>
                  <a:outerShdw blurRad="50800" dist="38100" dir="2700000" algn="tl" rotWithShape="0">
                    <a:prstClr val="black">
                      <a:alpha val="40000"/>
                    </a:prstClr>
                  </a:outerShdw>
                </a:effectLst>
              </a:rPr>
              <a:t>, powerlessness</a:t>
            </a:r>
            <a:endParaRPr lang="en-US" sz="1600" dirty="0">
              <a:effectLst>
                <a:outerShdw blurRad="50800" dist="38100" dir="2700000" algn="tl" rotWithShape="0">
                  <a:prstClr val="black">
                    <a:alpha val="40000"/>
                  </a:prstClr>
                </a:outerShdw>
              </a:effectLst>
            </a:endParaRPr>
          </a:p>
        </p:txBody>
      </p:sp>
      <p:sp>
        <p:nvSpPr>
          <p:cNvPr id="11" name="Rectangle 10"/>
          <p:cNvSpPr/>
          <p:nvPr/>
        </p:nvSpPr>
        <p:spPr>
          <a:xfrm>
            <a:off x="3269928" y="5847655"/>
            <a:ext cx="2890535" cy="461665"/>
          </a:xfrm>
          <a:prstGeom prst="rect">
            <a:avLst/>
          </a:prstGeom>
        </p:spPr>
        <p:txBody>
          <a:bodyPr wrap="none">
            <a:spAutoFit/>
          </a:bodyPr>
          <a:lstStyle/>
          <a:p>
            <a:r>
              <a:rPr lang="en-US" sz="2400" dirty="0" smtClean="0">
                <a:solidFill>
                  <a:srgbClr val="FFCC00"/>
                </a:solidFill>
                <a:effectLst>
                  <a:outerShdw blurRad="50800" dist="38100" dir="2700000" algn="tl" rotWithShape="0">
                    <a:prstClr val="black">
                      <a:alpha val="40000"/>
                    </a:prstClr>
                  </a:outerShdw>
                </a:effectLst>
              </a:rPr>
              <a:t>chicken and egg?</a:t>
            </a:r>
            <a:endParaRPr lang="en-US" sz="2400" dirty="0">
              <a:solidFill>
                <a:srgbClr val="FFCC00"/>
              </a:solidFill>
              <a:effectLst>
                <a:outerShdw blurRad="50800" dist="38100" dir="2700000" algn="tl" rotWithShape="0">
                  <a:prstClr val="black">
                    <a:alpha val="40000"/>
                  </a:prstClr>
                </a:outerShdw>
              </a:effectLst>
            </a:endParaRPr>
          </a:p>
        </p:txBody>
      </p:sp>
      <p:sp>
        <p:nvSpPr>
          <p:cNvPr id="12" name="Line 6"/>
          <p:cNvSpPr>
            <a:spLocks noChangeShapeType="1"/>
          </p:cNvSpPr>
          <p:nvPr/>
        </p:nvSpPr>
        <p:spPr bwMode="auto">
          <a:xfrm>
            <a:off x="611560" y="666936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64741142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88640"/>
            <a:ext cx="8540750" cy="824136"/>
          </a:xfrm>
        </p:spPr>
        <p:txBody>
          <a:bodyPr/>
          <a:lstStyle/>
          <a:p>
            <a:r>
              <a:rPr lang="en-US" dirty="0" smtClean="0"/>
              <a:t>couple therapy helpfulness</a:t>
            </a:r>
            <a:endParaRPr lang="en-US" dirty="0"/>
          </a:p>
        </p:txBody>
      </p:sp>
      <p:sp>
        <p:nvSpPr>
          <p:cNvPr id="5" name="TextBox 4"/>
          <p:cNvSpPr txBox="1"/>
          <p:nvPr/>
        </p:nvSpPr>
        <p:spPr>
          <a:xfrm>
            <a:off x="0" y="1052736"/>
            <a:ext cx="9071991" cy="5478422"/>
          </a:xfrm>
          <a:prstGeom prst="rect">
            <a:avLst/>
          </a:prstGeom>
          <a:noFill/>
        </p:spPr>
        <p:txBody>
          <a:bodyPr wrap="square" rtlCol="0">
            <a:spAutoFit/>
          </a:bodyPr>
          <a:lstStyle/>
          <a:p>
            <a:pPr marL="285750" indent="-285750">
              <a:buFont typeface="Wingdings" charset="2"/>
              <a:buChar char="²"/>
            </a:pPr>
            <a:r>
              <a:rPr lang="en-US" sz="1400" dirty="0" err="1">
                <a:effectLst>
                  <a:outerShdw blurRad="50800" dist="38100" dir="2700000" algn="tl" rotWithShape="0">
                    <a:prstClr val="black">
                      <a:alpha val="40000"/>
                    </a:prstClr>
                  </a:outerShdw>
                </a:effectLst>
              </a:rPr>
              <a:t>Halford</a:t>
            </a:r>
            <a:r>
              <a:rPr lang="en-US" sz="1400" dirty="0">
                <a:effectLst>
                  <a:outerShdw blurRad="50800" dist="38100" dir="2700000" algn="tl" rotWithShape="0">
                    <a:prstClr val="black">
                      <a:alpha val="40000"/>
                    </a:prstClr>
                  </a:outerShdw>
                </a:effectLst>
              </a:rPr>
              <a:t>, W. K., et al. (2015). "The Gap Between Couple Therapy Research Efficacy and Practice Effectiveness." </a:t>
            </a:r>
            <a:r>
              <a:rPr lang="en-US" sz="1400" u="sng" dirty="0">
                <a:effectLst>
                  <a:outerShdw blurRad="50800" dist="38100" dir="2700000" algn="tl" rotWithShape="0">
                    <a:prstClr val="black">
                      <a:alpha val="40000"/>
                    </a:prstClr>
                  </a:outerShdw>
                </a:effectLst>
              </a:rPr>
              <a:t>J Marital </a:t>
            </a:r>
            <a:r>
              <a:rPr lang="en-US" sz="1400" u="sng" dirty="0" err="1">
                <a:effectLst>
                  <a:outerShdw blurRad="50800" dist="38100" dir="2700000" algn="tl" rotWithShape="0">
                    <a:prstClr val="black">
                      <a:alpha val="40000"/>
                    </a:prstClr>
                  </a:outerShdw>
                </a:effectLst>
              </a:rPr>
              <a:t>Fam</a:t>
            </a:r>
            <a:r>
              <a:rPr lang="en-US" sz="1400" u="sng" dirty="0">
                <a:effectLst>
                  <a:outerShdw blurRad="50800" dist="38100" dir="2700000" algn="tl" rotWithShape="0">
                    <a:prstClr val="black">
                      <a:alpha val="40000"/>
                    </a:prstClr>
                  </a:outerShdw>
                </a:effectLst>
              </a:rPr>
              <a:t> </a:t>
            </a:r>
            <a:r>
              <a:rPr lang="en-US" sz="1400" u="sng" dirty="0" err="1">
                <a:effectLst>
                  <a:outerShdw blurRad="50800" dist="38100" dir="2700000" algn="tl" rotWithShape="0">
                    <a:prstClr val="black">
                      <a:alpha val="40000"/>
                    </a:prstClr>
                  </a:outerShdw>
                </a:effectLst>
              </a:rPr>
              <a:t>Ther</a:t>
            </a:r>
            <a:r>
              <a:rPr lang="en-US" sz="1400" u="sng" dirty="0">
                <a:effectLst>
                  <a:outerShdw blurRad="50800" dist="38100" dir="2700000" algn="tl" rotWithShape="0">
                    <a:prstClr val="black">
                      <a:alpha val="40000"/>
                    </a:prstClr>
                  </a:outerShdw>
                </a:effectLst>
              </a:rPr>
              <a:t>: n/a-n/</a:t>
            </a:r>
            <a:r>
              <a:rPr lang="en-US" sz="1400" u="sng" dirty="0" smtClean="0">
                <a:effectLst>
                  <a:outerShdw blurRad="50800" dist="38100" dir="2700000" algn="tl" rotWithShape="0">
                    <a:prstClr val="black">
                      <a:alpha val="40000"/>
                    </a:prstClr>
                  </a:outerShdw>
                </a:effectLst>
              </a:rPr>
              <a:t>a.</a:t>
            </a:r>
            <a:r>
              <a:rPr lang="en-US" sz="1400" dirty="0" smtClean="0">
                <a:effectLst>
                  <a:outerShdw blurRad="50800" dist="38100" dir="2700000" algn="tl" rotWithShape="0">
                    <a:prstClr val="black">
                      <a:alpha val="40000"/>
                    </a:prstClr>
                  </a:outerShdw>
                </a:effectLst>
              </a:rPr>
              <a:t>  Meta</a:t>
            </a:r>
            <a:r>
              <a:rPr lang="en-US" sz="1400" dirty="0">
                <a:effectLst>
                  <a:outerShdw blurRad="50800" dist="38100" dir="2700000" algn="tl" rotWithShape="0">
                    <a:prstClr val="black">
                      <a:alpha val="40000"/>
                    </a:prstClr>
                  </a:outerShdw>
                </a:effectLst>
              </a:rPr>
              <a:t>-analyses of randomized controlled trials of couple therapy find large improvements in couple adjustment, but published evaluations of the effectiveness of couple therapy in routine practice find only small-to-moderate effects. The current study analyzes possible explanations for the research-efficacy to practice-effectiveness gap and offers suggestions for enhancing couple therapy effectiveness. Major recommendations are that therapists should clarify whether couples’ therapy goal is to clarify commitment to the relationship or to improve the relationship; use standardized assessment of the individual partners and the relationship; and use systematic monitoring of therapy progress and the therapeutic alliance. It is also possible that the greater use of evidence-based therapies when treating couple relationship distress could enhance couple therapy outcome</a:t>
            </a:r>
            <a:r>
              <a:rPr lang="en-US" sz="1400" dirty="0" smtClean="0">
                <a:effectLst>
                  <a:outerShdw blurRad="50800" dist="38100" dir="2700000" algn="tl" rotWithShape="0">
                    <a:prstClr val="black">
                      <a:alpha val="40000"/>
                    </a:prstClr>
                  </a:outerShdw>
                </a:effectLst>
              </a:rPr>
              <a:t>.</a:t>
            </a:r>
          </a:p>
          <a:p>
            <a:endParaRPr lang="en-US" sz="1400" dirty="0" smtClean="0">
              <a:effectLst>
                <a:outerShdw blurRad="50800" dist="38100" dir="2700000" algn="tl" rotWithShape="0">
                  <a:prstClr val="black">
                    <a:alpha val="40000"/>
                  </a:prstClr>
                </a:outerShdw>
              </a:effectLst>
            </a:endParaRPr>
          </a:p>
          <a:p>
            <a:pPr marL="285750" indent="-285750">
              <a:buFont typeface="Wingdings" charset="2"/>
              <a:buChar char="²"/>
            </a:pPr>
            <a:r>
              <a:rPr lang="en-US" sz="1400" dirty="0" err="1">
                <a:effectLst>
                  <a:outerShdw blurRad="50800" dist="38100" dir="2700000" algn="tl" rotWithShape="0">
                    <a:prstClr val="black">
                      <a:alpha val="40000"/>
                    </a:prstClr>
                  </a:outerShdw>
                </a:effectLst>
              </a:rPr>
              <a:t>Lebow</a:t>
            </a:r>
            <a:r>
              <a:rPr lang="en-US" sz="1400" dirty="0">
                <a:effectLst>
                  <a:outerShdw blurRad="50800" dist="38100" dir="2700000" algn="tl" rotWithShape="0">
                    <a:prstClr val="black">
                      <a:alpha val="40000"/>
                    </a:prstClr>
                  </a:outerShdw>
                </a:effectLst>
              </a:rPr>
              <a:t>, J. L., et al. (2012). "Research on the Treatment of Couple Distress." </a:t>
            </a:r>
            <a:r>
              <a:rPr lang="en-US" sz="1400" u="sng" dirty="0">
                <a:effectLst>
                  <a:outerShdw blurRad="50800" dist="38100" dir="2700000" algn="tl" rotWithShape="0">
                    <a:prstClr val="black">
                      <a:alpha val="40000"/>
                    </a:prstClr>
                  </a:outerShdw>
                </a:effectLst>
              </a:rPr>
              <a:t>J Marital </a:t>
            </a:r>
            <a:r>
              <a:rPr lang="en-US" sz="1400" u="sng" dirty="0" err="1">
                <a:effectLst>
                  <a:outerShdw blurRad="50800" dist="38100" dir="2700000" algn="tl" rotWithShape="0">
                    <a:prstClr val="black">
                      <a:alpha val="40000"/>
                    </a:prstClr>
                  </a:outerShdw>
                </a:effectLst>
              </a:rPr>
              <a:t>Fam</a:t>
            </a:r>
            <a:r>
              <a:rPr lang="en-US" sz="1400" u="sng" dirty="0">
                <a:effectLst>
                  <a:outerShdw blurRad="50800" dist="38100" dir="2700000" algn="tl" rotWithShape="0">
                    <a:prstClr val="black">
                      <a:alpha val="40000"/>
                    </a:prstClr>
                  </a:outerShdw>
                </a:effectLst>
              </a:rPr>
              <a:t> </a:t>
            </a:r>
            <a:r>
              <a:rPr lang="en-US" sz="1400" u="sng" dirty="0" err="1">
                <a:effectLst>
                  <a:outerShdw blurRad="50800" dist="38100" dir="2700000" algn="tl" rotWithShape="0">
                    <a:prstClr val="black">
                      <a:alpha val="40000"/>
                    </a:prstClr>
                  </a:outerShdw>
                </a:effectLst>
              </a:rPr>
              <a:t>Ther</a:t>
            </a:r>
            <a:r>
              <a:rPr lang="en-US" sz="1400" u="sng" dirty="0">
                <a:effectLst>
                  <a:outerShdw blurRad="50800" dist="38100" dir="2700000" algn="tl" rotWithShape="0">
                    <a:prstClr val="black">
                      <a:alpha val="40000"/>
                    </a:prstClr>
                  </a:outerShdw>
                </a:effectLst>
              </a:rPr>
              <a:t> </a:t>
            </a:r>
            <a:r>
              <a:rPr lang="en-US" sz="1400" b="1" u="sng" dirty="0">
                <a:effectLst>
                  <a:outerShdw blurRad="50800" dist="38100" dir="2700000" algn="tl" rotWithShape="0">
                    <a:prstClr val="black">
                      <a:alpha val="40000"/>
                    </a:prstClr>
                  </a:outerShdw>
                </a:effectLst>
              </a:rPr>
              <a:t>38</a:t>
            </a:r>
            <a:r>
              <a:rPr lang="en-US" sz="1400" u="sng" dirty="0">
                <a:effectLst>
                  <a:outerShdw blurRad="50800" dist="38100" dir="2700000" algn="tl" rotWithShape="0">
                    <a:prstClr val="black">
                      <a:alpha val="40000"/>
                    </a:prstClr>
                  </a:outerShdw>
                </a:effectLst>
              </a:rPr>
              <a:t>(1): 145-168</a:t>
            </a:r>
            <a:r>
              <a:rPr lang="en-US" sz="1400" u="sng" dirty="0" smtClean="0">
                <a:effectLst>
                  <a:outerShdw blurRad="50800" dist="38100" dir="2700000" algn="tl" rotWithShape="0">
                    <a:prstClr val="black">
                      <a:alpha val="40000"/>
                    </a:prstClr>
                  </a:outerShdw>
                </a:effectLst>
              </a:rPr>
              <a:t>.</a:t>
            </a:r>
            <a:r>
              <a:rPr lang="en-US" sz="1400" dirty="0" smtClean="0">
                <a:effectLst>
                  <a:outerShdw blurRad="50800" dist="38100" dir="2700000" algn="tl" rotWithShape="0">
                    <a:prstClr val="black">
                      <a:alpha val="40000"/>
                    </a:prstClr>
                  </a:outerShdw>
                </a:effectLst>
              </a:rPr>
              <a:t>  This </a:t>
            </a:r>
            <a:r>
              <a:rPr lang="en-US" sz="1400" dirty="0">
                <a:effectLst>
                  <a:outerShdw blurRad="50800" dist="38100" dir="2700000" algn="tl" rotWithShape="0">
                    <a:prstClr val="black">
                      <a:alpha val="40000"/>
                    </a:prstClr>
                  </a:outerShdw>
                </a:effectLst>
              </a:rPr>
              <a:t>article reviews the research on couple therapy over the last decade. The research shows that couple therapy positively impacts 70% of couples receiving treatment. The effectiveness rates of couple therapy are comparable to the effectiveness rates of individual therapies and vastly superior to control groups not receiving treatment. The relationship between couple distress and individual disorders such as depression and anxiety has become well established over the past decade. Research also indicates that couple therapy clearly has an important role in the treatment of many disorders. Findings over the decade have been especially promising for integrative behavioral couples therapy and emotion-focused therapy, which are two evidence-based treatments for couples. Research has also begun to identify moderators and mediators of change in couple therapy. Finally, a new and exciting line of research has focused on delineating the principles of change in couple therapy that transcends approach.</a:t>
            </a:r>
          </a:p>
        </p:txBody>
      </p:sp>
      <p:sp>
        <p:nvSpPr>
          <p:cNvPr id="6" name="Line 6"/>
          <p:cNvSpPr>
            <a:spLocks noChangeShapeType="1"/>
          </p:cNvSpPr>
          <p:nvPr/>
        </p:nvSpPr>
        <p:spPr bwMode="auto">
          <a:xfrm>
            <a:off x="611560" y="666936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403611226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rrowheads="1"/>
          </p:cNvSpPr>
          <p:nvPr>
            <p:ph type="title"/>
          </p:nvPr>
        </p:nvSpPr>
        <p:spPr>
          <a:xfrm>
            <a:off x="0" y="-27384"/>
            <a:ext cx="9144000" cy="1066800"/>
          </a:xfrm>
        </p:spPr>
        <p:txBody>
          <a:bodyPr lIns="92075" tIns="46038" rIns="92075" bIns="46038" anchor="b"/>
          <a:lstStyle/>
          <a:p>
            <a:pPr eaLnBrk="1" hangingPunct="1">
              <a:defRPr/>
            </a:pPr>
            <a:r>
              <a:rPr lang="en-US" sz="4000" dirty="0" smtClean="0"/>
              <a:t>marital discord</a:t>
            </a:r>
          </a:p>
        </p:txBody>
      </p:sp>
      <p:sp>
        <p:nvSpPr>
          <p:cNvPr id="123907" name="Rectangle 3"/>
          <p:cNvSpPr>
            <a:spLocks noGrp="1" noRot="1" noChangeArrowheads="1"/>
          </p:cNvSpPr>
          <p:nvPr>
            <p:ph type="body" idx="1"/>
          </p:nvPr>
        </p:nvSpPr>
        <p:spPr>
          <a:xfrm>
            <a:off x="0" y="1052537"/>
            <a:ext cx="9036496" cy="2520479"/>
          </a:xfrm>
        </p:spPr>
        <p:txBody>
          <a:bodyPr lIns="92075" tIns="46038" rIns="92075" bIns="46038"/>
          <a:lstStyle/>
          <a:p>
            <a:pPr eaLnBrk="1" hangingPunct="1">
              <a:buClr>
                <a:schemeClr val="accent1"/>
              </a:buClr>
              <a:buSzTx/>
              <a:buFont typeface="Wingdings" pitchFamily="2" charset="2"/>
              <a:buChar char="³"/>
              <a:defRPr/>
            </a:pPr>
            <a:r>
              <a:rPr lang="en-US" sz="1600" dirty="0" err="1"/>
              <a:t>Whisman</a:t>
            </a:r>
            <a:r>
              <a:rPr lang="en-US" sz="1600" dirty="0"/>
              <a:t>, M. A., et al. (2008). "Is marital discord </a:t>
            </a:r>
            <a:r>
              <a:rPr lang="en-US" sz="1600" dirty="0" err="1"/>
              <a:t>taxonic</a:t>
            </a:r>
            <a:r>
              <a:rPr lang="en-US" sz="1600" dirty="0"/>
              <a:t> and can </a:t>
            </a:r>
            <a:r>
              <a:rPr lang="en-US" sz="1600" dirty="0" err="1"/>
              <a:t>taxonic</a:t>
            </a:r>
            <a:r>
              <a:rPr lang="en-US" sz="1600" dirty="0"/>
              <a:t> status be assessed reliably? Results from a national, representative sample of married couples." J Consult </a:t>
            </a:r>
            <a:r>
              <a:rPr lang="en-US" sz="1600" dirty="0" err="1"/>
              <a:t>Clin</a:t>
            </a:r>
            <a:r>
              <a:rPr lang="en-US" sz="1600" dirty="0"/>
              <a:t> </a:t>
            </a:r>
            <a:r>
              <a:rPr lang="en-US" sz="1600" dirty="0" err="1"/>
              <a:t>Psychol</a:t>
            </a:r>
            <a:r>
              <a:rPr lang="en-US" sz="1600" dirty="0"/>
              <a:t> </a:t>
            </a:r>
            <a:r>
              <a:rPr lang="en-US" sz="1600" b="1" dirty="0"/>
              <a:t>76</a:t>
            </a:r>
            <a:r>
              <a:rPr lang="en-US" sz="1600" dirty="0"/>
              <a:t>(5): 745-755</a:t>
            </a:r>
            <a:r>
              <a:rPr lang="en-US" sz="1600" dirty="0" smtClean="0"/>
              <a:t>.  </a:t>
            </a:r>
            <a:r>
              <a:rPr lang="en-US" sz="1600" dirty="0" smtClean="0">
                <a:solidFill>
                  <a:schemeClr val="tx2"/>
                </a:solidFill>
              </a:rPr>
              <a:t>In this representative sample of over 1,000 US couples 31% of marriages were found to be “chronically discordant” </a:t>
            </a:r>
          </a:p>
          <a:p>
            <a:pPr eaLnBrk="1" hangingPunct="1">
              <a:buClr>
                <a:schemeClr val="accent1"/>
              </a:buClr>
              <a:buSzTx/>
              <a:buFont typeface="Wingdings" pitchFamily="2" charset="2"/>
              <a:buChar char="³"/>
              <a:defRPr/>
            </a:pPr>
            <a:r>
              <a:rPr lang="en-GB" sz="1600" dirty="0" smtClean="0">
                <a:solidFill>
                  <a:srgbClr val="FFFFCC"/>
                </a:solidFill>
              </a:rPr>
              <a:t>Numerous studies show “vicious circles” between marital quality &amp; depression; and also poor marital quality being associated with subsequent negative changes in psychological health, physical health, and in overall life satisfaction.</a:t>
            </a:r>
          </a:p>
          <a:p>
            <a:pPr eaLnBrk="1" hangingPunct="1">
              <a:buClr>
                <a:schemeClr val="accent1"/>
              </a:buClr>
              <a:buSzTx/>
              <a:buFont typeface="Wingdings" pitchFamily="2" charset="2"/>
              <a:buChar char="³"/>
              <a:defRPr/>
            </a:pPr>
            <a:r>
              <a:rPr lang="en-US" sz="1600" dirty="0"/>
              <a:t>Bourassa, K. J., et al. (2015). "Women in very low quality marriages gain life satisfaction following divorce." J </a:t>
            </a:r>
            <a:r>
              <a:rPr lang="en-US" sz="1600" dirty="0" err="1"/>
              <a:t>Fam</a:t>
            </a:r>
            <a:r>
              <a:rPr lang="en-US" sz="1600" dirty="0"/>
              <a:t> </a:t>
            </a:r>
            <a:r>
              <a:rPr lang="en-US" sz="1600" dirty="0" err="1"/>
              <a:t>Psychol</a:t>
            </a:r>
            <a:r>
              <a:rPr lang="en-US" sz="1600" dirty="0"/>
              <a:t> </a:t>
            </a:r>
            <a:r>
              <a:rPr lang="en-US" sz="1600" b="1" dirty="0"/>
              <a:t>29</a:t>
            </a:r>
            <a:r>
              <a:rPr lang="en-US" sz="1600" dirty="0"/>
              <a:t>(3): 490-499</a:t>
            </a:r>
            <a:r>
              <a:rPr lang="en-US" sz="1600" dirty="0" smtClean="0"/>
              <a:t>.</a:t>
            </a:r>
          </a:p>
          <a:p>
            <a:pPr eaLnBrk="1" hangingPunct="1">
              <a:lnSpc>
                <a:spcPct val="80000"/>
              </a:lnSpc>
              <a:spcBef>
                <a:spcPct val="0"/>
              </a:spcBef>
              <a:buClr>
                <a:schemeClr val="accent1"/>
              </a:buClr>
              <a:buSzTx/>
              <a:buFont typeface="Wingdings" pitchFamily="2" charset="2"/>
              <a:buNone/>
              <a:defRPr/>
            </a:pPr>
            <a:endParaRPr lang="en-US" sz="1600" dirty="0" smtClean="0"/>
          </a:p>
          <a:p>
            <a:pPr eaLnBrk="1" hangingPunct="1">
              <a:lnSpc>
                <a:spcPct val="80000"/>
              </a:lnSpc>
              <a:spcBef>
                <a:spcPct val="0"/>
              </a:spcBef>
              <a:buClr>
                <a:schemeClr val="accent1"/>
              </a:buClr>
              <a:buSzTx/>
              <a:buFont typeface="Wingdings" pitchFamily="2" charset="2"/>
              <a:buNone/>
              <a:defRPr/>
            </a:pPr>
            <a:endParaRPr lang="en-US" sz="1600" dirty="0" smtClean="0"/>
          </a:p>
        </p:txBody>
      </p:sp>
      <p:sp>
        <p:nvSpPr>
          <p:cNvPr id="4100" name="Line 4"/>
          <p:cNvSpPr>
            <a:spLocks noChangeShapeType="1"/>
          </p:cNvSpPr>
          <p:nvPr/>
        </p:nvSpPr>
        <p:spPr bwMode="auto">
          <a:xfrm>
            <a:off x="711720" y="6741368"/>
            <a:ext cx="7532688" cy="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 name="TextBox 1"/>
          <p:cNvSpPr txBox="1"/>
          <p:nvPr/>
        </p:nvSpPr>
        <p:spPr>
          <a:xfrm>
            <a:off x="179512" y="3789040"/>
            <a:ext cx="8640960" cy="2677656"/>
          </a:xfrm>
          <a:prstGeom prst="rect">
            <a:avLst/>
          </a:prstGeom>
          <a:noFill/>
        </p:spPr>
        <p:txBody>
          <a:bodyPr wrap="square" rtlCol="0">
            <a:spAutoFit/>
          </a:bodyPr>
          <a:lstStyle/>
          <a:p>
            <a:pPr algn="ctr"/>
            <a:r>
              <a:rPr lang="en-US" sz="2400" dirty="0" smtClean="0">
                <a:effectLst>
                  <a:outerShdw blurRad="50800" dist="38100" dir="2700000" algn="tl" rotWithShape="0">
                    <a:prstClr val="black">
                      <a:alpha val="40000"/>
                    </a:prstClr>
                  </a:outerShdw>
                </a:effectLst>
              </a:rPr>
              <a:t>if I get to run this workshop again, extend this factual section – possibly with research on 1.) damage to those who stay in poor quality relationships, 2.) damage to those whose couple relationship breaks up, and 3.) damage to children of broken relationships.  All of which hopefully underlines the great potential value and need for more high quality couple therapy </a:t>
            </a:r>
            <a:endParaRPr lang="en-US" sz="24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11327322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SzPct val="110000"/>
              <a:buFont typeface="Wingdings" charset="2"/>
              <a:buChar char="ü"/>
              <a:defRPr/>
            </a:pPr>
            <a:r>
              <a:rPr lang="en-US" sz="2600" dirty="0" smtClean="0">
                <a:solidFill>
                  <a:schemeClr val="accent4"/>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marL="447675" indent="-447675" eaLnBrk="1" hangingPunct="1">
              <a:lnSpc>
                <a:spcPct val="90000"/>
              </a:lnSpc>
              <a:buSzPct val="110000"/>
              <a:buFont typeface="Wingdings" pitchFamily="2" charset="2"/>
              <a:buChar char="Ø"/>
              <a:defRPr/>
            </a:pPr>
            <a:r>
              <a:rPr lang="en-US" sz="2600" dirty="0" smtClean="0">
                <a:solidFill>
                  <a:srgbClr val="FFCC00"/>
                </a:solidFill>
                <a:effectLst>
                  <a:outerShdw blurRad="50800" dist="38100" dir="2700000" algn="tl" rotWithShape="0">
                    <a:prstClr val="black">
                      <a:alpha val="40000"/>
                    </a:prstClr>
                  </a:outerShdw>
                </a:effectLst>
              </a:rPr>
              <a:t>partner augmentation            of individual therapy             </a:t>
            </a:r>
            <a:endParaRPr lang="en-US" sz="2600" dirty="0">
              <a:solidFill>
                <a:srgbClr val="FFCC00"/>
              </a:solidFill>
              <a:effectLst>
                <a:outerShdw blurRad="50800" dist="38100" dir="2700000" algn="tl" rotWithShape="0">
                  <a:prstClr val="black">
                    <a:alpha val="40000"/>
                  </a:prstClr>
                </a:outerShdw>
              </a:effectLst>
            </a:endParaRPr>
          </a:p>
          <a:p>
            <a:pPr marL="447675" indent="-447675" eaLnBrk="1" hangingPunct="1">
              <a:lnSpc>
                <a:spcPct val="90000"/>
              </a:lnSpc>
              <a:buSzPct val="110000"/>
              <a:buFont typeface="Wingdings" pitchFamily="2" charset="2"/>
              <a:buNone/>
              <a:defRPr/>
            </a:pPr>
            <a:endParaRPr lang="en-US" sz="600" dirty="0" smtClean="0"/>
          </a:p>
          <a:p>
            <a:pPr marL="447675" indent="-447675" eaLnBrk="1" hangingPunct="1">
              <a:lnSpc>
                <a:spcPct val="90000"/>
              </a:lnSpc>
              <a:buSzPct val="110000"/>
              <a:buFont typeface="Wingdings" pitchFamily="2" charset="2"/>
              <a:buChar char="Ø"/>
              <a:defRPr/>
            </a:pPr>
            <a:r>
              <a:rPr lang="en-US" sz="2600" dirty="0"/>
              <a:t>different couple therapies &amp; five key treatment targets  </a:t>
            </a:r>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routine outcome monitoring &amp; what questionnaires to use</a:t>
            </a:r>
            <a:endParaRPr lang="en-US" sz="2600" dirty="0"/>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smtClean="0"/>
              <a:t>central importance of the ‘double’ therapeutic alliance</a:t>
            </a:r>
            <a:endParaRPr lang="en-US" sz="2600" dirty="0"/>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a:t>relevance of attachment, psychosexual difficulties &amp; working well with </a:t>
            </a:r>
            <a:r>
              <a:rPr lang="en-US" sz="2600" dirty="0" smtClean="0"/>
              <a:t>conflict</a:t>
            </a:r>
            <a:endParaRPr lang="en-US" sz="2600" dirty="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26282922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607" y="188640"/>
            <a:ext cx="8540750" cy="864096"/>
          </a:xfrm>
        </p:spPr>
        <p:txBody>
          <a:bodyPr/>
          <a:lstStyle/>
          <a:p>
            <a:r>
              <a:rPr lang="en-US" sz="4000" dirty="0" smtClean="0">
                <a:effectLst>
                  <a:outerShdw blurRad="50800" dist="38100" dir="2700000" algn="tl" rotWithShape="0">
                    <a:prstClr val="black">
                      <a:alpha val="40000"/>
                    </a:prstClr>
                  </a:outerShdw>
                </a:effectLst>
              </a:rPr>
              <a:t>partner added to 1:1 therapy</a:t>
            </a:r>
            <a:endParaRPr lang="en-US" sz="4000" dirty="0">
              <a:effectLst>
                <a:outerShdw blurRad="50800" dist="38100" dir="2700000" algn="tl" rotWithShape="0">
                  <a:prstClr val="black">
                    <a:alpha val="40000"/>
                  </a:prstClr>
                </a:outerShdw>
              </a:effectLst>
            </a:endParaRPr>
          </a:p>
        </p:txBody>
      </p:sp>
      <p:grpSp>
        <p:nvGrpSpPr>
          <p:cNvPr id="10" name="Group 9"/>
          <p:cNvGrpSpPr/>
          <p:nvPr/>
        </p:nvGrpSpPr>
        <p:grpSpPr>
          <a:xfrm>
            <a:off x="302250" y="1052736"/>
            <a:ext cx="8447465" cy="830997"/>
            <a:chOff x="209589" y="1124744"/>
            <a:chExt cx="8447465" cy="830997"/>
          </a:xfrm>
        </p:grpSpPr>
        <p:sp>
          <p:nvSpPr>
            <p:cNvPr id="6" name="TextBox 5"/>
            <p:cNvSpPr txBox="1"/>
            <p:nvPr/>
          </p:nvSpPr>
          <p:spPr>
            <a:xfrm>
              <a:off x="209589" y="1247854"/>
              <a:ext cx="2706227" cy="584776"/>
            </a:xfrm>
            <a:prstGeom prst="rect">
              <a:avLst/>
            </a:prstGeom>
            <a:noFill/>
          </p:spPr>
          <p:txBody>
            <a:bodyPr wrap="square" rtlCol="0">
              <a:spAutoFit/>
            </a:bodyPr>
            <a:lstStyle/>
            <a:p>
              <a:pPr algn="ctr"/>
              <a:r>
                <a:rPr lang="en-US" sz="1600" dirty="0" smtClean="0">
                  <a:effectLst>
                    <a:outerShdw blurRad="50800" dist="38100" dir="2700000" algn="tl" rotWithShape="0">
                      <a:prstClr val="black">
                        <a:alpha val="40000"/>
                      </a:prstClr>
                    </a:outerShdw>
                  </a:effectLst>
                </a:rPr>
                <a:t>partner present for focused couple work</a:t>
              </a:r>
              <a:endParaRPr lang="en-US" sz="1600" dirty="0">
                <a:effectLst>
                  <a:outerShdw blurRad="50800" dist="38100" dir="2700000" algn="tl" rotWithShape="0">
                    <a:prstClr val="black">
                      <a:alpha val="40000"/>
                    </a:prstClr>
                  </a:outerShdw>
                </a:effectLst>
              </a:endParaRPr>
            </a:p>
          </p:txBody>
        </p:sp>
        <p:sp>
          <p:nvSpPr>
            <p:cNvPr id="7" name="TextBox 6"/>
            <p:cNvSpPr txBox="1"/>
            <p:nvPr/>
          </p:nvSpPr>
          <p:spPr>
            <a:xfrm>
              <a:off x="6446192" y="1247854"/>
              <a:ext cx="2210862" cy="584776"/>
            </a:xfrm>
            <a:prstGeom prst="rect">
              <a:avLst/>
            </a:prstGeom>
            <a:noFill/>
          </p:spPr>
          <p:txBody>
            <a:bodyPr wrap="none" rtlCol="0">
              <a:spAutoFit/>
            </a:bodyPr>
            <a:lstStyle/>
            <a:p>
              <a:pPr algn="ctr"/>
              <a:r>
                <a:rPr lang="en-US" sz="1600" dirty="0" smtClean="0">
                  <a:effectLst>
                    <a:outerShdw blurRad="50800" dist="38100" dir="2700000" algn="tl" rotWithShape="0">
                      <a:prstClr val="black">
                        <a:alpha val="40000"/>
                      </a:prstClr>
                    </a:outerShdw>
                  </a:effectLst>
                </a:rPr>
                <a:t>partner present as</a:t>
              </a:r>
            </a:p>
            <a:p>
              <a:pPr algn="ctr"/>
              <a:r>
                <a:rPr lang="en-US" sz="1600" dirty="0" smtClean="0">
                  <a:effectLst>
                    <a:outerShdw blurRad="50800" dist="38100" dir="2700000" algn="tl" rotWithShape="0">
                      <a:prstClr val="black">
                        <a:alpha val="40000"/>
                      </a:prstClr>
                    </a:outerShdw>
                  </a:effectLst>
                </a:rPr>
                <a:t>‘therapy assistant’</a:t>
              </a:r>
              <a:endParaRPr lang="en-US" sz="1600" dirty="0">
                <a:effectLst>
                  <a:outerShdw blurRad="50800" dist="38100" dir="2700000" algn="tl" rotWithShape="0">
                    <a:prstClr val="black">
                      <a:alpha val="40000"/>
                    </a:prstClr>
                  </a:outerShdw>
                </a:effectLst>
              </a:endParaRPr>
            </a:p>
          </p:txBody>
        </p:sp>
        <p:sp>
          <p:nvSpPr>
            <p:cNvPr id="8" name="TextBox 7"/>
            <p:cNvSpPr txBox="1"/>
            <p:nvPr/>
          </p:nvSpPr>
          <p:spPr>
            <a:xfrm>
              <a:off x="2987824" y="1124744"/>
              <a:ext cx="3312368" cy="830997"/>
            </a:xfrm>
            <a:prstGeom prst="rect">
              <a:avLst/>
            </a:prstGeom>
            <a:noFill/>
          </p:spPr>
          <p:txBody>
            <a:bodyPr wrap="square" rtlCol="0">
              <a:spAutoFit/>
            </a:bodyPr>
            <a:lstStyle/>
            <a:p>
              <a:pPr algn="ctr"/>
              <a:r>
                <a:rPr lang="en-US" sz="1600" dirty="0" smtClean="0">
                  <a:effectLst>
                    <a:outerShdw blurRad="50800" dist="38100" dir="2700000" algn="tl" rotWithShape="0">
                      <a:prstClr val="black">
                        <a:alpha val="40000"/>
                      </a:prstClr>
                    </a:outerShdw>
                  </a:effectLst>
                </a:rPr>
                <a:t>middle ground work on client problem but also untangling associated partner difficulties</a:t>
              </a:r>
              <a:endParaRPr lang="en-US" sz="1600" dirty="0">
                <a:effectLst>
                  <a:outerShdw blurRad="50800" dist="38100" dir="2700000" algn="tl" rotWithShape="0">
                    <a:prstClr val="black">
                      <a:alpha val="40000"/>
                    </a:prstClr>
                  </a:outerShdw>
                </a:effectLst>
              </a:endParaRPr>
            </a:p>
          </p:txBody>
        </p:sp>
      </p:grpSp>
      <p:sp>
        <p:nvSpPr>
          <p:cNvPr id="9" name="Left-Right Arrow 8"/>
          <p:cNvSpPr/>
          <p:nvPr/>
        </p:nvSpPr>
        <p:spPr>
          <a:xfrm>
            <a:off x="1141606" y="1988840"/>
            <a:ext cx="6768752" cy="216024"/>
          </a:xfrm>
          <a:prstGeom prst="leftRightArrow">
            <a:avLst>
              <a:gd name="adj1" fmla="val 50000"/>
              <a:gd name="adj2" fmla="val 97484"/>
            </a:avLst>
          </a:prstGeom>
          <a:solidFill>
            <a:schemeClr val="bg2">
              <a:lumMod val="60000"/>
              <a:lumOff val="40000"/>
            </a:schemeClr>
          </a:solidFill>
          <a:ln>
            <a:solidFill>
              <a:schemeClr val="bg2">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Line 6"/>
          <p:cNvSpPr>
            <a:spLocks noChangeShapeType="1"/>
          </p:cNvSpPr>
          <p:nvPr/>
        </p:nvSpPr>
        <p:spPr bwMode="auto">
          <a:xfrm>
            <a:off x="611560" y="6741368"/>
            <a:ext cx="7991475" cy="0"/>
          </a:xfrm>
          <a:prstGeom prst="line">
            <a:avLst/>
          </a:prstGeom>
          <a:noFill/>
          <a:ln w="41275">
            <a:solidFill>
              <a:schemeClr val="bg2">
                <a:lumMod val="40000"/>
                <a:lumOff val="60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 name="TextBox 11"/>
          <p:cNvSpPr txBox="1"/>
          <p:nvPr/>
        </p:nvSpPr>
        <p:spPr>
          <a:xfrm>
            <a:off x="251520" y="2348880"/>
            <a:ext cx="8640960" cy="4278094"/>
          </a:xfrm>
          <a:prstGeom prst="rect">
            <a:avLst/>
          </a:prstGeom>
          <a:noFill/>
        </p:spPr>
        <p:txBody>
          <a:bodyPr wrap="square" rtlCol="0">
            <a:spAutoFit/>
          </a:bodyPr>
          <a:lstStyle/>
          <a:p>
            <a:pPr marL="285750" indent="-285750">
              <a:buFont typeface="Wingdings" charset="2"/>
              <a:buChar char="²"/>
            </a:pPr>
            <a:r>
              <a:rPr lang="en-US" sz="1600" dirty="0" err="1">
                <a:effectLst>
                  <a:outerShdw blurRad="50800" dist="38100" dir="2700000" algn="tl" rotWithShape="0">
                    <a:prstClr val="black">
                      <a:alpha val="40000"/>
                    </a:prstClr>
                  </a:outerShdw>
                </a:effectLst>
              </a:rPr>
              <a:t>Baucom</a:t>
            </a:r>
            <a:r>
              <a:rPr lang="en-US" sz="1600" dirty="0">
                <a:effectLst>
                  <a:outerShdw blurRad="50800" dist="38100" dir="2700000" algn="tl" rotWithShape="0">
                    <a:prstClr val="black">
                      <a:alpha val="40000"/>
                    </a:prstClr>
                  </a:outerShdw>
                </a:effectLst>
              </a:rPr>
              <a:t>, D. H., et al. (2014). "Couple-based interventions for </a:t>
            </a:r>
            <a:r>
              <a:rPr lang="en-US" sz="1600" dirty="0" smtClean="0">
                <a:effectLst>
                  <a:outerShdw blurRad="50800" dist="38100" dir="2700000" algn="tl" rotWithShape="0">
                    <a:prstClr val="black">
                      <a:alpha val="40000"/>
                    </a:prstClr>
                  </a:outerShdw>
                </a:effectLst>
              </a:rPr>
              <a:t>psychopathology</a:t>
            </a:r>
            <a:r>
              <a:rPr lang="en-US" sz="1600" dirty="0">
                <a:effectLst>
                  <a:outerShdw blurRad="50800" dist="38100" dir="2700000" algn="tl" rotWithShape="0">
                    <a:prstClr val="black">
                      <a:alpha val="40000"/>
                    </a:prstClr>
                  </a:outerShdw>
                </a:effectLst>
              </a:rPr>
              <a:t>: a renewed direction for the field." </a:t>
            </a:r>
            <a:r>
              <a:rPr lang="en-US" sz="1600" u="sng" dirty="0" err="1">
                <a:effectLst>
                  <a:outerShdw blurRad="50800" dist="38100" dir="2700000" algn="tl" rotWithShape="0">
                    <a:prstClr val="black">
                      <a:alpha val="40000"/>
                    </a:prstClr>
                  </a:outerShdw>
                </a:effectLst>
              </a:rPr>
              <a:t>Fam</a:t>
            </a:r>
            <a:r>
              <a:rPr lang="en-US" sz="1600" u="sng" dirty="0">
                <a:effectLst>
                  <a:outerShdw blurRad="50800" dist="38100" dir="2700000" algn="tl" rotWithShape="0">
                    <a:prstClr val="black">
                      <a:alpha val="40000"/>
                    </a:prstClr>
                  </a:outerShdw>
                </a:effectLst>
              </a:rPr>
              <a:t> Process </a:t>
            </a:r>
            <a:r>
              <a:rPr lang="en-US" sz="1600" b="1" u="sng" dirty="0">
                <a:effectLst>
                  <a:outerShdw blurRad="50800" dist="38100" dir="2700000" algn="tl" rotWithShape="0">
                    <a:prstClr val="black">
                      <a:alpha val="40000"/>
                    </a:prstClr>
                  </a:outerShdw>
                </a:effectLst>
              </a:rPr>
              <a:t>53</a:t>
            </a:r>
            <a:r>
              <a:rPr lang="en-US" sz="1600" u="sng" dirty="0">
                <a:effectLst>
                  <a:outerShdw blurRad="50800" dist="38100" dir="2700000" algn="tl" rotWithShape="0">
                    <a:prstClr val="black">
                      <a:alpha val="40000"/>
                    </a:prstClr>
                  </a:outerShdw>
                </a:effectLst>
              </a:rPr>
              <a:t>(3): 445-461</a:t>
            </a:r>
            <a:endParaRPr lang="en-US" sz="1600" dirty="0" smtClean="0">
              <a:effectLst>
                <a:outerShdw blurRad="50800" dist="38100" dir="2700000" algn="tl" rotWithShape="0">
                  <a:prstClr val="black">
                    <a:alpha val="40000"/>
                  </a:prstClr>
                </a:outerShdw>
              </a:effectLst>
            </a:endParaRPr>
          </a:p>
          <a:p>
            <a:pPr marL="285750" indent="-285750">
              <a:buFont typeface="Wingdings" charset="2"/>
              <a:buChar char="²"/>
            </a:pPr>
            <a:r>
              <a:rPr lang="en-US" sz="1600" dirty="0" smtClean="0">
                <a:effectLst>
                  <a:outerShdw blurRad="50800" dist="38100" dir="2700000" algn="tl" rotWithShape="0">
                    <a:prstClr val="black">
                      <a:alpha val="40000"/>
                    </a:prstClr>
                  </a:outerShdw>
                </a:effectLst>
              </a:rPr>
              <a:t>Kirby</a:t>
            </a:r>
            <a:r>
              <a:rPr lang="en-US" sz="1600" dirty="0">
                <a:effectLst>
                  <a:outerShdw blurRad="50800" dist="38100" dir="2700000" algn="tl" rotWithShape="0">
                    <a:prstClr val="black">
                      <a:alpha val="40000"/>
                    </a:prstClr>
                  </a:outerShdw>
                </a:effectLst>
              </a:rPr>
              <a:t>, J. S., et al. (2015). "Couple-Based Interventions for Adults With Eating Disorders." </a:t>
            </a:r>
            <a:r>
              <a:rPr lang="en-US" sz="1600" u="sng" dirty="0">
                <a:effectLst>
                  <a:outerShdw blurRad="50800" dist="38100" dir="2700000" algn="tl" rotWithShape="0">
                    <a:prstClr val="black">
                      <a:alpha val="40000"/>
                    </a:prstClr>
                  </a:outerShdw>
                </a:effectLst>
              </a:rPr>
              <a:t>Eat </a:t>
            </a:r>
            <a:r>
              <a:rPr lang="en-US" sz="1600" u="sng" dirty="0" err="1">
                <a:effectLst>
                  <a:outerShdw blurRad="50800" dist="38100" dir="2700000" algn="tl" rotWithShape="0">
                    <a:prstClr val="black">
                      <a:alpha val="40000"/>
                    </a:prstClr>
                  </a:outerShdw>
                </a:effectLst>
              </a:rPr>
              <a:t>Disord</a:t>
            </a:r>
            <a:r>
              <a:rPr lang="en-US" sz="1600" u="sng" dirty="0">
                <a:effectLst>
                  <a:outerShdw blurRad="50800" dist="38100" dir="2700000" algn="tl" rotWithShape="0">
                    <a:prstClr val="black">
                      <a:alpha val="40000"/>
                    </a:prstClr>
                  </a:outerShdw>
                </a:effectLst>
              </a:rPr>
              <a:t> </a:t>
            </a:r>
            <a:r>
              <a:rPr lang="en-US" sz="1600" b="1" u="sng" dirty="0">
                <a:effectLst>
                  <a:outerShdw blurRad="50800" dist="38100" dir="2700000" algn="tl" rotWithShape="0">
                    <a:prstClr val="black">
                      <a:alpha val="40000"/>
                    </a:prstClr>
                  </a:outerShdw>
                </a:effectLst>
              </a:rPr>
              <a:t>23</a:t>
            </a:r>
            <a:r>
              <a:rPr lang="en-US" sz="1600" u="sng" dirty="0">
                <a:effectLst>
                  <a:outerShdw blurRad="50800" dist="38100" dir="2700000" algn="tl" rotWithShape="0">
                    <a:prstClr val="black">
                      <a:alpha val="40000"/>
                    </a:prstClr>
                  </a:outerShdw>
                </a:effectLst>
              </a:rPr>
              <a:t>(4): 356-</a:t>
            </a:r>
            <a:r>
              <a:rPr lang="en-US" sz="1600" u="sng" dirty="0" smtClean="0">
                <a:effectLst>
                  <a:outerShdw blurRad="50800" dist="38100" dir="2700000" algn="tl" rotWithShape="0">
                    <a:prstClr val="black">
                      <a:alpha val="40000"/>
                    </a:prstClr>
                  </a:outerShdw>
                </a:effectLst>
              </a:rPr>
              <a:t>365</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Schumm</a:t>
            </a:r>
            <a:r>
              <a:rPr lang="en-US" sz="1600" dirty="0">
                <a:effectLst>
                  <a:outerShdw blurRad="50800" dist="38100" dir="2700000" algn="tl" rotWithShape="0">
                    <a:prstClr val="black">
                      <a:alpha val="40000"/>
                    </a:prstClr>
                  </a:outerShdw>
                </a:effectLst>
              </a:rPr>
              <a:t>, J. A., et al. (2014). "A randomized clinical trial of behavioral couples therapy versus individually based treatment for women with alcohol dependence</a:t>
            </a:r>
            <a:r>
              <a:rPr lang="en-US" sz="1600" dirty="0" smtClean="0">
                <a:effectLst>
                  <a:outerShdw blurRad="50800" dist="38100" dir="2700000" algn="tl" rotWithShape="0">
                    <a:prstClr val="black">
                      <a:alpha val="40000"/>
                    </a:prstClr>
                  </a:outerShdw>
                </a:effectLst>
              </a:rPr>
              <a:t>.” </a:t>
            </a:r>
            <a:r>
              <a:rPr lang="en-US" sz="1600" u="sng" dirty="0">
                <a:effectLst>
                  <a:outerShdw blurRad="50800" dist="38100" dir="2700000" algn="tl" rotWithShape="0">
                    <a:prstClr val="black">
                      <a:alpha val="40000"/>
                    </a:prstClr>
                  </a:outerShdw>
                </a:effectLst>
              </a:rPr>
              <a:t>J Consult </a:t>
            </a:r>
            <a:r>
              <a:rPr lang="en-US" sz="1600" u="sng" dirty="0" err="1">
                <a:effectLst>
                  <a:outerShdw blurRad="50800" dist="38100" dir="2700000" algn="tl" rotWithShape="0">
                    <a:prstClr val="black">
                      <a:alpha val="40000"/>
                    </a:prstClr>
                  </a:outerShdw>
                </a:effectLst>
              </a:rPr>
              <a:t>Clin</a:t>
            </a:r>
            <a:r>
              <a:rPr lang="en-US" sz="1600" u="sng" dirty="0">
                <a:effectLst>
                  <a:outerShdw blurRad="50800" dist="38100" dir="2700000" algn="tl" rotWithShape="0">
                    <a:prstClr val="black">
                      <a:alpha val="40000"/>
                    </a:prstClr>
                  </a:outerShdw>
                </a:effectLst>
              </a:rPr>
              <a:t> </a:t>
            </a:r>
            <a:r>
              <a:rPr lang="en-US" sz="1600" u="sng" dirty="0" err="1">
                <a:effectLst>
                  <a:outerShdw blurRad="50800" dist="38100" dir="2700000" algn="tl" rotWithShape="0">
                    <a:prstClr val="black">
                      <a:alpha val="40000"/>
                    </a:prstClr>
                  </a:outerShdw>
                </a:effectLst>
              </a:rPr>
              <a:t>Psychol</a:t>
            </a:r>
            <a:r>
              <a:rPr lang="en-US" sz="1600" u="sng" dirty="0">
                <a:effectLst>
                  <a:outerShdw blurRad="50800" dist="38100" dir="2700000" algn="tl" rotWithShape="0">
                    <a:prstClr val="black">
                      <a:alpha val="40000"/>
                    </a:prstClr>
                  </a:outerShdw>
                </a:effectLst>
              </a:rPr>
              <a:t> </a:t>
            </a:r>
            <a:r>
              <a:rPr lang="en-US" sz="1600" b="1" u="sng" dirty="0">
                <a:effectLst>
                  <a:outerShdw blurRad="50800" dist="38100" dir="2700000" algn="tl" rotWithShape="0">
                    <a:prstClr val="black">
                      <a:alpha val="40000"/>
                    </a:prstClr>
                  </a:outerShdw>
                </a:effectLst>
              </a:rPr>
              <a:t>82</a:t>
            </a:r>
            <a:r>
              <a:rPr lang="en-US" sz="1600" u="sng" dirty="0">
                <a:effectLst>
                  <a:outerShdw blurRad="50800" dist="38100" dir="2700000" algn="tl" rotWithShape="0">
                    <a:prstClr val="black">
                      <a:alpha val="40000"/>
                    </a:prstClr>
                  </a:outerShdw>
                </a:effectLst>
              </a:rPr>
              <a:t>(6): 993-</a:t>
            </a:r>
            <a:r>
              <a:rPr lang="en-US" sz="1600" u="sng" dirty="0" smtClean="0">
                <a:effectLst>
                  <a:outerShdw blurRad="50800" dist="38100" dir="2700000" algn="tl" rotWithShape="0">
                    <a:prstClr val="black">
                      <a:alpha val="40000"/>
                    </a:prstClr>
                  </a:outerShdw>
                </a:effectLst>
              </a:rPr>
              <a:t>1004</a:t>
            </a:r>
          </a:p>
          <a:p>
            <a:pPr marL="285750" indent="-285750">
              <a:buFont typeface="Wingdings" charset="2"/>
              <a:buChar char="²"/>
            </a:pPr>
            <a:r>
              <a:rPr lang="en-US" sz="1600" dirty="0">
                <a:effectLst>
                  <a:outerShdw blurRad="50800" dist="38100" dir="2700000" algn="tl" rotWithShape="0">
                    <a:prstClr val="black">
                      <a:alpha val="40000"/>
                    </a:prstClr>
                  </a:outerShdw>
                </a:effectLst>
              </a:rPr>
              <a:t>Abramowitz, J. S., et al. (2013). "Enhancing exposure and response prevention for OCD: A couple-based approach." </a:t>
            </a:r>
            <a:r>
              <a:rPr lang="en-US" sz="1600" u="sng" dirty="0" err="1">
                <a:effectLst>
                  <a:outerShdw blurRad="50800" dist="38100" dir="2700000" algn="tl" rotWithShape="0">
                    <a:prstClr val="black">
                      <a:alpha val="40000"/>
                    </a:prstClr>
                  </a:outerShdw>
                </a:effectLst>
              </a:rPr>
              <a:t>Behav</a:t>
            </a:r>
            <a:r>
              <a:rPr lang="en-US" sz="1600" u="sng" dirty="0">
                <a:effectLst>
                  <a:outerShdw blurRad="50800" dist="38100" dir="2700000" algn="tl" rotWithShape="0">
                    <a:prstClr val="black">
                      <a:alpha val="40000"/>
                    </a:prstClr>
                  </a:outerShdw>
                </a:effectLst>
              </a:rPr>
              <a:t> </a:t>
            </a:r>
            <a:r>
              <a:rPr lang="en-US" sz="1600" u="sng" dirty="0" err="1">
                <a:effectLst>
                  <a:outerShdw blurRad="50800" dist="38100" dir="2700000" algn="tl" rotWithShape="0">
                    <a:prstClr val="black">
                      <a:alpha val="40000"/>
                    </a:prstClr>
                  </a:outerShdw>
                </a:effectLst>
              </a:rPr>
              <a:t>Modif</a:t>
            </a:r>
            <a:r>
              <a:rPr lang="en-US" sz="1600" u="sng" dirty="0">
                <a:effectLst>
                  <a:outerShdw blurRad="50800" dist="38100" dir="2700000" algn="tl" rotWithShape="0">
                    <a:prstClr val="black">
                      <a:alpha val="40000"/>
                    </a:prstClr>
                  </a:outerShdw>
                </a:effectLst>
              </a:rPr>
              <a:t> </a:t>
            </a:r>
            <a:r>
              <a:rPr lang="en-US" sz="1600" b="1" u="sng" dirty="0">
                <a:effectLst>
                  <a:outerShdw blurRad="50800" dist="38100" dir="2700000" algn="tl" rotWithShape="0">
                    <a:prstClr val="black">
                      <a:alpha val="40000"/>
                    </a:prstClr>
                  </a:outerShdw>
                </a:effectLst>
              </a:rPr>
              <a:t>37</a:t>
            </a:r>
            <a:r>
              <a:rPr lang="en-US" sz="1600" u="sng" dirty="0">
                <a:effectLst>
                  <a:outerShdw blurRad="50800" dist="38100" dir="2700000" algn="tl" rotWithShape="0">
                    <a:prstClr val="black">
                      <a:alpha val="40000"/>
                    </a:prstClr>
                  </a:outerShdw>
                </a:effectLst>
              </a:rPr>
              <a:t>(2): 189-</a:t>
            </a:r>
            <a:r>
              <a:rPr lang="en-US" sz="1600" u="sng" dirty="0" smtClean="0">
                <a:effectLst>
                  <a:outerShdw blurRad="50800" dist="38100" dir="2700000" algn="tl" rotWithShape="0">
                    <a:prstClr val="black">
                      <a:alpha val="40000"/>
                    </a:prstClr>
                  </a:outerShdw>
                </a:effectLst>
              </a:rPr>
              <a:t>210</a:t>
            </a:r>
          </a:p>
          <a:p>
            <a:pPr marL="285750" indent="-285750">
              <a:buFont typeface="Wingdings" charset="2"/>
              <a:buChar char="²"/>
            </a:pPr>
            <a:r>
              <a:rPr lang="en-US" sz="1600" dirty="0">
                <a:effectLst>
                  <a:outerShdw blurRad="50800" dist="38100" dir="2700000" algn="tl" rotWithShape="0">
                    <a:prstClr val="black">
                      <a:alpha val="40000"/>
                    </a:prstClr>
                  </a:outerShdw>
                </a:effectLst>
              </a:rPr>
              <a:t>Monson, C. M., et al. (2012). "Effect of cognitive-behavioral couple therapy for PTSD: A randomized controlled trial." </a:t>
            </a:r>
            <a:r>
              <a:rPr lang="en-US" sz="1600" u="sng" dirty="0">
                <a:effectLst>
                  <a:outerShdw blurRad="50800" dist="38100" dir="2700000" algn="tl" rotWithShape="0">
                    <a:prstClr val="black">
                      <a:alpha val="40000"/>
                    </a:prstClr>
                  </a:outerShdw>
                </a:effectLst>
              </a:rPr>
              <a:t>JAMA </a:t>
            </a:r>
            <a:r>
              <a:rPr lang="en-US" sz="1600" b="1" u="sng" dirty="0">
                <a:effectLst>
                  <a:outerShdw blurRad="50800" dist="38100" dir="2700000" algn="tl" rotWithShape="0">
                    <a:prstClr val="black">
                      <a:alpha val="40000"/>
                    </a:prstClr>
                  </a:outerShdw>
                </a:effectLst>
              </a:rPr>
              <a:t>308</a:t>
            </a:r>
            <a:r>
              <a:rPr lang="en-US" sz="1600" u="sng" dirty="0">
                <a:effectLst>
                  <a:outerShdw blurRad="50800" dist="38100" dir="2700000" algn="tl" rotWithShape="0">
                    <a:prstClr val="black">
                      <a:alpha val="40000"/>
                    </a:prstClr>
                  </a:outerShdw>
                </a:effectLst>
              </a:rPr>
              <a:t>(7): 700-</a:t>
            </a:r>
            <a:r>
              <a:rPr lang="en-US" sz="1600" u="sng" dirty="0" smtClean="0">
                <a:effectLst>
                  <a:outerShdw blurRad="50800" dist="38100" dir="2700000" algn="tl" rotWithShape="0">
                    <a:prstClr val="black">
                      <a:alpha val="40000"/>
                    </a:prstClr>
                  </a:outerShdw>
                </a:effectLst>
              </a:rPr>
              <a:t>709</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Shimazu</a:t>
            </a:r>
            <a:r>
              <a:rPr lang="en-US" sz="1600" dirty="0">
                <a:effectLst>
                  <a:outerShdw blurRad="50800" dist="38100" dir="2700000" algn="tl" rotWithShape="0">
                    <a:prstClr val="black">
                      <a:alpha val="40000"/>
                    </a:prstClr>
                  </a:outerShdw>
                </a:effectLst>
              </a:rPr>
              <a:t>, K., et al. (2011). "Family </a:t>
            </a:r>
            <a:r>
              <a:rPr lang="en-US" sz="1600" dirty="0" err="1">
                <a:effectLst>
                  <a:outerShdw blurRad="50800" dist="38100" dir="2700000" algn="tl" rotWithShape="0">
                    <a:prstClr val="black">
                      <a:alpha val="40000"/>
                    </a:prstClr>
                  </a:outerShdw>
                </a:effectLst>
              </a:rPr>
              <a:t>psychoeducation</a:t>
            </a:r>
            <a:r>
              <a:rPr lang="en-US" sz="1600" dirty="0">
                <a:effectLst>
                  <a:outerShdw blurRad="50800" dist="38100" dir="2700000" algn="tl" rotWithShape="0">
                    <a:prstClr val="black">
                      <a:alpha val="40000"/>
                    </a:prstClr>
                  </a:outerShdw>
                </a:effectLst>
              </a:rPr>
              <a:t> for major depression: </a:t>
            </a:r>
            <a:r>
              <a:rPr lang="en-US" sz="1600" dirty="0" err="1">
                <a:effectLst>
                  <a:outerShdw blurRad="50800" dist="38100" dir="2700000" algn="tl" rotWithShape="0">
                    <a:prstClr val="black">
                      <a:alpha val="40000"/>
                    </a:prstClr>
                  </a:outerShdw>
                </a:effectLst>
              </a:rPr>
              <a:t>randomised</a:t>
            </a:r>
            <a:r>
              <a:rPr lang="en-US" sz="1600" dirty="0">
                <a:effectLst>
                  <a:outerShdw blurRad="50800" dist="38100" dir="2700000" algn="tl" rotWithShape="0">
                    <a:prstClr val="black">
                      <a:alpha val="40000"/>
                    </a:prstClr>
                  </a:outerShdw>
                </a:effectLst>
              </a:rPr>
              <a:t> controlled trial." </a:t>
            </a:r>
            <a:r>
              <a:rPr lang="en-US" sz="1600" u="sng" dirty="0">
                <a:effectLst>
                  <a:outerShdw blurRad="50800" dist="38100" dir="2700000" algn="tl" rotWithShape="0">
                    <a:prstClr val="black">
                      <a:alpha val="40000"/>
                    </a:prstClr>
                  </a:outerShdw>
                </a:effectLst>
              </a:rPr>
              <a:t>British Journal of Psychiatry </a:t>
            </a:r>
            <a:r>
              <a:rPr lang="en-US" sz="1600" b="1" u="sng" dirty="0">
                <a:effectLst>
                  <a:outerShdw blurRad="50800" dist="38100" dir="2700000" algn="tl" rotWithShape="0">
                    <a:prstClr val="black">
                      <a:alpha val="40000"/>
                    </a:prstClr>
                  </a:outerShdw>
                </a:effectLst>
              </a:rPr>
              <a:t>198</a:t>
            </a:r>
            <a:r>
              <a:rPr lang="en-US" sz="1600" u="sng" dirty="0">
                <a:effectLst>
                  <a:outerShdw blurRad="50800" dist="38100" dir="2700000" algn="tl" rotWithShape="0">
                    <a:prstClr val="black">
                      <a:alpha val="40000"/>
                    </a:prstClr>
                  </a:outerShdw>
                </a:effectLst>
              </a:rPr>
              <a:t>(5): 385-390</a:t>
            </a:r>
            <a:endParaRPr lang="en-US" sz="1600" u="sng" dirty="0" smtClean="0">
              <a:effectLst>
                <a:outerShdw blurRad="50800" dist="38100" dir="2700000" algn="tl" rotWithShape="0">
                  <a:prstClr val="black">
                    <a:alpha val="40000"/>
                  </a:prstClr>
                </a:outerShdw>
              </a:effectLst>
            </a:endParaRPr>
          </a:p>
          <a:p>
            <a:pPr marL="285750" indent="-285750">
              <a:buFont typeface="Wingdings" charset="2"/>
              <a:buChar char="²"/>
            </a:pPr>
            <a:r>
              <a:rPr lang="en-US" sz="1600" dirty="0" smtClean="0">
                <a:effectLst>
                  <a:outerShdw blurRad="50800" dist="38100" dir="2700000" algn="tl" rotWithShape="0">
                    <a:prstClr val="black">
                      <a:alpha val="40000"/>
                    </a:prstClr>
                  </a:outerShdw>
                </a:effectLst>
              </a:rPr>
              <a:t>Cohen</a:t>
            </a:r>
            <a:r>
              <a:rPr lang="en-US" sz="1600" dirty="0">
                <a:effectLst>
                  <a:outerShdw blurRad="50800" dist="38100" dir="2700000" algn="tl" rotWithShape="0">
                    <a:prstClr val="black">
                      <a:alpha val="40000"/>
                    </a:prstClr>
                  </a:outerShdw>
                </a:effectLst>
              </a:rPr>
              <a:t>, S., et al. (2010). "A randomized clinical trial of a brief, problem-focused couple therapy for depression." </a:t>
            </a:r>
            <a:r>
              <a:rPr lang="en-US" sz="1600" u="sng" dirty="0">
                <a:effectLst>
                  <a:outerShdw blurRad="50800" dist="38100" dir="2700000" algn="tl" rotWithShape="0">
                    <a:prstClr val="black">
                      <a:alpha val="40000"/>
                    </a:prstClr>
                  </a:outerShdw>
                </a:effectLst>
              </a:rPr>
              <a:t>Behavior Therapy </a:t>
            </a:r>
            <a:r>
              <a:rPr lang="en-US" sz="1600" b="1" u="sng" dirty="0">
                <a:effectLst>
                  <a:outerShdw blurRad="50800" dist="38100" dir="2700000" algn="tl" rotWithShape="0">
                    <a:prstClr val="black">
                      <a:alpha val="40000"/>
                    </a:prstClr>
                  </a:outerShdw>
                </a:effectLst>
              </a:rPr>
              <a:t>41</a:t>
            </a:r>
            <a:r>
              <a:rPr lang="en-US" sz="1600" u="sng" dirty="0">
                <a:effectLst>
                  <a:outerShdw blurRad="50800" dist="38100" dir="2700000" algn="tl" rotWithShape="0">
                    <a:prstClr val="black">
                      <a:alpha val="40000"/>
                    </a:prstClr>
                  </a:outerShdw>
                </a:effectLst>
              </a:rPr>
              <a:t>(4): 433-</a:t>
            </a:r>
            <a:r>
              <a:rPr lang="en-US" sz="1600" u="sng" dirty="0" smtClean="0">
                <a:effectLst>
                  <a:outerShdw blurRad="50800" dist="38100" dir="2700000" algn="tl" rotWithShape="0">
                    <a:prstClr val="black">
                      <a:alpha val="40000"/>
                    </a:prstClr>
                  </a:outerShdw>
                </a:effectLst>
              </a:rPr>
              <a:t>446</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McCrady</a:t>
            </a:r>
            <a:r>
              <a:rPr lang="en-US" sz="1600" dirty="0">
                <a:effectLst>
                  <a:outerShdw blurRad="50800" dist="38100" dir="2700000" algn="tl" rotWithShape="0">
                    <a:prstClr val="black">
                      <a:alpha val="40000"/>
                    </a:prstClr>
                  </a:outerShdw>
                </a:effectLst>
              </a:rPr>
              <a:t>, B. S., et al. (2009). "A randomized trial of individual and couple behavioral alcohol treatment for women." </a:t>
            </a:r>
            <a:r>
              <a:rPr lang="en-US" sz="1600" u="sng" dirty="0">
                <a:effectLst>
                  <a:outerShdw blurRad="50800" dist="38100" dir="2700000" algn="tl" rotWithShape="0">
                    <a:prstClr val="black">
                      <a:alpha val="40000"/>
                    </a:prstClr>
                  </a:outerShdw>
                </a:effectLst>
              </a:rPr>
              <a:t>J Consult </a:t>
            </a:r>
            <a:r>
              <a:rPr lang="en-US" sz="1600" u="sng" dirty="0" err="1">
                <a:effectLst>
                  <a:outerShdw blurRad="50800" dist="38100" dir="2700000" algn="tl" rotWithShape="0">
                    <a:prstClr val="black">
                      <a:alpha val="40000"/>
                    </a:prstClr>
                  </a:outerShdw>
                </a:effectLst>
              </a:rPr>
              <a:t>Clin</a:t>
            </a:r>
            <a:r>
              <a:rPr lang="en-US" sz="1600" u="sng" dirty="0">
                <a:effectLst>
                  <a:outerShdw blurRad="50800" dist="38100" dir="2700000" algn="tl" rotWithShape="0">
                    <a:prstClr val="black">
                      <a:alpha val="40000"/>
                    </a:prstClr>
                  </a:outerShdw>
                </a:effectLst>
              </a:rPr>
              <a:t> </a:t>
            </a:r>
            <a:r>
              <a:rPr lang="en-US" sz="1600" u="sng" dirty="0" err="1">
                <a:effectLst>
                  <a:outerShdw blurRad="50800" dist="38100" dir="2700000" algn="tl" rotWithShape="0">
                    <a:prstClr val="black">
                      <a:alpha val="40000"/>
                    </a:prstClr>
                  </a:outerShdw>
                </a:effectLst>
              </a:rPr>
              <a:t>Psychol</a:t>
            </a:r>
            <a:r>
              <a:rPr lang="en-US" sz="1600" u="sng" dirty="0">
                <a:effectLst>
                  <a:outerShdw blurRad="50800" dist="38100" dir="2700000" algn="tl" rotWithShape="0">
                    <a:prstClr val="black">
                      <a:alpha val="40000"/>
                    </a:prstClr>
                  </a:outerShdw>
                </a:effectLst>
              </a:rPr>
              <a:t> </a:t>
            </a:r>
            <a:r>
              <a:rPr lang="en-US" sz="1600" b="1" u="sng" dirty="0" smtClean="0">
                <a:effectLst>
                  <a:outerShdw blurRad="50800" dist="38100" dir="2700000" algn="tl" rotWithShape="0">
                    <a:prstClr val="black">
                      <a:alpha val="40000"/>
                    </a:prstClr>
                  </a:outerShdw>
                </a:effectLst>
              </a:rPr>
              <a:t>77</a:t>
            </a:r>
            <a:r>
              <a:rPr lang="en-US" sz="1600" u="sng" dirty="0" smtClean="0">
                <a:effectLst>
                  <a:outerShdw blurRad="50800" dist="38100" dir="2700000" algn="tl" rotWithShape="0">
                    <a:prstClr val="black">
                      <a:alpha val="40000"/>
                    </a:prstClr>
                  </a:outerShdw>
                </a:effectLst>
              </a:rPr>
              <a:t>: </a:t>
            </a:r>
            <a:r>
              <a:rPr lang="en-US" sz="1600" u="sng" dirty="0">
                <a:effectLst>
                  <a:outerShdw blurRad="50800" dist="38100" dir="2700000" algn="tl" rotWithShape="0">
                    <a:prstClr val="black">
                      <a:alpha val="40000"/>
                    </a:prstClr>
                  </a:outerShdw>
                </a:effectLst>
              </a:rPr>
              <a:t>243-</a:t>
            </a:r>
            <a:r>
              <a:rPr lang="en-US" sz="1600" u="sng" dirty="0" smtClean="0">
                <a:effectLst>
                  <a:outerShdw blurRad="50800" dist="38100" dir="2700000" algn="tl" rotWithShape="0">
                    <a:prstClr val="black">
                      <a:alpha val="40000"/>
                    </a:prstClr>
                  </a:outerShdw>
                </a:effectLst>
              </a:rPr>
              <a:t>256</a:t>
            </a:r>
            <a:endParaRPr lang="en-US" sz="1600" dirty="0" smtClean="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94410755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341784"/>
            <a:ext cx="8497192" cy="710952"/>
          </a:xfrm>
        </p:spPr>
        <p:txBody>
          <a:bodyPr lIns="92075" tIns="46038" rIns="92075" bIns="46038" anchor="b"/>
          <a:lstStyle/>
          <a:p>
            <a:pPr eaLnBrk="1" hangingPunct="1">
              <a:defRPr/>
            </a:pPr>
            <a:r>
              <a:rPr lang="en-US" sz="4000" dirty="0" smtClean="0"/>
              <a:t>activity 2: how are we doing? </a:t>
            </a:r>
          </a:p>
        </p:txBody>
      </p:sp>
      <p:sp>
        <p:nvSpPr>
          <p:cNvPr id="7172" name="Line 4"/>
          <p:cNvSpPr>
            <a:spLocks noChangeShapeType="1"/>
          </p:cNvSpPr>
          <p:nvPr/>
        </p:nvSpPr>
        <p:spPr bwMode="auto">
          <a:xfrm>
            <a:off x="3779912" y="6309320"/>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 name="TextBox 2"/>
          <p:cNvSpPr txBox="1"/>
          <p:nvPr/>
        </p:nvSpPr>
        <p:spPr>
          <a:xfrm>
            <a:off x="3563888" y="1556792"/>
            <a:ext cx="5472608" cy="4093428"/>
          </a:xfrm>
          <a:prstGeom prst="rect">
            <a:avLst/>
          </a:prstGeom>
          <a:noFill/>
        </p:spPr>
        <p:txBody>
          <a:bodyPr wrap="square" rtlCol="0">
            <a:spAutoFit/>
          </a:bodyPr>
          <a:lstStyle/>
          <a:p>
            <a:r>
              <a:rPr lang="en-US" sz="2600" dirty="0" smtClean="0">
                <a:effectLst>
                  <a:outerShdw blurRad="50800" dist="38100" dir="2700000" algn="tl" rotWithShape="0">
                    <a:prstClr val="black">
                      <a:alpha val="40000"/>
                    </a:prstClr>
                  </a:outerShdw>
                </a:effectLst>
              </a:rPr>
              <a:t>what has particularly struck you hearing these ‘facts and figures’ about the difficulties and costs associated with couple distress, the ‘chicken and egg’ of individual problems &amp; couple dysfunction, and the encouraging but cautious research results on the help-</a:t>
            </a:r>
            <a:r>
              <a:rPr lang="en-US" sz="2600" dirty="0" err="1" smtClean="0">
                <a:effectLst>
                  <a:outerShdw blurRad="50800" dist="38100" dir="2700000" algn="tl" rotWithShape="0">
                    <a:prstClr val="black">
                      <a:alpha val="40000"/>
                    </a:prstClr>
                  </a:outerShdw>
                </a:effectLst>
              </a:rPr>
              <a:t>fulness</a:t>
            </a:r>
            <a:r>
              <a:rPr lang="en-US" sz="2600" dirty="0" smtClean="0">
                <a:effectLst>
                  <a:outerShdw blurRad="50800" dist="38100" dir="2700000" algn="tl" rotWithShape="0">
                    <a:prstClr val="black">
                      <a:alpha val="40000"/>
                    </a:prstClr>
                  </a:outerShdw>
                </a:effectLst>
              </a:rPr>
              <a:t> of couple therapy?  </a:t>
            </a:r>
            <a:endParaRPr lang="en-US" sz="26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4013326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SzPct val="110000"/>
              <a:buFont typeface="Wingdings" charset="2"/>
              <a:buChar char="ü"/>
              <a:defRPr/>
            </a:pPr>
            <a:r>
              <a:rPr lang="en-US" sz="2600" dirty="0" smtClean="0">
                <a:solidFill>
                  <a:schemeClr val="accent4"/>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eaLnBrk="1" hangingPunct="1">
              <a:lnSpc>
                <a:spcPct val="90000"/>
              </a:lnSpc>
              <a:buSzPct val="110000"/>
              <a:buFont typeface="Wingdings" charset="2"/>
              <a:buChar char="ü"/>
              <a:defRPr/>
            </a:pPr>
            <a:r>
              <a:rPr lang="en-US" sz="2600" dirty="0">
                <a:solidFill>
                  <a:schemeClr val="accent4"/>
                </a:solidFill>
              </a:rPr>
              <a:t>partner augmentation            of individual therapy             </a:t>
            </a:r>
          </a:p>
          <a:p>
            <a:pPr marL="447675" indent="-447675" eaLnBrk="1" hangingPunct="1">
              <a:lnSpc>
                <a:spcPct val="90000"/>
              </a:lnSpc>
              <a:buSzPct val="110000"/>
              <a:buFont typeface="Wingdings" pitchFamily="2" charset="2"/>
              <a:buNone/>
              <a:defRPr/>
            </a:pPr>
            <a:endParaRPr lang="en-US" sz="600" dirty="0" smtClean="0"/>
          </a:p>
          <a:p>
            <a:pPr marL="447675" indent="-447675" eaLnBrk="1" hangingPunct="1">
              <a:lnSpc>
                <a:spcPct val="90000"/>
              </a:lnSpc>
              <a:buSzPct val="110000"/>
              <a:buFont typeface="Wingdings" pitchFamily="2" charset="2"/>
              <a:buChar char="Ø"/>
              <a:defRPr/>
            </a:pPr>
            <a:r>
              <a:rPr lang="en-US" sz="2600" dirty="0">
                <a:solidFill>
                  <a:srgbClr val="FFCC00"/>
                </a:solidFill>
                <a:effectLst>
                  <a:outerShdw blurRad="50800" dist="38100" dir="2700000" algn="tl" rotWithShape="0">
                    <a:prstClr val="black">
                      <a:alpha val="40000"/>
                    </a:prstClr>
                  </a:outerShdw>
                </a:effectLst>
              </a:rPr>
              <a:t>different couple therapies &amp; five key treatment targets  </a:t>
            </a:r>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routine outcome monitoring &amp; what questionnaires to use</a:t>
            </a:r>
            <a:endParaRPr lang="en-US" sz="2600" dirty="0"/>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smtClean="0"/>
              <a:t>central importance of the ‘double’ therapeutic alliance</a:t>
            </a:r>
            <a:endParaRPr lang="en-US" sz="2600" dirty="0"/>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a:t>relevance of attachment, psychosexual difficulties &amp; working well with </a:t>
            </a:r>
            <a:r>
              <a:rPr lang="en-US" sz="2600" dirty="0" smtClean="0"/>
              <a:t>conflict</a:t>
            </a:r>
            <a:endParaRPr lang="en-US" sz="2600" dirty="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163765856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341784"/>
            <a:ext cx="8497192" cy="710952"/>
          </a:xfrm>
        </p:spPr>
        <p:txBody>
          <a:bodyPr lIns="92075" tIns="46038" rIns="92075" bIns="46038" anchor="b"/>
          <a:lstStyle/>
          <a:p>
            <a:pPr eaLnBrk="1" hangingPunct="1">
              <a:defRPr/>
            </a:pPr>
            <a:r>
              <a:rPr lang="en-US" sz="4000" dirty="0" smtClean="0"/>
              <a:t>effectiveness of treatment</a:t>
            </a:r>
          </a:p>
        </p:txBody>
      </p:sp>
      <p:sp>
        <p:nvSpPr>
          <p:cNvPr id="147459" name="Rectangle 3"/>
          <p:cNvSpPr>
            <a:spLocks noGrp="1" noRot="1" noChangeArrowheads="1"/>
          </p:cNvSpPr>
          <p:nvPr>
            <p:ph type="body" sz="half" idx="3"/>
          </p:nvPr>
        </p:nvSpPr>
        <p:spPr>
          <a:xfrm>
            <a:off x="3563888" y="1484784"/>
            <a:ext cx="5616624" cy="4752528"/>
          </a:xfrm>
        </p:spPr>
        <p:txBody>
          <a:bodyPr lIns="92075" tIns="46038" rIns="92075" bIns="46038"/>
          <a:lstStyle/>
          <a:p>
            <a:pPr eaLnBrk="1" hangingPunct="1">
              <a:lnSpc>
                <a:spcPct val="90000"/>
              </a:lnSpc>
              <a:buSzPct val="110000"/>
              <a:buFont typeface="Wingdings" charset="2"/>
              <a:buChar char="ü"/>
              <a:defRPr/>
            </a:pPr>
            <a:r>
              <a:rPr lang="en-US" sz="2600" dirty="0" smtClean="0"/>
              <a:t>variety of evidence-based treatments: </a:t>
            </a:r>
            <a:r>
              <a:rPr lang="en-US" sz="2600" dirty="0" err="1" smtClean="0"/>
              <a:t>bct</a:t>
            </a:r>
            <a:r>
              <a:rPr lang="en-US" sz="2600" dirty="0" smtClean="0"/>
              <a:t>, </a:t>
            </a:r>
            <a:r>
              <a:rPr lang="en-US" sz="2600" dirty="0" err="1" smtClean="0"/>
              <a:t>ibct</a:t>
            </a:r>
            <a:r>
              <a:rPr lang="en-US" sz="2600" dirty="0" smtClean="0"/>
              <a:t>, </a:t>
            </a:r>
            <a:r>
              <a:rPr lang="en-US" sz="2600" dirty="0" err="1" smtClean="0"/>
              <a:t>efct</a:t>
            </a:r>
            <a:r>
              <a:rPr lang="en-US" sz="2600" dirty="0" smtClean="0"/>
              <a:t>,       </a:t>
            </a:r>
          </a:p>
          <a:p>
            <a:pPr marL="0" indent="0" eaLnBrk="1" hangingPunct="1">
              <a:lnSpc>
                <a:spcPct val="90000"/>
              </a:lnSpc>
              <a:buClr>
                <a:srgbClr val="CC66FF"/>
              </a:buClr>
              <a:buSzPct val="110000"/>
              <a:buNone/>
              <a:defRPr/>
            </a:pPr>
            <a:endParaRPr lang="en-US" sz="600" i="1" dirty="0" smtClean="0"/>
          </a:p>
          <a:p>
            <a:pPr eaLnBrk="1" hangingPunct="1">
              <a:lnSpc>
                <a:spcPct val="90000"/>
              </a:lnSpc>
              <a:buSzPct val="110000"/>
              <a:buFont typeface="Wingdings" charset="2"/>
              <a:buChar char="ü"/>
              <a:defRPr/>
            </a:pPr>
            <a:r>
              <a:rPr lang="en-US" sz="2600" dirty="0" smtClean="0"/>
              <a:t>all these evidence-based therapies seem to produce roughly comparable outcomes</a:t>
            </a:r>
          </a:p>
          <a:p>
            <a:pPr lvl="1" eaLnBrk="1" hangingPunct="1">
              <a:lnSpc>
                <a:spcPct val="90000"/>
              </a:lnSpc>
              <a:buSzPct val="110000"/>
              <a:buFont typeface="Wingdings" charset="2"/>
              <a:buChar char="ü"/>
              <a:defRPr/>
            </a:pPr>
            <a:endParaRPr lang="en-US" sz="600" dirty="0" smtClean="0"/>
          </a:p>
          <a:p>
            <a:pPr eaLnBrk="1" hangingPunct="1">
              <a:lnSpc>
                <a:spcPct val="90000"/>
              </a:lnSpc>
              <a:buSzPct val="110000"/>
              <a:buFont typeface="Wingdings" charset="2"/>
              <a:buChar char="ü"/>
              <a:defRPr/>
            </a:pPr>
            <a:r>
              <a:rPr lang="en-US" sz="2600" dirty="0" smtClean="0"/>
              <a:t>effect size in clinical trials (efficacy) is around 0.8 – similar to individual therapy             </a:t>
            </a:r>
            <a:endParaRPr lang="en-US" sz="2600" dirty="0"/>
          </a:p>
          <a:p>
            <a:pPr eaLnBrk="1" hangingPunct="1">
              <a:lnSpc>
                <a:spcPct val="90000"/>
              </a:lnSpc>
              <a:buSzPct val="110000"/>
              <a:buFont typeface="Wingdings" charset="2"/>
              <a:buChar char="ü"/>
              <a:defRPr/>
            </a:pPr>
            <a:endParaRPr lang="en-US" sz="600" dirty="0" smtClean="0"/>
          </a:p>
          <a:p>
            <a:pPr eaLnBrk="1" hangingPunct="1">
              <a:lnSpc>
                <a:spcPct val="90000"/>
              </a:lnSpc>
              <a:buSzPct val="110000"/>
              <a:buFont typeface="Wingdings" charset="2"/>
              <a:buChar char="ü"/>
              <a:defRPr/>
            </a:pPr>
            <a:r>
              <a:rPr lang="en-US" sz="2600" dirty="0" smtClean="0"/>
              <a:t>effect size in clinical practice (effectiveness) seems considerably worse than this  </a:t>
            </a:r>
            <a:endParaRPr lang="en-US" sz="2600" dirty="0"/>
          </a:p>
          <a:p>
            <a:pPr eaLnBrk="1" hangingPunct="1">
              <a:lnSpc>
                <a:spcPct val="90000"/>
              </a:lnSpc>
              <a:buSzPct val="110000"/>
              <a:buFont typeface="Wingdings" charset="2"/>
              <a:buChar char="ü"/>
              <a:defRPr/>
            </a:pPr>
            <a:endParaRPr lang="en-US" sz="600" dirty="0" smtClean="0"/>
          </a:p>
          <a:p>
            <a:pPr eaLnBrk="1" hangingPunct="1">
              <a:lnSpc>
                <a:spcPct val="90000"/>
              </a:lnSpc>
              <a:buSzPct val="110000"/>
              <a:buFont typeface="Wingdings" charset="2"/>
              <a:buChar char="ü"/>
              <a:defRPr/>
            </a:pPr>
            <a:endParaRPr lang="en-US" sz="600" dirty="0"/>
          </a:p>
          <a:p>
            <a:pPr eaLnBrk="1" hangingPunct="1">
              <a:lnSpc>
                <a:spcPct val="90000"/>
              </a:lnSpc>
              <a:buSzPct val="110000"/>
              <a:buFont typeface="Wingdings" charset="2"/>
              <a:buChar char="ü"/>
              <a:defRPr/>
            </a:pPr>
            <a:endParaRPr lang="en-US" sz="600" dirty="0" smtClean="0"/>
          </a:p>
        </p:txBody>
      </p:sp>
      <p:sp>
        <p:nvSpPr>
          <p:cNvPr id="7172" name="Line 4"/>
          <p:cNvSpPr>
            <a:spLocks noChangeShapeType="1"/>
          </p:cNvSpPr>
          <p:nvPr/>
        </p:nvSpPr>
        <p:spPr bwMode="auto">
          <a:xfrm>
            <a:off x="4139952" y="6309320"/>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05993576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116632"/>
            <a:ext cx="8540750" cy="824136"/>
          </a:xfrm>
        </p:spPr>
        <p:txBody>
          <a:bodyPr/>
          <a:lstStyle/>
          <a:p>
            <a:r>
              <a:rPr lang="en-US" sz="4000" dirty="0" smtClean="0"/>
              <a:t>“it’s my first time!”</a:t>
            </a:r>
            <a:endParaRPr lang="en-US" sz="4000" dirty="0"/>
          </a:p>
        </p:txBody>
      </p:sp>
      <p:sp>
        <p:nvSpPr>
          <p:cNvPr id="3" name="Content Placeholder 2"/>
          <p:cNvSpPr>
            <a:spLocks noGrp="1"/>
          </p:cNvSpPr>
          <p:nvPr>
            <p:ph idx="1"/>
          </p:nvPr>
        </p:nvSpPr>
        <p:spPr>
          <a:xfrm>
            <a:off x="251520" y="980728"/>
            <a:ext cx="8662863" cy="5544616"/>
          </a:xfrm>
        </p:spPr>
        <p:txBody>
          <a:bodyPr/>
          <a:lstStyle/>
          <a:p>
            <a:r>
              <a:rPr lang="en-US" sz="2800" dirty="0" smtClean="0">
                <a:effectLst>
                  <a:outerShdw blurRad="50800" dist="38100" dir="2700000" algn="tl" rotWithShape="0">
                    <a:prstClr val="black">
                      <a:alpha val="40000"/>
                    </a:prstClr>
                  </a:outerShdw>
                </a:effectLst>
              </a:rPr>
              <a:t>chatting with </a:t>
            </a:r>
            <a:r>
              <a:rPr lang="en-US" sz="2800" dirty="0" err="1" smtClean="0">
                <a:effectLst>
                  <a:outerShdw blurRad="50800" dist="38100" dir="2700000" algn="tl" rotWithShape="0">
                    <a:prstClr val="black">
                      <a:alpha val="40000"/>
                    </a:prstClr>
                  </a:outerShdw>
                </a:effectLst>
              </a:rPr>
              <a:t>Tasim</a:t>
            </a:r>
            <a:r>
              <a:rPr lang="en-US" sz="2800" dirty="0" smtClean="0">
                <a:effectLst>
                  <a:outerShdw blurRad="50800" dist="38100" dir="2700000" algn="tl" rotWithShape="0">
                    <a:prstClr val="black">
                      <a:alpha val="40000"/>
                    </a:prstClr>
                  </a:outerShdw>
                </a:effectLst>
              </a:rPr>
              <a:t> in November &amp; being asked who I might recommend as a new couple therapy workshop facilitator</a:t>
            </a:r>
          </a:p>
          <a:p>
            <a:r>
              <a:rPr lang="en-US" sz="2800" dirty="0" smtClean="0">
                <a:effectLst>
                  <a:outerShdw blurRad="50800" dist="38100" dir="2700000" algn="tl" rotWithShape="0">
                    <a:prstClr val="black">
                      <a:alpha val="40000"/>
                    </a:prstClr>
                  </a:outerShdw>
                </a:effectLst>
              </a:rPr>
              <a:t>an ‘individual therapist’ who also works regularly with couples may be a better ‘role model’ than a specialist ‘couple therapist’ </a:t>
            </a:r>
            <a:r>
              <a:rPr lang="is-IS" sz="2800" dirty="0" smtClean="0">
                <a:effectLst>
                  <a:outerShdw blurRad="50800" dist="38100" dir="2700000" algn="tl" rotWithShape="0">
                    <a:prstClr val="black">
                      <a:alpha val="40000"/>
                    </a:prstClr>
                  </a:outerShdw>
                </a:effectLst>
              </a:rPr>
              <a:t>… who is a pretty rare animal anyway</a:t>
            </a:r>
          </a:p>
          <a:p>
            <a:r>
              <a:rPr lang="is-IS" sz="2800" dirty="0" smtClean="0">
                <a:effectLst>
                  <a:outerShdw blurRad="50800" dist="38100" dir="2700000" algn="tl" rotWithShape="0">
                    <a:prstClr val="black">
                      <a:alpha val="40000"/>
                    </a:prstClr>
                  </a:outerShdw>
                </a:effectLst>
              </a:rPr>
              <a:t>I fit that ‘job description’ well &amp; I also have some specialist psychosexual training</a:t>
            </a:r>
          </a:p>
          <a:p>
            <a:r>
              <a:rPr lang="is-IS" sz="2800" dirty="0" smtClean="0">
                <a:effectLst>
                  <a:outerShdw blurRad="50800" dist="38100" dir="2700000" algn="tl" rotWithShape="0">
                    <a:prstClr val="black">
                      <a:alpha val="40000"/>
                    </a:prstClr>
                  </a:outerShdw>
                </a:effectLst>
              </a:rPr>
              <a:t>although I’ve run general workshops on relationships, it’s my first time just on couple therapy ... patience &amp; feedback please!</a:t>
            </a:r>
            <a:endParaRPr lang="en-US" sz="2800" dirty="0">
              <a:effectLst>
                <a:outerShdw blurRad="50800" dist="38100" dir="2700000" algn="tl" rotWithShape="0">
                  <a:prstClr val="black">
                    <a:alpha val="40000"/>
                  </a:prstClr>
                </a:outerShdw>
              </a:effectLst>
            </a:endParaRPr>
          </a:p>
        </p:txBody>
      </p:sp>
      <p:sp>
        <p:nvSpPr>
          <p:cNvPr id="4" name="Line 6"/>
          <p:cNvSpPr>
            <a:spLocks noChangeShapeType="1"/>
          </p:cNvSpPr>
          <p:nvPr/>
        </p:nvSpPr>
        <p:spPr bwMode="auto">
          <a:xfrm>
            <a:off x="611560" y="6741368"/>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80013647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548" y="44624"/>
            <a:ext cx="8136904" cy="1143000"/>
          </a:xfrm>
        </p:spPr>
        <p:txBody>
          <a:bodyPr/>
          <a:lstStyle/>
          <a:p>
            <a:r>
              <a:rPr lang="en-US" sz="4000" dirty="0" smtClean="0"/>
              <a:t>integrative v’s traditional</a:t>
            </a:r>
            <a:endParaRPr lang="en-US" sz="4000" dirty="0"/>
          </a:p>
        </p:txBody>
      </p:sp>
      <p:graphicFrame>
        <p:nvGraphicFramePr>
          <p:cNvPr id="6" name="Chart 5"/>
          <p:cNvGraphicFramePr/>
          <p:nvPr>
            <p:extLst>
              <p:ext uri="{D42A27DB-BD31-4B8C-83A1-F6EECF244321}">
                <p14:modId xmlns:p14="http://schemas.microsoft.com/office/powerpoint/2010/main" val="3971972131"/>
              </p:ext>
            </p:extLst>
          </p:nvPr>
        </p:nvGraphicFramePr>
        <p:xfrm>
          <a:off x="791580" y="1196752"/>
          <a:ext cx="756084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07504" y="5373216"/>
            <a:ext cx="8928992" cy="1200329"/>
          </a:xfrm>
          <a:prstGeom prst="rect">
            <a:avLst/>
          </a:prstGeom>
          <a:noFill/>
        </p:spPr>
        <p:txBody>
          <a:bodyPr wrap="square" rtlCol="0">
            <a:spAutoFit/>
          </a:bodyPr>
          <a:lstStyle/>
          <a:p>
            <a:pPr marL="171450" indent="-171450" algn="ctr">
              <a:buFont typeface="Wingdings" charset="2"/>
              <a:buChar char="²"/>
            </a:pPr>
            <a:r>
              <a:rPr lang="en-US" sz="1200" dirty="0">
                <a:effectLst>
                  <a:outerShdw blurRad="50800" dist="38100" dir="2700000" algn="tl" rotWithShape="0">
                    <a:prstClr val="black">
                      <a:alpha val="40000"/>
                    </a:prstClr>
                  </a:outerShdw>
                </a:effectLst>
              </a:rPr>
              <a:t>Christensen, A., et al. (2004). "Traditional versus integrative behavioral couple therapy for significantly </a:t>
            </a:r>
            <a:r>
              <a:rPr lang="en-US" sz="1200" dirty="0" smtClean="0">
                <a:effectLst>
                  <a:outerShdw blurRad="50800" dist="38100" dir="2700000" algn="tl" rotWithShape="0">
                    <a:prstClr val="black">
                      <a:alpha val="40000"/>
                    </a:prstClr>
                  </a:outerShdw>
                </a:effectLst>
              </a:rPr>
              <a:t>         and </a:t>
            </a:r>
            <a:r>
              <a:rPr lang="en-US" sz="1200" dirty="0">
                <a:effectLst>
                  <a:outerShdw blurRad="50800" dist="38100" dir="2700000" algn="tl" rotWithShape="0">
                    <a:prstClr val="black">
                      <a:alpha val="40000"/>
                    </a:prstClr>
                  </a:outerShdw>
                </a:effectLst>
              </a:rPr>
              <a:t>chronically distressed married couples." </a:t>
            </a:r>
            <a:r>
              <a:rPr lang="en-US" sz="1200" u="sng" dirty="0">
                <a:effectLst>
                  <a:outerShdw blurRad="50800" dist="38100" dir="2700000" algn="tl" rotWithShape="0">
                    <a:prstClr val="black">
                      <a:alpha val="40000"/>
                    </a:prstClr>
                  </a:outerShdw>
                </a:effectLst>
              </a:rPr>
              <a:t>J Consult </a:t>
            </a:r>
            <a:r>
              <a:rPr lang="en-US" sz="1200" u="sng" dirty="0" err="1">
                <a:effectLst>
                  <a:outerShdw blurRad="50800" dist="38100" dir="2700000" algn="tl" rotWithShape="0">
                    <a:prstClr val="black">
                      <a:alpha val="40000"/>
                    </a:prstClr>
                  </a:outerShdw>
                </a:effectLst>
              </a:rPr>
              <a:t>Clin</a:t>
            </a:r>
            <a:r>
              <a:rPr lang="en-US" sz="1200" u="sng" dirty="0">
                <a:effectLst>
                  <a:outerShdw blurRad="50800" dist="38100" dir="2700000" algn="tl" rotWithShape="0">
                    <a:prstClr val="black">
                      <a:alpha val="40000"/>
                    </a:prstClr>
                  </a:outerShdw>
                </a:effectLst>
              </a:rPr>
              <a:t> </a:t>
            </a:r>
            <a:r>
              <a:rPr lang="en-US" sz="1200" u="sng" dirty="0" err="1">
                <a:effectLst>
                  <a:outerShdw blurRad="50800" dist="38100" dir="2700000" algn="tl" rotWithShape="0">
                    <a:prstClr val="black">
                      <a:alpha val="40000"/>
                    </a:prstClr>
                  </a:outerShdw>
                </a:effectLst>
              </a:rPr>
              <a:t>Psychol</a:t>
            </a:r>
            <a:r>
              <a:rPr lang="en-US" sz="1200" dirty="0">
                <a:effectLst>
                  <a:outerShdw blurRad="50800" dist="38100" dir="2700000" algn="tl" rotWithShape="0">
                    <a:prstClr val="black">
                      <a:alpha val="40000"/>
                    </a:prstClr>
                  </a:outerShdw>
                </a:effectLst>
              </a:rPr>
              <a:t> </a:t>
            </a:r>
            <a:r>
              <a:rPr lang="en-US" sz="1200" b="1" dirty="0">
                <a:effectLst>
                  <a:outerShdw blurRad="50800" dist="38100" dir="2700000" algn="tl" rotWithShape="0">
                    <a:prstClr val="black">
                      <a:alpha val="40000"/>
                    </a:prstClr>
                  </a:outerShdw>
                </a:effectLst>
              </a:rPr>
              <a:t>72</a:t>
            </a:r>
            <a:r>
              <a:rPr lang="en-US" sz="1200" dirty="0">
                <a:effectLst>
                  <a:outerShdw blurRad="50800" dist="38100" dir="2700000" algn="tl" rotWithShape="0">
                    <a:prstClr val="black">
                      <a:alpha val="40000"/>
                    </a:prstClr>
                  </a:outerShdw>
                </a:effectLst>
              </a:rPr>
              <a:t>(2): 176-191</a:t>
            </a:r>
            <a:r>
              <a:rPr lang="en-US" sz="1200" dirty="0" smtClean="0">
                <a:effectLst>
                  <a:outerShdw blurRad="50800" dist="38100" dir="2700000" algn="tl" rotWithShape="0">
                    <a:prstClr val="black">
                      <a:alpha val="40000"/>
                    </a:prstClr>
                  </a:outerShdw>
                </a:effectLst>
              </a:rPr>
              <a:t>.</a:t>
            </a:r>
          </a:p>
          <a:p>
            <a:pPr marL="171450" indent="-171450" algn="ctr">
              <a:buFont typeface="Wingdings" charset="2"/>
              <a:buChar char="²"/>
            </a:pPr>
            <a:r>
              <a:rPr lang="en-US" sz="1200" dirty="0">
                <a:effectLst>
                  <a:outerShdw blurRad="50800" dist="38100" dir="2700000" algn="tl" rotWithShape="0">
                    <a:prstClr val="black">
                      <a:alpha val="40000"/>
                    </a:prstClr>
                  </a:outerShdw>
                </a:effectLst>
              </a:rPr>
              <a:t>Christensen, A., et al. (2006). "Couple and individual adjustment for 2 years following a randomized clinical trial comparing traditional versus integrative behavioral couple therapy." </a:t>
            </a:r>
            <a:r>
              <a:rPr lang="en-US" sz="1200" u="sng" dirty="0">
                <a:effectLst>
                  <a:outerShdw blurRad="50800" dist="38100" dir="2700000" algn="tl" rotWithShape="0">
                    <a:prstClr val="black">
                      <a:alpha val="40000"/>
                    </a:prstClr>
                  </a:outerShdw>
                </a:effectLst>
              </a:rPr>
              <a:t>J Consult </a:t>
            </a:r>
            <a:r>
              <a:rPr lang="en-US" sz="1200" u="sng" dirty="0" err="1">
                <a:effectLst>
                  <a:outerShdw blurRad="50800" dist="38100" dir="2700000" algn="tl" rotWithShape="0">
                    <a:prstClr val="black">
                      <a:alpha val="40000"/>
                    </a:prstClr>
                  </a:outerShdw>
                </a:effectLst>
              </a:rPr>
              <a:t>Clin</a:t>
            </a:r>
            <a:r>
              <a:rPr lang="en-US" sz="1200" u="sng" dirty="0">
                <a:effectLst>
                  <a:outerShdw blurRad="50800" dist="38100" dir="2700000" algn="tl" rotWithShape="0">
                    <a:prstClr val="black">
                      <a:alpha val="40000"/>
                    </a:prstClr>
                  </a:outerShdw>
                </a:effectLst>
              </a:rPr>
              <a:t> </a:t>
            </a:r>
            <a:r>
              <a:rPr lang="en-US" sz="1200" u="sng" dirty="0" err="1">
                <a:effectLst>
                  <a:outerShdw blurRad="50800" dist="38100" dir="2700000" algn="tl" rotWithShape="0">
                    <a:prstClr val="black">
                      <a:alpha val="40000"/>
                    </a:prstClr>
                  </a:outerShdw>
                </a:effectLst>
              </a:rPr>
              <a:t>Psychol</a:t>
            </a:r>
            <a:r>
              <a:rPr lang="en-US" sz="1200" dirty="0">
                <a:effectLst>
                  <a:outerShdw blurRad="50800" dist="38100" dir="2700000" algn="tl" rotWithShape="0">
                    <a:prstClr val="black">
                      <a:alpha val="40000"/>
                    </a:prstClr>
                  </a:outerShdw>
                </a:effectLst>
              </a:rPr>
              <a:t> </a:t>
            </a:r>
            <a:r>
              <a:rPr lang="en-US" sz="1200" b="1" dirty="0">
                <a:effectLst>
                  <a:outerShdw blurRad="50800" dist="38100" dir="2700000" algn="tl" rotWithShape="0">
                    <a:prstClr val="black">
                      <a:alpha val="40000"/>
                    </a:prstClr>
                  </a:outerShdw>
                </a:effectLst>
              </a:rPr>
              <a:t>74</a:t>
            </a:r>
            <a:r>
              <a:rPr lang="en-US" sz="1200" dirty="0">
                <a:effectLst>
                  <a:outerShdw blurRad="50800" dist="38100" dir="2700000" algn="tl" rotWithShape="0">
                    <a:prstClr val="black">
                      <a:alpha val="40000"/>
                    </a:prstClr>
                  </a:outerShdw>
                </a:effectLst>
              </a:rPr>
              <a:t>(6): 1180-1191</a:t>
            </a:r>
            <a:r>
              <a:rPr lang="en-GB" sz="1200" dirty="0">
                <a:effectLst>
                  <a:outerShdw blurRad="50800" dist="38100" dir="2700000" algn="tl" rotWithShape="0">
                    <a:prstClr val="black">
                      <a:alpha val="40000"/>
                    </a:prstClr>
                  </a:outerShdw>
                </a:effectLst>
              </a:rPr>
              <a:t> </a:t>
            </a:r>
            <a:endParaRPr lang="en-GB" sz="1200" dirty="0" smtClean="0">
              <a:effectLst>
                <a:outerShdw blurRad="50800" dist="38100" dir="2700000" algn="tl" rotWithShape="0">
                  <a:prstClr val="black">
                    <a:alpha val="40000"/>
                  </a:prstClr>
                </a:outerShdw>
              </a:effectLst>
            </a:endParaRPr>
          </a:p>
          <a:p>
            <a:pPr marL="171450" indent="-171450" algn="ctr">
              <a:buFont typeface="Wingdings" charset="2"/>
              <a:buChar char="²"/>
            </a:pPr>
            <a:r>
              <a:rPr lang="en-US" sz="1200" dirty="0">
                <a:effectLst>
                  <a:outerShdw blurRad="50800" dist="38100" dir="2700000" algn="tl" rotWithShape="0">
                    <a:prstClr val="black">
                      <a:alpha val="40000"/>
                    </a:prstClr>
                  </a:outerShdw>
                </a:effectLst>
              </a:rPr>
              <a:t>Christensen, A., et al. (2010). "Marital status and satisfaction five years following a randomized clinical trial comparing traditional versus integrative behavioral couple therapy." </a:t>
            </a:r>
            <a:r>
              <a:rPr lang="en-US" sz="1200" u="sng" dirty="0">
                <a:effectLst>
                  <a:outerShdw blurRad="50800" dist="38100" dir="2700000" algn="tl" rotWithShape="0">
                    <a:prstClr val="black">
                      <a:alpha val="40000"/>
                    </a:prstClr>
                  </a:outerShdw>
                </a:effectLst>
              </a:rPr>
              <a:t>J Consult </a:t>
            </a:r>
            <a:r>
              <a:rPr lang="en-US" sz="1200" u="sng" dirty="0" err="1">
                <a:effectLst>
                  <a:outerShdw blurRad="50800" dist="38100" dir="2700000" algn="tl" rotWithShape="0">
                    <a:prstClr val="black">
                      <a:alpha val="40000"/>
                    </a:prstClr>
                  </a:outerShdw>
                </a:effectLst>
              </a:rPr>
              <a:t>Clin</a:t>
            </a:r>
            <a:r>
              <a:rPr lang="en-US" sz="1200" u="sng" dirty="0">
                <a:effectLst>
                  <a:outerShdw blurRad="50800" dist="38100" dir="2700000" algn="tl" rotWithShape="0">
                    <a:prstClr val="black">
                      <a:alpha val="40000"/>
                    </a:prstClr>
                  </a:outerShdw>
                </a:effectLst>
              </a:rPr>
              <a:t> </a:t>
            </a:r>
            <a:r>
              <a:rPr lang="en-US" sz="1200" u="sng" dirty="0" err="1">
                <a:effectLst>
                  <a:outerShdw blurRad="50800" dist="38100" dir="2700000" algn="tl" rotWithShape="0">
                    <a:prstClr val="black">
                      <a:alpha val="40000"/>
                    </a:prstClr>
                  </a:outerShdw>
                </a:effectLst>
              </a:rPr>
              <a:t>Psychol</a:t>
            </a:r>
            <a:r>
              <a:rPr lang="en-US" sz="1200" dirty="0">
                <a:effectLst>
                  <a:outerShdw blurRad="50800" dist="38100" dir="2700000" algn="tl" rotWithShape="0">
                    <a:prstClr val="black">
                      <a:alpha val="40000"/>
                    </a:prstClr>
                  </a:outerShdw>
                </a:effectLst>
              </a:rPr>
              <a:t> </a:t>
            </a:r>
            <a:r>
              <a:rPr lang="en-US" sz="1200" b="1" dirty="0">
                <a:effectLst>
                  <a:outerShdw blurRad="50800" dist="38100" dir="2700000" algn="tl" rotWithShape="0">
                    <a:prstClr val="black">
                      <a:alpha val="40000"/>
                    </a:prstClr>
                  </a:outerShdw>
                </a:effectLst>
              </a:rPr>
              <a:t>78</a:t>
            </a:r>
            <a:r>
              <a:rPr lang="en-US" sz="1200" dirty="0">
                <a:effectLst>
                  <a:outerShdw blurRad="50800" dist="38100" dir="2700000" algn="tl" rotWithShape="0">
                    <a:prstClr val="black">
                      <a:alpha val="40000"/>
                    </a:prstClr>
                  </a:outerShdw>
                </a:effectLst>
              </a:rPr>
              <a:t>(2): 225-235</a:t>
            </a:r>
            <a:r>
              <a:rPr lang="en-US" sz="1200" dirty="0" smtClean="0">
                <a:effectLst>
                  <a:outerShdw blurRad="50800" dist="38100" dir="2700000" algn="tl" rotWithShape="0">
                    <a:prstClr val="black">
                      <a:alpha val="40000"/>
                    </a:prstClr>
                  </a:outerShdw>
                </a:effectLst>
              </a:rPr>
              <a:t>.</a:t>
            </a:r>
            <a:r>
              <a:rPr lang="en-GB" sz="1200" dirty="0" smtClean="0">
                <a:effectLst>
                  <a:outerShdw blurRad="50800" dist="38100" dir="2700000" algn="tl" rotWithShape="0">
                    <a:prstClr val="black">
                      <a:alpha val="40000"/>
                    </a:prstClr>
                  </a:outerShdw>
                </a:effectLst>
              </a:rPr>
              <a:t> </a:t>
            </a:r>
            <a:endParaRPr lang="en-US" sz="1200" dirty="0">
              <a:effectLst>
                <a:outerShdw blurRad="50800" dist="38100" dir="2700000" algn="tl" rotWithShape="0">
                  <a:prstClr val="black">
                    <a:alpha val="40000"/>
                  </a:prstClr>
                </a:outerShdw>
              </a:effectLst>
            </a:endParaRPr>
          </a:p>
        </p:txBody>
      </p:sp>
      <p:sp>
        <p:nvSpPr>
          <p:cNvPr id="8" name="TextBox 7"/>
          <p:cNvSpPr txBox="1"/>
          <p:nvPr/>
        </p:nvSpPr>
        <p:spPr>
          <a:xfrm>
            <a:off x="5580112" y="1916832"/>
            <a:ext cx="864339" cy="400110"/>
          </a:xfrm>
          <a:prstGeom prst="rect">
            <a:avLst/>
          </a:prstGeom>
          <a:noFill/>
        </p:spPr>
        <p:txBody>
          <a:bodyPr wrap="none" rtlCol="0">
            <a:spAutoFit/>
          </a:bodyPr>
          <a:lstStyle/>
          <a:p>
            <a:r>
              <a:rPr lang="en-US" sz="2000" dirty="0" smtClean="0">
                <a:solidFill>
                  <a:schemeClr val="accent1"/>
                </a:solidFill>
              </a:rPr>
              <a:t>IBCT</a:t>
            </a:r>
            <a:endParaRPr lang="en-US" sz="2000" dirty="0">
              <a:solidFill>
                <a:schemeClr val="accent1"/>
              </a:solidFill>
            </a:endParaRPr>
          </a:p>
        </p:txBody>
      </p:sp>
      <p:sp>
        <p:nvSpPr>
          <p:cNvPr id="9" name="Line 6"/>
          <p:cNvSpPr>
            <a:spLocks noChangeShapeType="1"/>
          </p:cNvSpPr>
          <p:nvPr/>
        </p:nvSpPr>
        <p:spPr bwMode="auto">
          <a:xfrm>
            <a:off x="648271" y="6741368"/>
            <a:ext cx="7847459"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 name="TextBox 9"/>
          <p:cNvSpPr txBox="1"/>
          <p:nvPr/>
        </p:nvSpPr>
        <p:spPr>
          <a:xfrm>
            <a:off x="2915816" y="1340768"/>
            <a:ext cx="902811" cy="369332"/>
          </a:xfrm>
          <a:prstGeom prst="rect">
            <a:avLst/>
          </a:prstGeom>
          <a:noFill/>
        </p:spPr>
        <p:txBody>
          <a:bodyPr wrap="none" rtlCol="0">
            <a:spAutoFit/>
          </a:bodyPr>
          <a:lstStyle/>
          <a:p>
            <a:r>
              <a:rPr lang="en-US" dirty="0" smtClean="0">
                <a:solidFill>
                  <a:srgbClr val="FFCC00"/>
                </a:solidFill>
              </a:rPr>
              <a:t>d=0.9</a:t>
            </a:r>
            <a:endParaRPr lang="en-US" dirty="0">
              <a:solidFill>
                <a:srgbClr val="FFCC00"/>
              </a:solidFill>
            </a:endParaRPr>
          </a:p>
        </p:txBody>
      </p:sp>
    </p:spTree>
    <p:extLst>
      <p:ext uri="{BB962C8B-B14F-4D97-AF65-F5344CB8AC3E}">
        <p14:creationId xmlns:p14="http://schemas.microsoft.com/office/powerpoint/2010/main" val="250877166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323529" y="116632"/>
            <a:ext cx="8436542" cy="1066800"/>
          </a:xfrm>
        </p:spPr>
        <p:txBody>
          <a:bodyPr lIns="92075" tIns="46038" rIns="92075" bIns="46038"/>
          <a:lstStyle/>
          <a:p>
            <a:pPr eaLnBrk="1" hangingPunct="1"/>
            <a:r>
              <a:rPr lang="en-US" sz="4000" dirty="0">
                <a:latin typeface="Tahoma" charset="0"/>
              </a:rPr>
              <a:t>five principles of </a:t>
            </a:r>
            <a:r>
              <a:rPr lang="en-US" sz="4000" dirty="0" smtClean="0">
                <a:latin typeface="Tahoma" charset="0"/>
              </a:rPr>
              <a:t>couple</a:t>
            </a:r>
            <a:r>
              <a:rPr lang="en-US" altLang="ja-JP" sz="4000" dirty="0" smtClean="0">
                <a:latin typeface="Tahoma" charset="0"/>
              </a:rPr>
              <a:t>s </a:t>
            </a:r>
            <a:r>
              <a:rPr lang="en-US" altLang="ja-JP" sz="4000" dirty="0">
                <a:latin typeface="Tahoma" charset="0"/>
              </a:rPr>
              <a:t>work</a:t>
            </a:r>
            <a:endParaRPr lang="en-US" sz="4000" dirty="0">
              <a:latin typeface="Tahoma" charset="0"/>
            </a:endParaRPr>
          </a:p>
        </p:txBody>
      </p:sp>
      <p:sp>
        <p:nvSpPr>
          <p:cNvPr id="5122" name="Text Box 12"/>
          <p:cNvSpPr txBox="1">
            <a:spLocks noChangeArrowheads="1"/>
          </p:cNvSpPr>
          <p:nvPr/>
        </p:nvSpPr>
        <p:spPr bwMode="auto">
          <a:xfrm>
            <a:off x="498231" y="2001838"/>
            <a:ext cx="1846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endParaRPr lang="en-GB"/>
          </a:p>
        </p:txBody>
      </p:sp>
      <p:sp>
        <p:nvSpPr>
          <p:cNvPr id="5132" name="TextBox 3"/>
          <p:cNvSpPr txBox="1">
            <a:spLocks noChangeArrowheads="1"/>
          </p:cNvSpPr>
          <p:nvPr/>
        </p:nvSpPr>
        <p:spPr bwMode="auto">
          <a:xfrm>
            <a:off x="6300193" y="951111"/>
            <a:ext cx="28083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200" i="1" dirty="0">
                <a:effectLst>
                  <a:outerShdw blurRad="50800" dist="38100" dir="2700000" algn="tl" rotWithShape="0">
                    <a:prstClr val="black">
                      <a:alpha val="40000"/>
                    </a:prstClr>
                  </a:outerShdw>
                </a:effectLst>
              </a:rPr>
              <a:t>Andrew </a:t>
            </a:r>
            <a:r>
              <a:rPr lang="en-GB" sz="1200" i="1" dirty="0" smtClean="0">
                <a:effectLst>
                  <a:outerShdw blurRad="50800" dist="38100" dir="2700000" algn="tl" rotWithShape="0">
                    <a:prstClr val="black">
                      <a:alpha val="40000"/>
                    </a:prstClr>
                  </a:outerShdw>
                </a:effectLst>
              </a:rPr>
              <a:t>Christensen ‘A unified</a:t>
            </a:r>
            <a:endParaRPr lang="en-GB" sz="1200" i="1" dirty="0">
              <a:effectLst>
                <a:outerShdw blurRad="50800" dist="38100" dir="2700000" algn="tl" rotWithShape="0">
                  <a:prstClr val="black">
                    <a:alpha val="40000"/>
                  </a:prstClr>
                </a:outerShdw>
              </a:effectLst>
            </a:endParaRPr>
          </a:p>
          <a:p>
            <a:pPr algn="ctr" eaLnBrk="1" hangingPunct="1"/>
            <a:r>
              <a:rPr lang="en-GB" sz="1200" i="1" dirty="0" smtClean="0">
                <a:effectLst>
                  <a:outerShdw blurRad="50800" dist="38100" dir="2700000" algn="tl" rotWithShape="0">
                    <a:prstClr val="black">
                      <a:alpha val="40000"/>
                    </a:prstClr>
                  </a:outerShdw>
                </a:effectLst>
              </a:rPr>
              <a:t>‘protocol </a:t>
            </a:r>
            <a:r>
              <a:rPr lang="en-GB" sz="1200" i="1" dirty="0">
                <a:effectLst>
                  <a:outerShdw blurRad="50800" dist="38100" dir="2700000" algn="tl" rotWithShape="0">
                    <a:prstClr val="black">
                      <a:alpha val="40000"/>
                    </a:prstClr>
                  </a:outerShdw>
                </a:effectLst>
              </a:rPr>
              <a:t>for couple therapy’</a:t>
            </a:r>
          </a:p>
        </p:txBody>
      </p:sp>
      <p:grpSp>
        <p:nvGrpSpPr>
          <p:cNvPr id="3" name="Group 2"/>
          <p:cNvGrpSpPr/>
          <p:nvPr/>
        </p:nvGrpSpPr>
        <p:grpSpPr>
          <a:xfrm>
            <a:off x="757723" y="1412776"/>
            <a:ext cx="7702709" cy="5184776"/>
            <a:chOff x="757723" y="1484784"/>
            <a:chExt cx="7702709" cy="5184776"/>
          </a:xfrm>
        </p:grpSpPr>
        <p:sp>
          <p:nvSpPr>
            <p:cNvPr id="13318" name="Rectangle 6"/>
            <p:cNvSpPr>
              <a:spLocks noChangeArrowheads="1"/>
            </p:cNvSpPr>
            <p:nvPr/>
          </p:nvSpPr>
          <p:spPr bwMode="auto">
            <a:xfrm>
              <a:off x="924777" y="4797177"/>
              <a:ext cx="364001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eaLnBrk="0" hangingPunct="0">
                <a:defRPr/>
              </a:pPr>
              <a:r>
                <a:rPr lang="en-US" sz="2200" i="1" dirty="0">
                  <a:solidFill>
                    <a:srgbClr val="FFCC00"/>
                  </a:solidFill>
                  <a:effectLst>
                    <a:outerShdw blurRad="50800" dist="38100" dir="2700000" algn="tl" rotWithShape="0">
                      <a:prstClr val="black">
                        <a:alpha val="40000"/>
                      </a:prstClr>
                    </a:outerShdw>
                  </a:effectLst>
                  <a:cs typeface="Arial" charset="0"/>
                </a:rPr>
                <a:t>develop more adaptive communication skills</a:t>
              </a:r>
            </a:p>
          </p:txBody>
        </p:sp>
        <p:sp>
          <p:nvSpPr>
            <p:cNvPr id="13319" name="Rectangle 7"/>
            <p:cNvSpPr>
              <a:spLocks noChangeArrowheads="1"/>
            </p:cNvSpPr>
            <p:nvPr/>
          </p:nvSpPr>
          <p:spPr bwMode="auto">
            <a:xfrm>
              <a:off x="4685157" y="4797177"/>
              <a:ext cx="3528646"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eaLnBrk="0" hangingPunct="0">
                <a:defRPr/>
              </a:pPr>
              <a:r>
                <a:rPr lang="ja-JP" altLang="en-US" sz="2200" i="1" dirty="0">
                  <a:solidFill>
                    <a:srgbClr val="99CC00"/>
                  </a:solidFill>
                  <a:effectLst>
                    <a:outerShdw blurRad="50800" dist="38100" dir="2700000" algn="tl" rotWithShape="0">
                      <a:prstClr val="black">
                        <a:alpha val="40000"/>
                      </a:prstClr>
                    </a:outerShdw>
                  </a:effectLst>
                  <a:cs typeface="Arial" charset="0"/>
                </a:rPr>
                <a:t>‘</a:t>
              </a:r>
              <a:r>
                <a:rPr lang="en-US" sz="2200" i="1" dirty="0">
                  <a:solidFill>
                    <a:srgbClr val="99CC00"/>
                  </a:solidFill>
                  <a:effectLst>
                    <a:outerShdw blurRad="50800" dist="38100" dir="2700000" algn="tl" rotWithShape="0">
                      <a:prstClr val="black">
                        <a:alpha val="40000"/>
                      </a:prstClr>
                    </a:outerShdw>
                  </a:effectLst>
                  <a:cs typeface="Arial" charset="0"/>
                </a:rPr>
                <a:t>elephants</a:t>
              </a:r>
              <a:r>
                <a:rPr lang="en-GB" sz="2200" i="1" dirty="0">
                  <a:solidFill>
                    <a:schemeClr val="accent1"/>
                  </a:solidFill>
                  <a:effectLst>
                    <a:outerShdw blurRad="50800" dist="38100" dir="2700000" algn="tl" rotWithShape="0">
                      <a:prstClr val="black">
                        <a:alpha val="40000"/>
                      </a:prstClr>
                    </a:outerShdw>
                  </a:effectLst>
                  <a:cs typeface="Arial" charset="0"/>
                </a:rPr>
                <a:t>’</a:t>
              </a:r>
              <a:r>
                <a:rPr lang="en-US" sz="2200" i="1" dirty="0">
                  <a:solidFill>
                    <a:schemeClr val="accent1"/>
                  </a:solidFill>
                  <a:effectLst>
                    <a:outerShdw blurRad="50800" dist="38100" dir="2700000" algn="tl" rotWithShape="0">
                      <a:prstClr val="black">
                        <a:alpha val="40000"/>
                      </a:prstClr>
                    </a:outerShdw>
                  </a:effectLst>
                  <a:cs typeface="Arial" charset="0"/>
                </a:rPr>
                <a:t>: problem-solving and intimacy </a:t>
              </a:r>
            </a:p>
          </p:txBody>
        </p:sp>
        <p:sp>
          <p:nvSpPr>
            <p:cNvPr id="5125" name="Oval 9"/>
            <p:cNvSpPr>
              <a:spLocks noChangeArrowheads="1"/>
            </p:cNvSpPr>
            <p:nvPr/>
          </p:nvSpPr>
          <p:spPr bwMode="auto">
            <a:xfrm>
              <a:off x="825130" y="1484784"/>
              <a:ext cx="3868615" cy="2808288"/>
            </a:xfrm>
            <a:prstGeom prst="ellipse">
              <a:avLst/>
            </a:prstGeom>
            <a:noFill/>
            <a:ln w="38100">
              <a:solidFill>
                <a:srgbClr val="3399FF">
                  <a:alpha val="74901"/>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5126" name="Oval 9"/>
            <p:cNvSpPr>
              <a:spLocks noChangeArrowheads="1"/>
            </p:cNvSpPr>
            <p:nvPr/>
          </p:nvSpPr>
          <p:spPr bwMode="auto">
            <a:xfrm>
              <a:off x="4465146" y="1484784"/>
              <a:ext cx="3870080" cy="2808288"/>
            </a:xfrm>
            <a:prstGeom prst="ellipse">
              <a:avLst/>
            </a:prstGeom>
            <a:noFill/>
            <a:ln w="38100">
              <a:solidFill>
                <a:srgbClr val="FF0000">
                  <a:alpha val="74901"/>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5127" name="Oval 9"/>
            <p:cNvSpPr>
              <a:spLocks noChangeArrowheads="1"/>
            </p:cNvSpPr>
            <p:nvPr/>
          </p:nvSpPr>
          <p:spPr bwMode="auto">
            <a:xfrm>
              <a:off x="4465146" y="3861273"/>
              <a:ext cx="3870080" cy="2808287"/>
            </a:xfrm>
            <a:prstGeom prst="ellipse">
              <a:avLst/>
            </a:prstGeom>
            <a:noFill/>
            <a:ln w="38100">
              <a:solidFill>
                <a:schemeClr val="accent5">
                  <a:lumMod val="75000"/>
                  <a:alpha val="7490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5128" name="Oval 9"/>
            <p:cNvSpPr>
              <a:spLocks noChangeArrowheads="1"/>
            </p:cNvSpPr>
            <p:nvPr/>
          </p:nvSpPr>
          <p:spPr bwMode="auto">
            <a:xfrm>
              <a:off x="825130" y="3861273"/>
              <a:ext cx="3868615" cy="2808287"/>
            </a:xfrm>
            <a:prstGeom prst="ellipse">
              <a:avLst/>
            </a:prstGeom>
            <a:noFill/>
            <a:ln w="38100">
              <a:solidFill>
                <a:srgbClr val="FFCC00">
                  <a:alpha val="74901"/>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5129" name="Oval 9"/>
            <p:cNvSpPr>
              <a:spLocks noChangeArrowheads="1"/>
            </p:cNvSpPr>
            <p:nvPr/>
          </p:nvSpPr>
          <p:spPr bwMode="auto">
            <a:xfrm>
              <a:off x="2645139" y="2673822"/>
              <a:ext cx="3870080" cy="2806700"/>
            </a:xfrm>
            <a:prstGeom prst="ellipse">
              <a:avLst/>
            </a:prstGeom>
            <a:noFill/>
            <a:ln w="38100">
              <a:solidFill>
                <a:schemeClr val="tx2">
                  <a:alpha val="6392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13316" name="Rectangle 4"/>
            <p:cNvSpPr>
              <a:spLocks noChangeArrowheads="1"/>
            </p:cNvSpPr>
            <p:nvPr/>
          </p:nvSpPr>
          <p:spPr bwMode="auto">
            <a:xfrm>
              <a:off x="757723" y="1988865"/>
              <a:ext cx="3974123"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eaLnBrk="0" hangingPunct="0">
                <a:defRPr/>
              </a:pPr>
              <a:r>
                <a:rPr lang="en-US" sz="2200" i="1" dirty="0">
                  <a:solidFill>
                    <a:srgbClr val="3399FF"/>
                  </a:solidFill>
                  <a:effectLst>
                    <a:outerShdw blurRad="50800" dist="38100" dir="2700000" algn="tl" rotWithShape="0">
                      <a:prstClr val="black">
                        <a:alpha val="40000"/>
                      </a:prstClr>
                    </a:outerShdw>
                  </a:effectLst>
                  <a:cs typeface="Arial" charset="0"/>
                </a:rPr>
                <a:t>emphasize strengths &amp; </a:t>
              </a:r>
              <a:r>
                <a:rPr lang="en-US" sz="2200" i="1" dirty="0" smtClean="0">
                  <a:solidFill>
                    <a:srgbClr val="3399FF"/>
                  </a:solidFill>
                  <a:effectLst>
                    <a:outerShdw blurRad="50800" dist="38100" dir="2700000" algn="tl" rotWithShape="0">
                      <a:prstClr val="black">
                        <a:alpha val="40000"/>
                      </a:prstClr>
                    </a:outerShdw>
                  </a:effectLst>
                  <a:cs typeface="Arial" charset="0"/>
                </a:rPr>
                <a:t>grow </a:t>
              </a:r>
              <a:r>
                <a:rPr lang="en-US" sz="2200" i="1" dirty="0">
                  <a:solidFill>
                    <a:srgbClr val="3399FF"/>
                  </a:solidFill>
                  <a:effectLst>
                    <a:outerShdw blurRad="50800" dist="38100" dir="2700000" algn="tl" rotWithShape="0">
                      <a:prstClr val="black">
                        <a:alpha val="40000"/>
                      </a:prstClr>
                    </a:outerShdw>
                  </a:effectLst>
                  <a:cs typeface="Arial" charset="0"/>
                </a:rPr>
                <a:t>positive behaviours</a:t>
              </a:r>
            </a:p>
          </p:txBody>
        </p:sp>
        <p:sp>
          <p:nvSpPr>
            <p:cNvPr id="13317" name="Rectangle 5"/>
            <p:cNvSpPr>
              <a:spLocks noChangeArrowheads="1"/>
            </p:cNvSpPr>
            <p:nvPr/>
          </p:nvSpPr>
          <p:spPr bwMode="auto">
            <a:xfrm>
              <a:off x="4325117" y="1988865"/>
              <a:ext cx="413531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eaLnBrk="0" hangingPunct="0">
                <a:defRPr/>
              </a:pPr>
              <a:r>
                <a:rPr lang="en-US" sz="2200" i="1" dirty="0">
                  <a:solidFill>
                    <a:srgbClr val="FF0000"/>
                  </a:solidFill>
                  <a:effectLst>
                    <a:outerShdw blurRad="50800" dist="38100" dir="2700000" algn="tl" rotWithShape="0">
                      <a:prstClr val="black">
                        <a:alpha val="40000"/>
                      </a:prstClr>
                    </a:outerShdw>
                  </a:effectLst>
                  <a:cs typeface="Arial" charset="0"/>
                </a:rPr>
                <a:t>modify emotion-driven maladaptive interactions</a:t>
              </a:r>
            </a:p>
          </p:txBody>
        </p:sp>
        <p:sp>
          <p:nvSpPr>
            <p:cNvPr id="22" name="Rectangle 4"/>
            <p:cNvSpPr>
              <a:spLocks noChangeArrowheads="1"/>
            </p:cNvSpPr>
            <p:nvPr/>
          </p:nvSpPr>
          <p:spPr bwMode="auto">
            <a:xfrm>
              <a:off x="2712017" y="3373759"/>
              <a:ext cx="3660183" cy="831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p>
              <a:pPr algn="ctr" eaLnBrk="0" hangingPunct="0">
                <a:defRPr/>
              </a:pPr>
              <a:r>
                <a:rPr lang="en-US" sz="2400" i="1" u="sng" dirty="0">
                  <a:solidFill>
                    <a:schemeClr val="tx2"/>
                  </a:solidFill>
                  <a:effectLst>
                    <a:outerShdw blurRad="50800" dist="38100" dir="2700000" algn="tl" rotWithShape="0">
                      <a:prstClr val="black">
                        <a:alpha val="40000"/>
                      </a:prstClr>
                    </a:outerShdw>
                  </a:effectLst>
                  <a:cs typeface="Arial" charset="0"/>
                </a:rPr>
                <a:t>shared, non-blaming </a:t>
              </a:r>
            </a:p>
            <a:p>
              <a:pPr algn="ctr" eaLnBrk="0" hangingPunct="0">
                <a:defRPr/>
              </a:pPr>
              <a:r>
                <a:rPr lang="en-US" sz="2400" i="1" u="sng" dirty="0">
                  <a:solidFill>
                    <a:schemeClr val="tx2"/>
                  </a:solidFill>
                  <a:effectLst>
                    <a:outerShdw blurRad="50800" dist="38100" dir="2700000" algn="tl" rotWithShape="0">
                      <a:prstClr val="black">
                        <a:alpha val="40000"/>
                      </a:prstClr>
                    </a:outerShdw>
                  </a:effectLst>
                  <a:cs typeface="Arial" charset="0"/>
                </a:rPr>
                <a:t>dyadic, understanding</a:t>
              </a:r>
            </a:p>
          </p:txBody>
        </p:sp>
        <p:sp>
          <p:nvSpPr>
            <p:cNvPr id="5134" name="TextBox 1"/>
            <p:cNvSpPr txBox="1">
              <a:spLocks noChangeArrowheads="1"/>
            </p:cNvSpPr>
            <p:nvPr/>
          </p:nvSpPr>
          <p:spPr bwMode="auto">
            <a:xfrm>
              <a:off x="2818053" y="4161160"/>
              <a:ext cx="345684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cooperatively arrived at </a:t>
              </a:r>
              <a:r>
                <a:rPr lang="en-GB" sz="1000" dirty="0" smtClean="0">
                  <a:effectLst>
                    <a:outerShdw blurRad="50800" dist="38100" dir="2700000" algn="tl" rotWithShape="0">
                      <a:prstClr val="black">
                        <a:alpha val="40000"/>
                      </a:prstClr>
                    </a:outerShdw>
                  </a:effectLst>
                </a:rPr>
                <a:t>DEEP ‘reappraisal</a:t>
              </a:r>
              <a:r>
                <a:rPr lang="en-GB" sz="1000" dirty="0">
                  <a:effectLst>
                    <a:outerShdw blurRad="50800" dist="38100" dir="2700000" algn="tl" rotWithShape="0">
                      <a:prstClr val="black">
                        <a:alpha val="40000"/>
                      </a:prstClr>
                    </a:outerShdw>
                  </a:effectLst>
                </a:rPr>
                <a:t>’: may involve an understanding that both partners are trying to meet valid needs but that how they’re doing this is unhelpfully coloured by their pasts</a:t>
              </a:r>
            </a:p>
          </p:txBody>
        </p:sp>
        <p:sp>
          <p:nvSpPr>
            <p:cNvPr id="5135" name="TextBox 2"/>
            <p:cNvSpPr txBox="1">
              <a:spLocks noChangeArrowheads="1"/>
            </p:cNvSpPr>
            <p:nvPr/>
          </p:nvSpPr>
          <p:spPr bwMode="auto">
            <a:xfrm>
              <a:off x="4788024" y="2765151"/>
              <a:ext cx="32403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therapists may highlight &amp; interrupt these patterns in session; at home, ‘time-outs’, mental contrasting &amp; implementation intentions can all have a part to play</a:t>
              </a:r>
            </a:p>
          </p:txBody>
        </p:sp>
        <p:sp>
          <p:nvSpPr>
            <p:cNvPr id="5136" name="TextBox 16"/>
            <p:cNvSpPr txBox="1">
              <a:spLocks noChangeArrowheads="1"/>
            </p:cNvSpPr>
            <p:nvPr/>
          </p:nvSpPr>
          <p:spPr bwMode="auto">
            <a:xfrm>
              <a:off x="4679092" y="5517901"/>
              <a:ext cx="3493308"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at the right time, it’s likely to be important to open up about any of a variety of potentially important avoided ‘elephant in the room’ topics; this can allow constructive joint problem-solving &amp;    deepen understanding &amp; closeness</a:t>
              </a:r>
            </a:p>
          </p:txBody>
        </p:sp>
        <p:sp>
          <p:nvSpPr>
            <p:cNvPr id="5137" name="TextBox 17"/>
            <p:cNvSpPr txBox="1">
              <a:spLocks noChangeArrowheads="1"/>
            </p:cNvSpPr>
            <p:nvPr/>
          </p:nvSpPr>
          <p:spPr bwMode="auto">
            <a:xfrm>
              <a:off x="1050799" y="5517901"/>
              <a:ext cx="341727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helping speakers become more ‘self-focused’ (less blaming of others, more disclosing own emotions &amp; vulnerability); helping  listeners become more ‘other focused’ (body language, standing ‘in       the other’s shoes’, summarizing)  </a:t>
              </a:r>
            </a:p>
          </p:txBody>
        </p:sp>
        <p:sp>
          <p:nvSpPr>
            <p:cNvPr id="5138" name="TextBox 2"/>
            <p:cNvSpPr txBox="1">
              <a:spLocks noChangeArrowheads="1"/>
            </p:cNvSpPr>
            <p:nvPr/>
          </p:nvSpPr>
          <p:spPr bwMode="auto">
            <a:xfrm>
              <a:off x="891072" y="2765151"/>
              <a:ext cx="3722077"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reasons for initial attraction to each other; assess &amp; feedback strengths; encouragement of positive behaviour; learning from successful interactions; vulnerability behind demands &amp; hostility </a:t>
              </a:r>
            </a:p>
          </p:txBody>
        </p:sp>
      </p:grpSp>
      <p:sp>
        <p:nvSpPr>
          <p:cNvPr id="5139" name="TextBox 2"/>
          <p:cNvSpPr txBox="1">
            <a:spLocks noChangeArrowheads="1"/>
          </p:cNvSpPr>
          <p:nvPr/>
        </p:nvSpPr>
        <p:spPr bwMode="auto">
          <a:xfrm>
            <a:off x="-108519" y="3588385"/>
            <a:ext cx="136815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effectLst>
                  <a:outerShdw blurRad="50800" dist="38100" dir="2700000" algn="tl" rotWithShape="0">
                    <a:prstClr val="black">
                      <a:alpha val="40000"/>
                    </a:prstClr>
                  </a:outerShdw>
                </a:effectLst>
              </a:rPr>
              <a:t>note importance of identifying &amp; changing couples’ key distress-producing cause-effect chains </a:t>
            </a:r>
          </a:p>
        </p:txBody>
      </p:sp>
      <p:sp>
        <p:nvSpPr>
          <p:cNvPr id="23" name="TextBox 2"/>
          <p:cNvSpPr txBox="1">
            <a:spLocks noChangeArrowheads="1"/>
          </p:cNvSpPr>
          <p:nvPr/>
        </p:nvSpPr>
        <p:spPr bwMode="auto">
          <a:xfrm>
            <a:off x="7847857" y="3511441"/>
            <a:ext cx="1332655"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GB" sz="1000" dirty="0" smtClean="0">
                <a:effectLst>
                  <a:outerShdw blurRad="50800" dist="38100" dir="2700000" algn="tl" rotWithShape="0">
                    <a:prstClr val="black">
                      <a:alpha val="40000"/>
                    </a:prstClr>
                  </a:outerShdw>
                </a:effectLst>
              </a:rPr>
              <a:t>D: Differences</a:t>
            </a:r>
          </a:p>
          <a:p>
            <a:pPr eaLnBrk="1" hangingPunct="1"/>
            <a:r>
              <a:rPr lang="en-GB" sz="1000" dirty="0" smtClean="0">
                <a:effectLst>
                  <a:outerShdw blurRad="50800" dist="38100" dir="2700000" algn="tl" rotWithShape="0">
                    <a:prstClr val="black">
                      <a:alpha val="40000"/>
                    </a:prstClr>
                  </a:outerShdw>
                </a:effectLst>
              </a:rPr>
              <a:t>E: Emotional  </a:t>
            </a:r>
          </a:p>
          <a:p>
            <a:pPr eaLnBrk="1" hangingPunct="1"/>
            <a:r>
              <a:rPr lang="en-GB" sz="1000" dirty="0">
                <a:effectLst>
                  <a:outerShdw blurRad="50800" dist="38100" dir="2700000" algn="tl" rotWithShape="0">
                    <a:prstClr val="black">
                      <a:alpha val="40000"/>
                    </a:prstClr>
                  </a:outerShdw>
                </a:effectLst>
              </a:rPr>
              <a:t> </a:t>
            </a:r>
            <a:r>
              <a:rPr lang="en-GB" sz="1000" dirty="0" smtClean="0">
                <a:effectLst>
                  <a:outerShdw blurRad="50800" dist="38100" dir="2700000" algn="tl" rotWithShape="0">
                    <a:prstClr val="black">
                      <a:alpha val="40000"/>
                    </a:prstClr>
                  </a:outerShdw>
                </a:effectLst>
              </a:rPr>
              <a:t>   sensitivities</a:t>
            </a:r>
          </a:p>
          <a:p>
            <a:pPr eaLnBrk="1" hangingPunct="1"/>
            <a:r>
              <a:rPr lang="en-GB" sz="1000" dirty="0" smtClean="0">
                <a:effectLst>
                  <a:outerShdw blurRad="50800" dist="38100" dir="2700000" algn="tl" rotWithShape="0">
                    <a:prstClr val="black">
                      <a:alpha val="40000"/>
                    </a:prstClr>
                  </a:outerShdw>
                </a:effectLst>
              </a:rPr>
              <a:t>E: External </a:t>
            </a:r>
          </a:p>
          <a:p>
            <a:pPr eaLnBrk="1" hangingPunct="1"/>
            <a:r>
              <a:rPr lang="en-GB" sz="1000" dirty="0">
                <a:effectLst>
                  <a:outerShdw blurRad="50800" dist="38100" dir="2700000" algn="tl" rotWithShape="0">
                    <a:prstClr val="black">
                      <a:alpha val="40000"/>
                    </a:prstClr>
                  </a:outerShdw>
                </a:effectLst>
              </a:rPr>
              <a:t> </a:t>
            </a:r>
            <a:r>
              <a:rPr lang="en-GB" sz="1000" dirty="0" smtClean="0">
                <a:effectLst>
                  <a:outerShdw blurRad="50800" dist="38100" dir="2700000" algn="tl" rotWithShape="0">
                    <a:prstClr val="black">
                      <a:alpha val="40000"/>
                    </a:prstClr>
                  </a:outerShdw>
                </a:effectLst>
              </a:rPr>
              <a:t>   circumstances</a:t>
            </a:r>
          </a:p>
          <a:p>
            <a:pPr eaLnBrk="1" hangingPunct="1"/>
            <a:r>
              <a:rPr lang="en-GB" sz="1000" dirty="0" smtClean="0">
                <a:effectLst>
                  <a:outerShdw blurRad="50800" dist="38100" dir="2700000" algn="tl" rotWithShape="0">
                    <a:prstClr val="black">
                      <a:alpha val="40000"/>
                    </a:prstClr>
                  </a:outerShdw>
                </a:effectLst>
              </a:rPr>
              <a:t>P: Patterns of </a:t>
            </a:r>
          </a:p>
          <a:p>
            <a:pPr eaLnBrk="1" hangingPunct="1"/>
            <a:r>
              <a:rPr lang="en-GB" sz="1000" dirty="0">
                <a:effectLst>
                  <a:outerShdw blurRad="50800" dist="38100" dir="2700000" algn="tl" rotWithShape="0">
                    <a:prstClr val="black">
                      <a:alpha val="40000"/>
                    </a:prstClr>
                  </a:outerShdw>
                </a:effectLst>
              </a:rPr>
              <a:t> </a:t>
            </a:r>
            <a:r>
              <a:rPr lang="en-GB" sz="1000" dirty="0" smtClean="0">
                <a:effectLst>
                  <a:outerShdw blurRad="50800" dist="38100" dir="2700000" algn="tl" rotWithShape="0">
                    <a:prstClr val="black">
                      <a:alpha val="40000"/>
                    </a:prstClr>
                  </a:outerShdw>
                </a:effectLst>
              </a:rPr>
              <a:t>   communication</a:t>
            </a:r>
            <a:endParaRPr lang="en-GB" sz="10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03255195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0" y="116632"/>
            <a:ext cx="9144000" cy="1066800"/>
          </a:xfrm>
        </p:spPr>
        <p:txBody>
          <a:bodyPr lIns="92075" tIns="46038" rIns="92075" bIns="46038"/>
          <a:lstStyle/>
          <a:p>
            <a:pPr eaLnBrk="1" hangingPunct="1"/>
            <a:r>
              <a:rPr lang="en-US" sz="3800" dirty="0" smtClean="0">
                <a:latin typeface="Tahoma" charset="0"/>
              </a:rPr>
              <a:t>shared, non-blaming, dyadic model</a:t>
            </a:r>
            <a:endParaRPr lang="en-US" sz="3800" dirty="0">
              <a:latin typeface="Tahoma" charset="0"/>
            </a:endParaRPr>
          </a:p>
        </p:txBody>
      </p:sp>
      <p:sp>
        <p:nvSpPr>
          <p:cNvPr id="5122" name="Text Box 12"/>
          <p:cNvSpPr txBox="1">
            <a:spLocks noChangeArrowheads="1"/>
          </p:cNvSpPr>
          <p:nvPr/>
        </p:nvSpPr>
        <p:spPr bwMode="auto">
          <a:xfrm>
            <a:off x="498231" y="2001838"/>
            <a:ext cx="1846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endParaRPr lang="en-GB"/>
          </a:p>
        </p:txBody>
      </p:sp>
      <p:sp>
        <p:nvSpPr>
          <p:cNvPr id="5132" name="TextBox 3"/>
          <p:cNvSpPr txBox="1">
            <a:spLocks noChangeArrowheads="1"/>
          </p:cNvSpPr>
          <p:nvPr/>
        </p:nvSpPr>
        <p:spPr bwMode="auto">
          <a:xfrm>
            <a:off x="6444208" y="908720"/>
            <a:ext cx="27363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200" i="1" dirty="0">
                <a:effectLst>
                  <a:outerShdw blurRad="50800" dist="38100" dir="2700000" algn="tl" rotWithShape="0">
                    <a:prstClr val="black">
                      <a:alpha val="40000"/>
                    </a:prstClr>
                  </a:outerShdw>
                </a:effectLst>
              </a:rPr>
              <a:t>Andrew </a:t>
            </a:r>
            <a:r>
              <a:rPr lang="en-GB" sz="1200" i="1" dirty="0" smtClean="0">
                <a:effectLst>
                  <a:outerShdw blurRad="50800" dist="38100" dir="2700000" algn="tl" rotWithShape="0">
                    <a:prstClr val="black">
                      <a:alpha val="40000"/>
                    </a:prstClr>
                  </a:outerShdw>
                </a:effectLst>
              </a:rPr>
              <a:t>Christensen  ‘</a:t>
            </a:r>
            <a:r>
              <a:rPr lang="en-GB" sz="1200" i="1" dirty="0">
                <a:effectLst>
                  <a:outerShdw blurRad="50800" dist="38100" dir="2700000" algn="tl" rotWithShape="0">
                    <a:prstClr val="black">
                      <a:alpha val="40000"/>
                    </a:prstClr>
                  </a:outerShdw>
                </a:effectLst>
              </a:rPr>
              <a:t>A unified protocol for couple therapy’</a:t>
            </a:r>
          </a:p>
        </p:txBody>
      </p:sp>
      <p:sp>
        <p:nvSpPr>
          <p:cNvPr id="13318" name="Rectangle 6"/>
          <p:cNvSpPr>
            <a:spLocks noChangeArrowheads="1"/>
          </p:cNvSpPr>
          <p:nvPr/>
        </p:nvSpPr>
        <p:spPr bwMode="auto">
          <a:xfrm>
            <a:off x="924777" y="5209394"/>
            <a:ext cx="3640015" cy="585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p>
            <a:pPr algn="ctr" eaLnBrk="0" hangingPunct="0">
              <a:defRPr/>
            </a:pP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develop more adaptive communication skills</a:t>
            </a:r>
          </a:p>
        </p:txBody>
      </p:sp>
      <p:sp>
        <p:nvSpPr>
          <p:cNvPr id="13319" name="Rectangle 7"/>
          <p:cNvSpPr>
            <a:spLocks noChangeArrowheads="1"/>
          </p:cNvSpPr>
          <p:nvPr/>
        </p:nvSpPr>
        <p:spPr bwMode="auto">
          <a:xfrm>
            <a:off x="4932040" y="5209394"/>
            <a:ext cx="2952328" cy="585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p>
            <a:pPr algn="ctr" eaLnBrk="0" hangingPunct="0">
              <a:defRPr/>
            </a:pPr>
            <a:r>
              <a:rPr lang="ja-JP" alt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a:t>
            </a: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elephants</a:t>
            </a:r>
            <a:r>
              <a:rPr lang="en-GB"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a:t>
            </a: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 problem</a:t>
            </a:r>
            <a:r>
              <a:rPr lang="en-US" sz="1600" i="1" dirty="0" smtClean="0">
                <a:solidFill>
                  <a:schemeClr val="accent3">
                    <a:lumMod val="40000"/>
                    <a:lumOff val="60000"/>
                  </a:schemeClr>
                </a:solidFill>
                <a:effectLst>
                  <a:outerShdw blurRad="50800" dist="38100" dir="2700000" algn="tl" rotWithShape="0">
                    <a:prstClr val="black">
                      <a:alpha val="40000"/>
                    </a:prstClr>
                  </a:outerShdw>
                </a:effectLst>
                <a:cs typeface="Arial" charset="0"/>
              </a:rPr>
              <a:t>- solving </a:t>
            </a: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and intimacy </a:t>
            </a:r>
          </a:p>
        </p:txBody>
      </p:sp>
      <p:sp>
        <p:nvSpPr>
          <p:cNvPr id="5125" name="Oval 9"/>
          <p:cNvSpPr>
            <a:spLocks noChangeArrowheads="1"/>
          </p:cNvSpPr>
          <p:nvPr/>
        </p:nvSpPr>
        <p:spPr bwMode="auto">
          <a:xfrm>
            <a:off x="825130" y="1412776"/>
            <a:ext cx="3868615" cy="2808288"/>
          </a:xfrm>
          <a:prstGeom prst="ellipse">
            <a:avLst/>
          </a:prstGeom>
          <a:noFill/>
          <a:ln w="38100">
            <a:solidFill>
              <a:schemeClr val="accent4">
                <a:alpha val="7490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solidFill>
                <a:schemeClr val="accent3">
                  <a:lumMod val="40000"/>
                  <a:lumOff val="60000"/>
                </a:schemeClr>
              </a:solidFill>
            </a:endParaRPr>
          </a:p>
        </p:txBody>
      </p:sp>
      <p:sp>
        <p:nvSpPr>
          <p:cNvPr id="5126" name="Oval 9"/>
          <p:cNvSpPr>
            <a:spLocks noChangeArrowheads="1"/>
          </p:cNvSpPr>
          <p:nvPr/>
        </p:nvSpPr>
        <p:spPr bwMode="auto">
          <a:xfrm>
            <a:off x="4465146" y="1412776"/>
            <a:ext cx="3870080" cy="2808288"/>
          </a:xfrm>
          <a:prstGeom prst="ellipse">
            <a:avLst/>
          </a:prstGeom>
          <a:noFill/>
          <a:ln w="38100">
            <a:solidFill>
              <a:schemeClr val="accent4">
                <a:alpha val="7490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solidFill>
                <a:schemeClr val="accent3">
                  <a:lumMod val="40000"/>
                  <a:lumOff val="60000"/>
                </a:schemeClr>
              </a:solidFill>
            </a:endParaRPr>
          </a:p>
        </p:txBody>
      </p:sp>
      <p:sp>
        <p:nvSpPr>
          <p:cNvPr id="5127" name="Oval 9"/>
          <p:cNvSpPr>
            <a:spLocks noChangeArrowheads="1"/>
          </p:cNvSpPr>
          <p:nvPr/>
        </p:nvSpPr>
        <p:spPr bwMode="auto">
          <a:xfrm>
            <a:off x="4465146" y="3789265"/>
            <a:ext cx="3870080" cy="2808287"/>
          </a:xfrm>
          <a:prstGeom prst="ellipse">
            <a:avLst/>
          </a:prstGeom>
          <a:noFill/>
          <a:ln w="38100">
            <a:solidFill>
              <a:schemeClr val="accent4">
                <a:alpha val="7490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solidFill>
                <a:schemeClr val="accent3">
                  <a:lumMod val="40000"/>
                  <a:lumOff val="60000"/>
                </a:schemeClr>
              </a:solidFill>
            </a:endParaRPr>
          </a:p>
        </p:txBody>
      </p:sp>
      <p:sp>
        <p:nvSpPr>
          <p:cNvPr id="5128" name="Oval 9"/>
          <p:cNvSpPr>
            <a:spLocks noChangeArrowheads="1"/>
          </p:cNvSpPr>
          <p:nvPr/>
        </p:nvSpPr>
        <p:spPr bwMode="auto">
          <a:xfrm>
            <a:off x="825130" y="3789265"/>
            <a:ext cx="3868615" cy="2808287"/>
          </a:xfrm>
          <a:prstGeom prst="ellipse">
            <a:avLst/>
          </a:prstGeom>
          <a:noFill/>
          <a:ln w="38100">
            <a:solidFill>
              <a:schemeClr val="accent4">
                <a:alpha val="74901"/>
              </a:scheme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solidFill>
                <a:schemeClr val="accent3">
                  <a:lumMod val="40000"/>
                  <a:lumOff val="60000"/>
                </a:schemeClr>
              </a:solidFill>
            </a:endParaRPr>
          </a:p>
        </p:txBody>
      </p:sp>
      <p:sp>
        <p:nvSpPr>
          <p:cNvPr id="5129" name="Oval 9"/>
          <p:cNvSpPr>
            <a:spLocks noChangeArrowheads="1"/>
          </p:cNvSpPr>
          <p:nvPr/>
        </p:nvSpPr>
        <p:spPr bwMode="auto">
          <a:xfrm>
            <a:off x="2645139" y="2601814"/>
            <a:ext cx="3870080" cy="2806700"/>
          </a:xfrm>
          <a:prstGeom prst="ellipse">
            <a:avLst/>
          </a:prstGeom>
          <a:noFill/>
          <a:ln w="38100">
            <a:solidFill>
              <a:srgbClr val="FFCC00">
                <a:alpha val="63921"/>
              </a:srgbClr>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solidFill>
                <a:schemeClr val="accent5"/>
              </a:solidFill>
            </a:endParaRPr>
          </a:p>
        </p:txBody>
      </p:sp>
      <p:sp>
        <p:nvSpPr>
          <p:cNvPr id="13316" name="Rectangle 4"/>
          <p:cNvSpPr>
            <a:spLocks noChangeArrowheads="1"/>
          </p:cNvSpPr>
          <p:nvPr/>
        </p:nvSpPr>
        <p:spPr bwMode="auto">
          <a:xfrm>
            <a:off x="1196612" y="1700808"/>
            <a:ext cx="3096344" cy="585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p>
            <a:pPr algn="ctr" eaLnBrk="0" hangingPunct="0">
              <a:defRPr/>
            </a:pP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emphasize strengths </a:t>
            </a:r>
            <a:r>
              <a:rPr lang="en-US" sz="1600" i="1" dirty="0" smtClean="0">
                <a:solidFill>
                  <a:schemeClr val="accent3">
                    <a:lumMod val="40000"/>
                    <a:lumOff val="60000"/>
                  </a:schemeClr>
                </a:solidFill>
                <a:effectLst>
                  <a:outerShdw blurRad="50800" dist="38100" dir="2700000" algn="tl" rotWithShape="0">
                    <a:prstClr val="black">
                      <a:alpha val="40000"/>
                    </a:prstClr>
                  </a:outerShdw>
                </a:effectLst>
                <a:cs typeface="Arial" charset="0"/>
              </a:rPr>
              <a:t>&amp; grow </a:t>
            </a: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positive behaviours</a:t>
            </a:r>
          </a:p>
        </p:txBody>
      </p:sp>
      <p:sp>
        <p:nvSpPr>
          <p:cNvPr id="13317" name="Rectangle 5"/>
          <p:cNvSpPr>
            <a:spLocks noChangeArrowheads="1"/>
          </p:cNvSpPr>
          <p:nvPr/>
        </p:nvSpPr>
        <p:spPr bwMode="auto">
          <a:xfrm>
            <a:off x="4572000" y="1700808"/>
            <a:ext cx="3672408" cy="5854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p>
            <a:pPr algn="ctr" eaLnBrk="0" hangingPunct="0">
              <a:defRPr/>
            </a:pPr>
            <a:r>
              <a:rPr lang="en-US" sz="1600" i="1" dirty="0">
                <a:solidFill>
                  <a:schemeClr val="accent3">
                    <a:lumMod val="40000"/>
                    <a:lumOff val="60000"/>
                  </a:schemeClr>
                </a:solidFill>
                <a:effectLst>
                  <a:outerShdw blurRad="50800" dist="38100" dir="2700000" algn="tl" rotWithShape="0">
                    <a:prstClr val="black">
                      <a:alpha val="40000"/>
                    </a:prstClr>
                  </a:outerShdw>
                </a:effectLst>
                <a:cs typeface="Arial" charset="0"/>
              </a:rPr>
              <a:t>modify emotion-driven maladaptive interactions</a:t>
            </a:r>
          </a:p>
        </p:txBody>
      </p:sp>
      <p:sp>
        <p:nvSpPr>
          <p:cNvPr id="22" name="Rectangle 4"/>
          <p:cNvSpPr>
            <a:spLocks noChangeArrowheads="1"/>
          </p:cNvSpPr>
          <p:nvPr/>
        </p:nvSpPr>
        <p:spPr bwMode="auto">
          <a:xfrm>
            <a:off x="2712017" y="3212976"/>
            <a:ext cx="3660183" cy="831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075" tIns="46038" rIns="92075" bIns="46038">
            <a:spAutoFit/>
          </a:bodyPr>
          <a:lstStyle/>
          <a:p>
            <a:pPr algn="ctr" eaLnBrk="0" hangingPunct="0">
              <a:defRPr/>
            </a:pPr>
            <a:r>
              <a:rPr lang="en-US" sz="2400" i="1" u="sng" dirty="0">
                <a:solidFill>
                  <a:srgbClr val="FFCC00"/>
                </a:solidFill>
                <a:effectLst>
                  <a:outerShdw blurRad="50800" dist="38100" dir="2700000" algn="tl" rotWithShape="0">
                    <a:prstClr val="black">
                      <a:alpha val="40000"/>
                    </a:prstClr>
                  </a:outerShdw>
                </a:effectLst>
                <a:cs typeface="Arial" charset="0"/>
              </a:rPr>
              <a:t>shared, non-blaming </a:t>
            </a:r>
          </a:p>
          <a:p>
            <a:pPr algn="ctr" eaLnBrk="0" hangingPunct="0">
              <a:defRPr/>
            </a:pPr>
            <a:r>
              <a:rPr lang="en-US" sz="2400" i="1" u="sng" dirty="0">
                <a:solidFill>
                  <a:srgbClr val="FFCC00"/>
                </a:solidFill>
                <a:effectLst>
                  <a:outerShdw blurRad="50800" dist="38100" dir="2700000" algn="tl" rotWithShape="0">
                    <a:prstClr val="black">
                      <a:alpha val="40000"/>
                    </a:prstClr>
                  </a:outerShdw>
                </a:effectLst>
                <a:cs typeface="Arial" charset="0"/>
              </a:rPr>
              <a:t>dyadic, understanding</a:t>
            </a:r>
          </a:p>
        </p:txBody>
      </p:sp>
      <p:sp>
        <p:nvSpPr>
          <p:cNvPr id="5134" name="TextBox 1"/>
          <p:cNvSpPr txBox="1">
            <a:spLocks noChangeArrowheads="1"/>
          </p:cNvSpPr>
          <p:nvPr/>
        </p:nvSpPr>
        <p:spPr bwMode="auto">
          <a:xfrm>
            <a:off x="2818053" y="4000377"/>
            <a:ext cx="345684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solidFill>
                  <a:srgbClr val="FFCC00"/>
                </a:solidFill>
                <a:effectLst>
                  <a:outerShdw blurRad="50800" dist="38100" dir="2700000" algn="tl" rotWithShape="0">
                    <a:prstClr val="black">
                      <a:alpha val="40000"/>
                    </a:prstClr>
                  </a:outerShdw>
                </a:effectLst>
              </a:rPr>
              <a:t>cooperatively arrived at </a:t>
            </a:r>
            <a:r>
              <a:rPr lang="en-GB" sz="1000" dirty="0" smtClean="0">
                <a:solidFill>
                  <a:srgbClr val="FFCC00"/>
                </a:solidFill>
                <a:effectLst>
                  <a:outerShdw blurRad="50800" dist="38100" dir="2700000" algn="tl" rotWithShape="0">
                    <a:prstClr val="black">
                      <a:alpha val="40000"/>
                    </a:prstClr>
                  </a:outerShdw>
                </a:effectLst>
              </a:rPr>
              <a:t>DEEP ‘reappraisal</a:t>
            </a:r>
            <a:r>
              <a:rPr lang="en-GB" sz="1000" dirty="0">
                <a:solidFill>
                  <a:srgbClr val="FFCC00"/>
                </a:solidFill>
                <a:effectLst>
                  <a:outerShdw blurRad="50800" dist="38100" dir="2700000" algn="tl" rotWithShape="0">
                    <a:prstClr val="black">
                      <a:alpha val="40000"/>
                    </a:prstClr>
                  </a:outerShdw>
                </a:effectLst>
              </a:rPr>
              <a:t>’: may involve an understanding that both partners are trying to meet valid needs but that how they’re doing this is unhelpfully coloured by their pasts</a:t>
            </a:r>
          </a:p>
        </p:txBody>
      </p:sp>
      <p:sp>
        <p:nvSpPr>
          <p:cNvPr id="5135" name="TextBox 2"/>
          <p:cNvSpPr txBox="1">
            <a:spLocks noChangeArrowheads="1"/>
          </p:cNvSpPr>
          <p:nvPr/>
        </p:nvSpPr>
        <p:spPr bwMode="auto">
          <a:xfrm>
            <a:off x="4932040" y="2204864"/>
            <a:ext cx="295232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700" dirty="0">
                <a:solidFill>
                  <a:schemeClr val="accent3">
                    <a:lumMod val="40000"/>
                    <a:lumOff val="60000"/>
                  </a:schemeClr>
                </a:solidFill>
                <a:effectLst>
                  <a:outerShdw blurRad="50800" dist="38100" dir="2700000" algn="tl" rotWithShape="0">
                    <a:prstClr val="black">
                      <a:alpha val="40000"/>
                    </a:prstClr>
                  </a:outerShdw>
                </a:effectLst>
              </a:rPr>
              <a:t>therapists may highlight &amp; interrupt these patterns in session; at home, ‘time-outs’, mental contrasting &amp; implementation intentions can all have a part to play</a:t>
            </a:r>
          </a:p>
        </p:txBody>
      </p:sp>
      <p:sp>
        <p:nvSpPr>
          <p:cNvPr id="5136" name="TextBox 16"/>
          <p:cNvSpPr txBox="1">
            <a:spLocks noChangeArrowheads="1"/>
          </p:cNvSpPr>
          <p:nvPr/>
        </p:nvSpPr>
        <p:spPr bwMode="auto">
          <a:xfrm>
            <a:off x="4968044" y="5714092"/>
            <a:ext cx="28803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700" dirty="0">
                <a:solidFill>
                  <a:schemeClr val="accent3">
                    <a:lumMod val="40000"/>
                    <a:lumOff val="60000"/>
                  </a:schemeClr>
                </a:solidFill>
                <a:effectLst>
                  <a:outerShdw blurRad="50800" dist="38100" dir="2700000" algn="tl" rotWithShape="0">
                    <a:prstClr val="black">
                      <a:alpha val="40000"/>
                    </a:prstClr>
                  </a:outerShdw>
                </a:effectLst>
              </a:rPr>
              <a:t>at the right time, it’s likely to be important to open up about any of a variety of potentially important avoided ‘elephant in the room’ topics; this can allow constructive joint problem</a:t>
            </a:r>
            <a:r>
              <a:rPr lang="en-GB" sz="700" dirty="0" smtClean="0">
                <a:solidFill>
                  <a:schemeClr val="accent3">
                    <a:lumMod val="40000"/>
                    <a:lumOff val="60000"/>
                  </a:schemeClr>
                </a:solidFill>
                <a:effectLst>
                  <a:outerShdw blurRad="50800" dist="38100" dir="2700000" algn="tl" rotWithShape="0">
                    <a:prstClr val="black">
                      <a:alpha val="40000"/>
                    </a:prstClr>
                  </a:outerShdw>
                </a:effectLst>
              </a:rPr>
              <a:t>-solving &amp; deepen </a:t>
            </a:r>
            <a:r>
              <a:rPr lang="en-GB" sz="700" dirty="0">
                <a:solidFill>
                  <a:schemeClr val="accent3">
                    <a:lumMod val="40000"/>
                    <a:lumOff val="60000"/>
                  </a:schemeClr>
                </a:solidFill>
                <a:effectLst>
                  <a:outerShdw blurRad="50800" dist="38100" dir="2700000" algn="tl" rotWithShape="0">
                    <a:prstClr val="black">
                      <a:alpha val="40000"/>
                    </a:prstClr>
                  </a:outerShdw>
                </a:effectLst>
              </a:rPr>
              <a:t>understanding &amp; closeness</a:t>
            </a:r>
          </a:p>
        </p:txBody>
      </p:sp>
      <p:sp>
        <p:nvSpPr>
          <p:cNvPr id="5137" name="TextBox 17"/>
          <p:cNvSpPr txBox="1">
            <a:spLocks noChangeArrowheads="1"/>
          </p:cNvSpPr>
          <p:nvPr/>
        </p:nvSpPr>
        <p:spPr bwMode="auto">
          <a:xfrm>
            <a:off x="1268620" y="5714092"/>
            <a:ext cx="295232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700" dirty="0">
                <a:solidFill>
                  <a:schemeClr val="accent3">
                    <a:lumMod val="40000"/>
                    <a:lumOff val="60000"/>
                  </a:schemeClr>
                </a:solidFill>
                <a:effectLst>
                  <a:outerShdw blurRad="50800" dist="38100" dir="2700000" algn="tl" rotWithShape="0">
                    <a:prstClr val="black">
                      <a:alpha val="40000"/>
                    </a:prstClr>
                  </a:outerShdw>
                </a:effectLst>
              </a:rPr>
              <a:t>helping speakers become more ‘self-focused’ (less blaming of others, more disclosing own emotions &amp; vulnerability); helping  listeners become more ‘other focused’ (body language, standing ‘in </a:t>
            </a:r>
            <a:r>
              <a:rPr lang="en-GB" sz="700" dirty="0" smtClean="0">
                <a:solidFill>
                  <a:schemeClr val="accent3">
                    <a:lumMod val="40000"/>
                    <a:lumOff val="60000"/>
                  </a:schemeClr>
                </a:solidFill>
                <a:effectLst>
                  <a:outerShdw blurRad="50800" dist="38100" dir="2700000" algn="tl" rotWithShape="0">
                    <a:prstClr val="black">
                      <a:alpha val="40000"/>
                    </a:prstClr>
                  </a:outerShdw>
                </a:effectLst>
              </a:rPr>
              <a:t>the </a:t>
            </a:r>
            <a:r>
              <a:rPr lang="en-GB" sz="700" dirty="0">
                <a:solidFill>
                  <a:schemeClr val="accent3">
                    <a:lumMod val="40000"/>
                    <a:lumOff val="60000"/>
                  </a:schemeClr>
                </a:solidFill>
                <a:effectLst>
                  <a:outerShdw blurRad="50800" dist="38100" dir="2700000" algn="tl" rotWithShape="0">
                    <a:prstClr val="black">
                      <a:alpha val="40000"/>
                    </a:prstClr>
                  </a:outerShdw>
                </a:effectLst>
              </a:rPr>
              <a:t>other’s shoes’, summarizing)  </a:t>
            </a:r>
          </a:p>
        </p:txBody>
      </p:sp>
      <p:sp>
        <p:nvSpPr>
          <p:cNvPr id="5138" name="TextBox 2"/>
          <p:cNvSpPr txBox="1">
            <a:spLocks noChangeArrowheads="1"/>
          </p:cNvSpPr>
          <p:nvPr/>
        </p:nvSpPr>
        <p:spPr bwMode="auto">
          <a:xfrm>
            <a:off x="1088600" y="2204864"/>
            <a:ext cx="3312368"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700" dirty="0">
                <a:solidFill>
                  <a:schemeClr val="accent3">
                    <a:lumMod val="40000"/>
                    <a:lumOff val="60000"/>
                  </a:schemeClr>
                </a:solidFill>
                <a:effectLst>
                  <a:outerShdw blurRad="50800" dist="38100" dir="2700000" algn="tl" rotWithShape="0">
                    <a:prstClr val="black">
                      <a:alpha val="40000"/>
                    </a:prstClr>
                  </a:outerShdw>
                </a:effectLst>
              </a:rPr>
              <a:t>reasons for initial attraction to each other; assess &amp; feedback strengths; encouragement of positive behaviour; learning from successful interactions; vulnerability behind demands &amp; hostility </a:t>
            </a:r>
          </a:p>
        </p:txBody>
      </p:sp>
      <p:sp>
        <p:nvSpPr>
          <p:cNvPr id="5139" name="TextBox 2"/>
          <p:cNvSpPr txBox="1">
            <a:spLocks noChangeArrowheads="1"/>
          </p:cNvSpPr>
          <p:nvPr/>
        </p:nvSpPr>
        <p:spPr bwMode="auto">
          <a:xfrm>
            <a:off x="-108519" y="3588385"/>
            <a:ext cx="136815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000" dirty="0">
                <a:solidFill>
                  <a:srgbClr val="CAE2AA"/>
                </a:solidFill>
                <a:effectLst>
                  <a:outerShdw blurRad="50800" dist="38100" dir="2700000" algn="tl" rotWithShape="0">
                    <a:prstClr val="black">
                      <a:alpha val="40000"/>
                    </a:prstClr>
                  </a:outerShdw>
                </a:effectLst>
              </a:rPr>
              <a:t>note importance of identifying &amp; changing couples’ key distress-producing cause-effect chains </a:t>
            </a:r>
          </a:p>
        </p:txBody>
      </p:sp>
      <p:sp>
        <p:nvSpPr>
          <p:cNvPr id="23" name="TextBox 2"/>
          <p:cNvSpPr txBox="1">
            <a:spLocks noChangeArrowheads="1"/>
          </p:cNvSpPr>
          <p:nvPr/>
        </p:nvSpPr>
        <p:spPr bwMode="auto">
          <a:xfrm>
            <a:off x="7847857" y="3511441"/>
            <a:ext cx="1332655"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eaLnBrk="1" hangingPunct="1"/>
            <a:r>
              <a:rPr lang="en-GB" sz="1000" dirty="0" smtClean="0">
                <a:solidFill>
                  <a:srgbClr val="FFCC00"/>
                </a:solidFill>
                <a:effectLst>
                  <a:outerShdw blurRad="50800" dist="38100" dir="2700000" algn="tl" rotWithShape="0">
                    <a:prstClr val="black">
                      <a:alpha val="40000"/>
                    </a:prstClr>
                  </a:outerShdw>
                </a:effectLst>
              </a:rPr>
              <a:t>D: Differences</a:t>
            </a:r>
          </a:p>
          <a:p>
            <a:pPr eaLnBrk="1" hangingPunct="1"/>
            <a:r>
              <a:rPr lang="en-GB" sz="1000" dirty="0" smtClean="0">
                <a:solidFill>
                  <a:srgbClr val="FFCC00"/>
                </a:solidFill>
                <a:effectLst>
                  <a:outerShdw blurRad="50800" dist="38100" dir="2700000" algn="tl" rotWithShape="0">
                    <a:prstClr val="black">
                      <a:alpha val="40000"/>
                    </a:prstClr>
                  </a:outerShdw>
                </a:effectLst>
              </a:rPr>
              <a:t>E: Emotional  </a:t>
            </a:r>
          </a:p>
          <a:p>
            <a:pPr eaLnBrk="1" hangingPunct="1"/>
            <a:r>
              <a:rPr lang="en-GB" sz="1000" dirty="0">
                <a:solidFill>
                  <a:srgbClr val="FFCC00"/>
                </a:solidFill>
                <a:effectLst>
                  <a:outerShdw blurRad="50800" dist="38100" dir="2700000" algn="tl" rotWithShape="0">
                    <a:prstClr val="black">
                      <a:alpha val="40000"/>
                    </a:prstClr>
                  </a:outerShdw>
                </a:effectLst>
              </a:rPr>
              <a:t> </a:t>
            </a:r>
            <a:r>
              <a:rPr lang="en-GB" sz="1000" dirty="0" smtClean="0">
                <a:solidFill>
                  <a:srgbClr val="FFCC00"/>
                </a:solidFill>
                <a:effectLst>
                  <a:outerShdw blurRad="50800" dist="38100" dir="2700000" algn="tl" rotWithShape="0">
                    <a:prstClr val="black">
                      <a:alpha val="40000"/>
                    </a:prstClr>
                  </a:outerShdw>
                </a:effectLst>
              </a:rPr>
              <a:t>   sensitivities</a:t>
            </a:r>
          </a:p>
          <a:p>
            <a:pPr eaLnBrk="1" hangingPunct="1"/>
            <a:r>
              <a:rPr lang="en-GB" sz="1000" dirty="0" smtClean="0">
                <a:solidFill>
                  <a:srgbClr val="FFCC00"/>
                </a:solidFill>
                <a:effectLst>
                  <a:outerShdw blurRad="50800" dist="38100" dir="2700000" algn="tl" rotWithShape="0">
                    <a:prstClr val="black">
                      <a:alpha val="40000"/>
                    </a:prstClr>
                  </a:outerShdw>
                </a:effectLst>
              </a:rPr>
              <a:t>E: External </a:t>
            </a:r>
          </a:p>
          <a:p>
            <a:pPr eaLnBrk="1" hangingPunct="1"/>
            <a:r>
              <a:rPr lang="en-GB" sz="1000" dirty="0">
                <a:solidFill>
                  <a:srgbClr val="FFCC00"/>
                </a:solidFill>
                <a:effectLst>
                  <a:outerShdw blurRad="50800" dist="38100" dir="2700000" algn="tl" rotWithShape="0">
                    <a:prstClr val="black">
                      <a:alpha val="40000"/>
                    </a:prstClr>
                  </a:outerShdw>
                </a:effectLst>
              </a:rPr>
              <a:t> </a:t>
            </a:r>
            <a:r>
              <a:rPr lang="en-GB" sz="1000" dirty="0" smtClean="0">
                <a:solidFill>
                  <a:srgbClr val="FFCC00"/>
                </a:solidFill>
                <a:effectLst>
                  <a:outerShdw blurRad="50800" dist="38100" dir="2700000" algn="tl" rotWithShape="0">
                    <a:prstClr val="black">
                      <a:alpha val="40000"/>
                    </a:prstClr>
                  </a:outerShdw>
                </a:effectLst>
              </a:rPr>
              <a:t>   circumstances</a:t>
            </a:r>
          </a:p>
          <a:p>
            <a:pPr eaLnBrk="1" hangingPunct="1"/>
            <a:r>
              <a:rPr lang="en-GB" sz="1000" dirty="0" smtClean="0">
                <a:solidFill>
                  <a:srgbClr val="FFCC00"/>
                </a:solidFill>
                <a:effectLst>
                  <a:outerShdw blurRad="50800" dist="38100" dir="2700000" algn="tl" rotWithShape="0">
                    <a:prstClr val="black">
                      <a:alpha val="40000"/>
                    </a:prstClr>
                  </a:outerShdw>
                </a:effectLst>
              </a:rPr>
              <a:t>P: Patterns of </a:t>
            </a:r>
          </a:p>
          <a:p>
            <a:pPr eaLnBrk="1" hangingPunct="1"/>
            <a:r>
              <a:rPr lang="en-GB" sz="1000" dirty="0">
                <a:solidFill>
                  <a:srgbClr val="FFCC00"/>
                </a:solidFill>
                <a:effectLst>
                  <a:outerShdw blurRad="50800" dist="38100" dir="2700000" algn="tl" rotWithShape="0">
                    <a:prstClr val="black">
                      <a:alpha val="40000"/>
                    </a:prstClr>
                  </a:outerShdw>
                </a:effectLst>
              </a:rPr>
              <a:t> </a:t>
            </a:r>
            <a:r>
              <a:rPr lang="en-GB" sz="1000" dirty="0" smtClean="0">
                <a:solidFill>
                  <a:srgbClr val="FFCC00"/>
                </a:solidFill>
                <a:effectLst>
                  <a:outerShdw blurRad="50800" dist="38100" dir="2700000" algn="tl" rotWithShape="0">
                    <a:prstClr val="black">
                      <a:alpha val="40000"/>
                    </a:prstClr>
                  </a:outerShdw>
                </a:effectLst>
              </a:rPr>
              <a:t>   communication</a:t>
            </a:r>
            <a:endParaRPr lang="en-GB" sz="1000" dirty="0">
              <a:solidFill>
                <a:srgbClr val="FFCC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84774694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36512" y="188640"/>
            <a:ext cx="914501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eaLnBrk="1" hangingPunct="1">
              <a:defRPr/>
            </a:pPr>
            <a:r>
              <a:rPr lang="en-GB" sz="3200" dirty="0" smtClean="0">
                <a:solidFill>
                  <a:schemeClr val="tx2"/>
                </a:solidFill>
                <a:effectLst>
                  <a:outerShdw blurRad="50800" dist="38100" dir="2700000" algn="tl" rotWithShape="0">
                    <a:prstClr val="black">
                      <a:alpha val="40000"/>
                    </a:prstClr>
                  </a:outerShdw>
                </a:effectLst>
                <a:latin typeface="Tahoma" charset="0"/>
                <a:cs typeface="+mn-cs"/>
              </a:rPr>
              <a:t>integrative behavioural couple </a:t>
            </a:r>
          </a:p>
          <a:p>
            <a:pPr algn="ctr" eaLnBrk="1" hangingPunct="1">
              <a:defRPr/>
            </a:pPr>
            <a:r>
              <a:rPr lang="en-GB" sz="3200" dirty="0" smtClean="0">
                <a:solidFill>
                  <a:schemeClr val="tx2"/>
                </a:solidFill>
                <a:effectLst>
                  <a:outerShdw blurRad="50800" dist="38100" dir="2700000" algn="tl" rotWithShape="0">
                    <a:prstClr val="black">
                      <a:alpha val="40000"/>
                    </a:prstClr>
                  </a:outerShdw>
                </a:effectLst>
                <a:latin typeface="Tahoma" charset="0"/>
                <a:cs typeface="+mn-cs"/>
              </a:rPr>
              <a:t>therapy: 3 overlapping interventions</a:t>
            </a:r>
          </a:p>
        </p:txBody>
      </p:sp>
      <p:sp>
        <p:nvSpPr>
          <p:cNvPr id="3078" name="Line 36"/>
          <p:cNvSpPr>
            <a:spLocks noChangeShapeType="1"/>
          </p:cNvSpPr>
          <p:nvPr/>
        </p:nvSpPr>
        <p:spPr bwMode="auto">
          <a:xfrm flipV="1">
            <a:off x="897795" y="6741368"/>
            <a:ext cx="7200800" cy="0"/>
          </a:xfrm>
          <a:prstGeom prst="line">
            <a:avLst/>
          </a:prstGeom>
          <a:noFill/>
          <a:ln w="50800">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3081" name="Oval 13"/>
          <p:cNvSpPr>
            <a:spLocks noChangeArrowheads="1"/>
          </p:cNvSpPr>
          <p:nvPr/>
        </p:nvSpPr>
        <p:spPr bwMode="auto">
          <a:xfrm flipV="1">
            <a:off x="2910758" y="3428454"/>
            <a:ext cx="3389434" cy="2305050"/>
          </a:xfrm>
          <a:prstGeom prst="ellipse">
            <a:avLst/>
          </a:prstGeom>
          <a:noFill/>
          <a:ln w="50800">
            <a:solidFill>
              <a:srgbClr val="8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50000"/>
                    </a:srgbClr>
                  </a:outerShdw>
                </a:effectLst>
              </a14:hiddenEffects>
            </a:ext>
          </a:extLst>
        </p:spPr>
        <p:txBody>
          <a:bodyPr/>
          <a:lstStyle/>
          <a:p>
            <a:pPr>
              <a:defRPr/>
            </a:pPr>
            <a:endParaRPr lang="en-GB">
              <a:cs typeface="+mn-cs"/>
            </a:endParaRPr>
          </a:p>
        </p:txBody>
      </p:sp>
      <p:sp>
        <p:nvSpPr>
          <p:cNvPr id="3082" name="Text Box 14"/>
          <p:cNvSpPr txBox="1">
            <a:spLocks noChangeArrowheads="1"/>
          </p:cNvSpPr>
          <p:nvPr/>
        </p:nvSpPr>
        <p:spPr bwMode="auto">
          <a:xfrm>
            <a:off x="3065680" y="3874542"/>
            <a:ext cx="3090496" cy="149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eaLnBrk="1" hangingPunct="1">
              <a:defRPr/>
            </a:pPr>
            <a:r>
              <a:rPr lang="en-GB" sz="2800" dirty="0">
                <a:solidFill>
                  <a:schemeClr val="tx2">
                    <a:lumMod val="75000"/>
                  </a:schemeClr>
                </a:solidFill>
                <a:effectLst>
                  <a:outerShdw blurRad="50800" dist="38100" dir="2700000" algn="tl" rotWithShape="0">
                    <a:prstClr val="black">
                      <a:alpha val="40000"/>
                    </a:prstClr>
                  </a:outerShdw>
                </a:effectLst>
                <a:latin typeface="Tahoma" charset="0"/>
              </a:rPr>
              <a:t>improved practical strategies</a:t>
            </a:r>
          </a:p>
        </p:txBody>
      </p:sp>
      <p:sp>
        <p:nvSpPr>
          <p:cNvPr id="3084" name="Text Box 18"/>
          <p:cNvSpPr txBox="1">
            <a:spLocks noChangeArrowheads="1"/>
          </p:cNvSpPr>
          <p:nvPr/>
        </p:nvSpPr>
        <p:spPr bwMode="auto">
          <a:xfrm>
            <a:off x="4987339" y="1964618"/>
            <a:ext cx="2392973" cy="144145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eaLnBrk="1" hangingPunct="1">
              <a:defRPr/>
            </a:pPr>
            <a:r>
              <a:rPr lang="en-GB" sz="2800" dirty="0" smtClean="0">
                <a:solidFill>
                  <a:schemeClr val="accent5"/>
                </a:solidFill>
                <a:effectLst>
                  <a:outerShdw blurRad="50800" dist="38100" dir="2700000" algn="tl" rotWithShape="0">
                    <a:prstClr val="black">
                      <a:alpha val="40000"/>
                    </a:prstClr>
                  </a:outerShdw>
                </a:effectLst>
                <a:latin typeface="Tahoma" charset="0"/>
                <a:cs typeface="+mn-cs"/>
              </a:rPr>
              <a:t>deeper emotional connections</a:t>
            </a:r>
          </a:p>
        </p:txBody>
      </p:sp>
      <p:sp>
        <p:nvSpPr>
          <p:cNvPr id="20" name="Oval 13"/>
          <p:cNvSpPr>
            <a:spLocks noChangeArrowheads="1"/>
          </p:cNvSpPr>
          <p:nvPr/>
        </p:nvSpPr>
        <p:spPr bwMode="auto">
          <a:xfrm flipV="1">
            <a:off x="4427984" y="1556792"/>
            <a:ext cx="3389435" cy="2305050"/>
          </a:xfrm>
          <a:prstGeom prst="ellipse">
            <a:avLst/>
          </a:prstGeom>
          <a:noFill/>
          <a:ln w="50800">
            <a:solidFill>
              <a:srgbClr val="E8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50000"/>
                    </a:srgbClr>
                  </a:outerShdw>
                </a:effectLst>
              </a14:hiddenEffects>
            </a:ext>
          </a:extLst>
        </p:spPr>
        <p:txBody>
          <a:bodyPr/>
          <a:lstStyle/>
          <a:p>
            <a:pPr>
              <a:defRPr/>
            </a:pPr>
            <a:endParaRPr lang="en-GB">
              <a:cs typeface="+mn-cs"/>
            </a:endParaRPr>
          </a:p>
        </p:txBody>
      </p:sp>
      <p:sp>
        <p:nvSpPr>
          <p:cNvPr id="13" name="Text Box 2"/>
          <p:cNvSpPr txBox="1">
            <a:spLocks noChangeArrowheads="1"/>
          </p:cNvSpPr>
          <p:nvPr/>
        </p:nvSpPr>
        <p:spPr bwMode="auto">
          <a:xfrm>
            <a:off x="144016" y="6012576"/>
            <a:ext cx="8964488"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eaLnBrk="1" hangingPunct="1">
              <a:defRPr/>
            </a:pPr>
            <a:r>
              <a:rPr lang="en-GB" sz="3200" dirty="0" smtClean="0">
                <a:solidFill>
                  <a:schemeClr val="tx2"/>
                </a:solidFill>
                <a:effectLst>
                  <a:outerShdw blurRad="50800" dist="38100" dir="2700000" algn="tl" rotWithShape="0">
                    <a:prstClr val="black">
                      <a:alpha val="40000"/>
                    </a:prstClr>
                  </a:outerShdw>
                </a:effectLst>
                <a:latin typeface="Tahoma" charset="0"/>
                <a:cs typeface="+mn-cs"/>
              </a:rPr>
              <a:t>both inner &amp; outer change interventions</a:t>
            </a:r>
          </a:p>
        </p:txBody>
      </p:sp>
      <p:sp>
        <p:nvSpPr>
          <p:cNvPr id="14" name="Text Box 2"/>
          <p:cNvSpPr txBox="1">
            <a:spLocks noChangeArrowheads="1"/>
          </p:cNvSpPr>
          <p:nvPr/>
        </p:nvSpPr>
        <p:spPr bwMode="auto">
          <a:xfrm>
            <a:off x="-108520" y="3196133"/>
            <a:ext cx="2386311"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eaLnBrk="1" hangingPunct="1">
              <a:defRPr/>
            </a:pPr>
            <a:r>
              <a:rPr lang="en-GB" sz="2800" dirty="0" smtClean="0">
                <a:solidFill>
                  <a:srgbClr val="CAE2AA"/>
                </a:solidFill>
                <a:effectLst>
                  <a:outerShdw blurRad="50800" dist="38100" dir="2700000" algn="tl" rotWithShape="0">
                    <a:prstClr val="black">
                      <a:alpha val="40000"/>
                    </a:prstClr>
                  </a:outerShdw>
                </a:effectLst>
                <a:latin typeface="Tahoma" charset="0"/>
                <a:cs typeface="+mn-cs"/>
              </a:rPr>
              <a:t>inner: empathy &amp; compassion</a:t>
            </a:r>
          </a:p>
        </p:txBody>
      </p:sp>
      <p:sp>
        <p:nvSpPr>
          <p:cNvPr id="15" name="Text Box 2"/>
          <p:cNvSpPr txBox="1">
            <a:spLocks noChangeArrowheads="1"/>
          </p:cNvSpPr>
          <p:nvPr/>
        </p:nvSpPr>
        <p:spPr bwMode="auto">
          <a:xfrm>
            <a:off x="5904656" y="4636293"/>
            <a:ext cx="3275856"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a:defRPr/>
            </a:pPr>
            <a:r>
              <a:rPr lang="en-GB" sz="2800" dirty="0" smtClean="0">
                <a:solidFill>
                  <a:schemeClr val="tx2">
                    <a:lumMod val="75000"/>
                  </a:schemeClr>
                </a:solidFill>
                <a:effectLst>
                  <a:outerShdw blurRad="50800" dist="38100" dir="2700000" algn="tl" rotWithShape="0">
                    <a:prstClr val="black">
                      <a:alpha val="40000"/>
                    </a:prstClr>
                  </a:outerShdw>
                </a:effectLst>
                <a:latin typeface="Tahoma" charset="0"/>
              </a:rPr>
              <a:t>outer: time- outs, </a:t>
            </a:r>
            <a:r>
              <a:rPr lang="en-GB" sz="2800" dirty="0" err="1" smtClean="0">
                <a:solidFill>
                  <a:schemeClr val="tx2">
                    <a:lumMod val="75000"/>
                  </a:schemeClr>
                </a:solidFill>
                <a:effectLst>
                  <a:outerShdw blurRad="50800" dist="38100" dir="2700000" algn="tl" rotWithShape="0">
                    <a:prstClr val="black">
                      <a:alpha val="40000"/>
                    </a:prstClr>
                  </a:outerShdw>
                </a:effectLst>
                <a:latin typeface="Tahoma" charset="0"/>
              </a:rPr>
              <a:t>communic-ation</a:t>
            </a:r>
            <a:r>
              <a:rPr lang="en-GB" sz="2800" dirty="0" smtClean="0">
                <a:solidFill>
                  <a:schemeClr val="tx2">
                    <a:lumMod val="75000"/>
                  </a:schemeClr>
                </a:solidFill>
                <a:effectLst>
                  <a:outerShdw blurRad="50800" dist="38100" dir="2700000" algn="tl" rotWithShape="0">
                    <a:prstClr val="black">
                      <a:alpha val="40000"/>
                    </a:prstClr>
                  </a:outerShdw>
                </a:effectLst>
                <a:latin typeface="Tahoma" charset="0"/>
              </a:rPr>
              <a:t> skills, </a:t>
            </a:r>
            <a:r>
              <a:rPr lang="en-GB" sz="2800" dirty="0" err="1" smtClean="0">
                <a:solidFill>
                  <a:schemeClr val="tx2">
                    <a:lumMod val="75000"/>
                  </a:schemeClr>
                </a:solidFill>
                <a:effectLst>
                  <a:outerShdw blurRad="50800" dist="38100" dir="2700000" algn="tl" rotWithShape="0">
                    <a:prstClr val="black">
                      <a:alpha val="40000"/>
                    </a:prstClr>
                  </a:outerShdw>
                </a:effectLst>
                <a:latin typeface="Tahoma" charset="0"/>
              </a:rPr>
              <a:t>etc</a:t>
            </a:r>
            <a:endParaRPr lang="en-GB" sz="2800" dirty="0">
              <a:solidFill>
                <a:schemeClr val="tx2">
                  <a:lumMod val="75000"/>
                </a:schemeClr>
              </a:solidFill>
              <a:effectLst>
                <a:outerShdw blurRad="50800" dist="38100" dir="2700000" algn="tl" rotWithShape="0">
                  <a:prstClr val="black">
                    <a:alpha val="40000"/>
                  </a:prstClr>
                </a:outerShdw>
              </a:effectLst>
              <a:latin typeface="Tahoma" charset="0"/>
            </a:endParaRPr>
          </a:p>
        </p:txBody>
      </p:sp>
      <p:sp>
        <p:nvSpPr>
          <p:cNvPr id="16" name="Text Box 11"/>
          <p:cNvSpPr txBox="1">
            <a:spLocks noChangeArrowheads="1"/>
          </p:cNvSpPr>
          <p:nvPr/>
        </p:nvSpPr>
        <p:spPr bwMode="auto">
          <a:xfrm>
            <a:off x="1696738" y="1940806"/>
            <a:ext cx="2864813" cy="14890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a:lstStyle>
            <a:lvl1pPr>
              <a:defRPr>
                <a:solidFill>
                  <a:schemeClr val="tx1"/>
                </a:solidFill>
                <a:latin typeface="CG Omega" charset="0"/>
                <a:ea typeface="ＭＳ Ｐゴシック" charset="0"/>
              </a:defRPr>
            </a:lvl1pPr>
            <a:lvl2pPr marL="742950" indent="-285750">
              <a:defRPr>
                <a:solidFill>
                  <a:schemeClr val="tx1"/>
                </a:solidFill>
                <a:latin typeface="CG Omega" charset="0"/>
                <a:ea typeface="ＭＳ Ｐゴシック" charset="0"/>
              </a:defRPr>
            </a:lvl2pPr>
            <a:lvl3pPr marL="1143000" indent="-228600">
              <a:defRPr>
                <a:solidFill>
                  <a:schemeClr val="tx1"/>
                </a:solidFill>
                <a:latin typeface="CG Omega" charset="0"/>
                <a:ea typeface="ＭＳ Ｐゴシック" charset="0"/>
              </a:defRPr>
            </a:lvl3pPr>
            <a:lvl4pPr marL="1600200" indent="-228600">
              <a:defRPr>
                <a:solidFill>
                  <a:schemeClr val="tx1"/>
                </a:solidFill>
                <a:latin typeface="CG Omega" charset="0"/>
                <a:ea typeface="ＭＳ Ｐゴシック" charset="0"/>
              </a:defRPr>
            </a:lvl4pPr>
            <a:lvl5pPr marL="2057400" indent="-228600">
              <a:defRPr>
                <a:solidFill>
                  <a:schemeClr val="tx1"/>
                </a:solidFill>
                <a:latin typeface="CG Omega" charset="0"/>
                <a:ea typeface="ＭＳ Ｐゴシック" charset="0"/>
              </a:defRPr>
            </a:lvl5pPr>
            <a:lvl6pPr marL="2514600" indent="-228600" eaLnBrk="0" fontAlgn="base" hangingPunct="0">
              <a:spcBef>
                <a:spcPct val="0"/>
              </a:spcBef>
              <a:spcAft>
                <a:spcPct val="0"/>
              </a:spcAft>
              <a:defRPr>
                <a:solidFill>
                  <a:schemeClr val="tx1"/>
                </a:solidFill>
                <a:latin typeface="CG Omega" charset="0"/>
                <a:ea typeface="ＭＳ Ｐゴシック" charset="0"/>
              </a:defRPr>
            </a:lvl6pPr>
            <a:lvl7pPr marL="2971800" indent="-228600" eaLnBrk="0" fontAlgn="base" hangingPunct="0">
              <a:spcBef>
                <a:spcPct val="0"/>
              </a:spcBef>
              <a:spcAft>
                <a:spcPct val="0"/>
              </a:spcAft>
              <a:defRPr>
                <a:solidFill>
                  <a:schemeClr val="tx1"/>
                </a:solidFill>
                <a:latin typeface="CG Omega" charset="0"/>
                <a:ea typeface="ＭＳ Ｐゴシック" charset="0"/>
              </a:defRPr>
            </a:lvl7pPr>
            <a:lvl8pPr marL="3429000" indent="-228600" eaLnBrk="0" fontAlgn="base" hangingPunct="0">
              <a:spcBef>
                <a:spcPct val="0"/>
              </a:spcBef>
              <a:spcAft>
                <a:spcPct val="0"/>
              </a:spcAft>
              <a:defRPr>
                <a:solidFill>
                  <a:schemeClr val="tx1"/>
                </a:solidFill>
                <a:latin typeface="CG Omega" charset="0"/>
                <a:ea typeface="ＭＳ Ｐゴシック" charset="0"/>
              </a:defRPr>
            </a:lvl8pPr>
            <a:lvl9pPr marL="3886200" indent="-228600" eaLnBrk="0" fontAlgn="base" hangingPunct="0">
              <a:spcBef>
                <a:spcPct val="0"/>
              </a:spcBef>
              <a:spcAft>
                <a:spcPct val="0"/>
              </a:spcAft>
              <a:defRPr>
                <a:solidFill>
                  <a:schemeClr val="tx1"/>
                </a:solidFill>
                <a:latin typeface="CG Omega" charset="0"/>
                <a:ea typeface="ＭＳ Ｐゴシック" charset="0"/>
              </a:defRPr>
            </a:lvl9pPr>
          </a:lstStyle>
          <a:p>
            <a:pPr algn="ctr">
              <a:defRPr/>
            </a:pPr>
            <a:r>
              <a:rPr lang="en-GB" sz="2800" dirty="0">
                <a:solidFill>
                  <a:schemeClr val="accent5"/>
                </a:solidFill>
                <a:effectLst>
                  <a:outerShdw blurRad="50800" dist="38100" dir="2700000" algn="tl" rotWithShape="0">
                    <a:prstClr val="black">
                      <a:alpha val="40000"/>
                    </a:prstClr>
                  </a:outerShdw>
                </a:effectLst>
                <a:latin typeface="Tahoma" charset="0"/>
              </a:rPr>
              <a:t>helpful </a:t>
            </a:r>
          </a:p>
          <a:p>
            <a:pPr algn="ctr">
              <a:defRPr/>
            </a:pPr>
            <a:r>
              <a:rPr lang="en-GB" sz="2800" dirty="0">
                <a:solidFill>
                  <a:schemeClr val="accent5"/>
                </a:solidFill>
                <a:effectLst>
                  <a:outerShdw blurRad="50800" dist="38100" dir="2700000" algn="tl" rotWithShape="0">
                    <a:prstClr val="black">
                      <a:alpha val="40000"/>
                    </a:prstClr>
                  </a:outerShdw>
                </a:effectLst>
                <a:latin typeface="Tahoma" charset="0"/>
              </a:rPr>
              <a:t>non-blaming understanding</a:t>
            </a:r>
          </a:p>
        </p:txBody>
      </p:sp>
      <p:sp>
        <p:nvSpPr>
          <p:cNvPr id="17" name="Oval 13"/>
          <p:cNvSpPr>
            <a:spLocks noChangeArrowheads="1"/>
          </p:cNvSpPr>
          <p:nvPr/>
        </p:nvSpPr>
        <p:spPr bwMode="auto">
          <a:xfrm flipV="1">
            <a:off x="1547664" y="1556792"/>
            <a:ext cx="3389434" cy="2305050"/>
          </a:xfrm>
          <a:prstGeom prst="ellipse">
            <a:avLst/>
          </a:prstGeom>
          <a:noFill/>
          <a:ln w="50800">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rgbClr val="000000">
                      <a:alpha val="50000"/>
                    </a:srgbClr>
                  </a:outerShdw>
                </a:effectLst>
              </a14:hiddenEffects>
            </a:ext>
          </a:extLst>
        </p:spPr>
        <p:txBody>
          <a:bodyPr/>
          <a:lstStyle/>
          <a:p>
            <a:pPr>
              <a:defRPr/>
            </a:pPr>
            <a:endParaRPr lang="en-GB">
              <a:cs typeface="+mn-cs"/>
            </a:endParaRPr>
          </a:p>
        </p:txBody>
      </p:sp>
    </p:spTree>
    <p:extLst>
      <p:ext uri="{BB962C8B-B14F-4D97-AF65-F5344CB8AC3E}">
        <p14:creationId xmlns:p14="http://schemas.microsoft.com/office/powerpoint/2010/main" val="380817893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95288" y="260648"/>
            <a:ext cx="8497192" cy="710952"/>
          </a:xfrm>
        </p:spPr>
        <p:txBody>
          <a:bodyPr lIns="92075" tIns="46038" rIns="92075" bIns="46038" anchor="b"/>
          <a:lstStyle/>
          <a:p>
            <a:pPr eaLnBrk="1" hangingPunct="1">
              <a:defRPr/>
            </a:pPr>
            <a:r>
              <a:rPr lang="en-US" sz="4000" dirty="0" smtClean="0"/>
              <a:t>activities: planned exercises</a:t>
            </a:r>
          </a:p>
        </p:txBody>
      </p:sp>
      <p:sp>
        <p:nvSpPr>
          <p:cNvPr id="7172" name="Line 4"/>
          <p:cNvSpPr>
            <a:spLocks noChangeShapeType="1"/>
          </p:cNvSpPr>
          <p:nvPr/>
        </p:nvSpPr>
        <p:spPr bwMode="auto">
          <a:xfrm flipV="1">
            <a:off x="3995936" y="6669360"/>
            <a:ext cx="4896544"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 name="Rectangle 3"/>
          <p:cNvSpPr>
            <a:spLocks noGrp="1" noRot="1" noChangeArrowheads="1"/>
          </p:cNvSpPr>
          <p:nvPr>
            <p:ph type="body" sz="half" idx="3"/>
          </p:nvPr>
        </p:nvSpPr>
        <p:spPr>
          <a:xfrm>
            <a:off x="3491880" y="1196752"/>
            <a:ext cx="5652120" cy="5328592"/>
          </a:xfrm>
        </p:spPr>
        <p:txBody>
          <a:bodyPr lIns="92075" tIns="46038" rIns="92075" bIns="46038"/>
          <a:lstStyle/>
          <a:p>
            <a:pPr eaLnBrk="1" hangingPunct="1">
              <a:lnSpc>
                <a:spcPct val="90000"/>
              </a:lnSpc>
              <a:buSzPct val="140000"/>
              <a:buFont typeface="Wingdings" charset="2"/>
              <a:buChar char="ü"/>
              <a:defRPr/>
            </a:pPr>
            <a:r>
              <a:rPr lang="en-US" sz="2200" dirty="0" smtClean="0">
                <a:solidFill>
                  <a:srgbClr val="FFFFFF"/>
                </a:solidFill>
              </a:rPr>
              <a:t>planned program for the day &amp; personal areas we want to cover</a:t>
            </a:r>
          </a:p>
          <a:p>
            <a:pPr eaLnBrk="1" hangingPunct="1">
              <a:lnSpc>
                <a:spcPct val="90000"/>
              </a:lnSpc>
              <a:buSzPct val="140000"/>
              <a:buFont typeface="Wingdings" charset="2"/>
              <a:buChar char="ü"/>
              <a:defRPr/>
            </a:pPr>
            <a:r>
              <a:rPr lang="en-US" sz="2200" dirty="0" smtClean="0">
                <a:solidFill>
                  <a:srgbClr val="FFFFFF"/>
                </a:solidFill>
              </a:rPr>
              <a:t>reflection: prevalence, suffering, costs, &amp; forms of couple therapies </a:t>
            </a:r>
          </a:p>
          <a:p>
            <a:pPr marL="457200" indent="-457200" eaLnBrk="1" hangingPunct="1">
              <a:lnSpc>
                <a:spcPct val="90000"/>
              </a:lnSpc>
              <a:buSzPct val="110000"/>
              <a:buFont typeface="+mj-lt"/>
              <a:buAutoNum type="arabicParenR" startAt="3"/>
              <a:defRPr/>
            </a:pPr>
            <a:r>
              <a:rPr lang="en-US" sz="2200" dirty="0" smtClean="0"/>
              <a:t>conflict: neutral, compassionate observer reappraisal training</a:t>
            </a:r>
          </a:p>
          <a:p>
            <a:pPr marL="457200" indent="-457200" eaLnBrk="1" hangingPunct="1">
              <a:lnSpc>
                <a:spcPct val="90000"/>
              </a:lnSpc>
              <a:buSzPct val="110000"/>
              <a:buFont typeface="+mj-lt"/>
              <a:buAutoNum type="arabicParenR" startAt="3"/>
              <a:defRPr/>
            </a:pPr>
            <a:r>
              <a:rPr lang="en-US" sz="2200" dirty="0" smtClean="0"/>
              <a:t>conflict: </a:t>
            </a:r>
            <a:r>
              <a:rPr lang="en-US" sz="2200" dirty="0" err="1" smtClean="0"/>
              <a:t>ibct</a:t>
            </a:r>
            <a:r>
              <a:rPr lang="en-US" sz="2200" dirty="0" smtClean="0"/>
              <a:t> DEEP understanding and </a:t>
            </a:r>
            <a:r>
              <a:rPr lang="en-US" sz="2200" dirty="0" err="1" smtClean="0"/>
              <a:t>ibct</a:t>
            </a:r>
            <a:r>
              <a:rPr lang="en-US" sz="2200" dirty="0" smtClean="0"/>
              <a:t>/</a:t>
            </a:r>
            <a:r>
              <a:rPr lang="en-US" sz="2200" dirty="0" err="1" smtClean="0"/>
              <a:t>eft</a:t>
            </a:r>
            <a:r>
              <a:rPr lang="en-US" sz="2200" dirty="0" smtClean="0"/>
              <a:t> exploring for emotions</a:t>
            </a:r>
          </a:p>
          <a:p>
            <a:pPr marL="457200" indent="-457200" eaLnBrk="1" hangingPunct="1">
              <a:lnSpc>
                <a:spcPct val="90000"/>
              </a:lnSpc>
              <a:buSzPct val="110000"/>
              <a:buFont typeface="+mj-lt"/>
              <a:buAutoNum type="arabicParenR" startAt="3"/>
              <a:defRPr/>
            </a:pPr>
            <a:r>
              <a:rPr lang="en-US" sz="2200" dirty="0" smtClean="0"/>
              <a:t>sexual words brainstorm, reflection &amp; relevance to psychotherapy</a:t>
            </a:r>
          </a:p>
          <a:p>
            <a:pPr marL="457200" indent="-457200" eaLnBrk="1" hangingPunct="1">
              <a:lnSpc>
                <a:spcPct val="90000"/>
              </a:lnSpc>
              <a:buSzPct val="110000"/>
              <a:buFont typeface="+mj-lt"/>
              <a:buAutoNum type="arabicParenR" startAt="3"/>
              <a:defRPr/>
            </a:pPr>
            <a:r>
              <a:rPr lang="en-US" sz="2200" dirty="0" smtClean="0"/>
              <a:t>sexual distress: therapy role play</a:t>
            </a:r>
          </a:p>
          <a:p>
            <a:pPr marL="457200" indent="-457200" eaLnBrk="1" hangingPunct="1">
              <a:lnSpc>
                <a:spcPct val="90000"/>
              </a:lnSpc>
              <a:buSzPct val="110000"/>
              <a:buFont typeface="+mj-lt"/>
              <a:buAutoNum type="arabicParenR" startAt="3"/>
              <a:defRPr/>
            </a:pPr>
            <a:r>
              <a:rPr lang="en-US" sz="2200" dirty="0" smtClean="0"/>
              <a:t>alliance ruptures: identification &amp; responding constructively </a:t>
            </a:r>
          </a:p>
          <a:p>
            <a:pPr marL="457200" indent="-457200" eaLnBrk="1" hangingPunct="1">
              <a:lnSpc>
                <a:spcPct val="90000"/>
              </a:lnSpc>
              <a:buSzPct val="110000"/>
              <a:buFont typeface="+mj-lt"/>
              <a:buAutoNum type="arabicParenR" startAt="3"/>
              <a:defRPr/>
            </a:pPr>
            <a:r>
              <a:rPr lang="en-US" sz="2200" dirty="0" smtClean="0"/>
              <a:t>reflection on day &amp; what’s most relevant professionally/personally</a:t>
            </a:r>
            <a:endParaRPr lang="en-US" sz="2200" dirty="0"/>
          </a:p>
        </p:txBody>
      </p:sp>
    </p:spTree>
    <p:extLst>
      <p:ext uri="{BB962C8B-B14F-4D97-AF65-F5344CB8AC3E}">
        <p14:creationId xmlns:p14="http://schemas.microsoft.com/office/powerpoint/2010/main" val="380536429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95288" y="260648"/>
            <a:ext cx="8497192" cy="710952"/>
          </a:xfrm>
        </p:spPr>
        <p:txBody>
          <a:bodyPr lIns="92075" tIns="46038" rIns="92075" bIns="46038" anchor="b"/>
          <a:lstStyle/>
          <a:p>
            <a:pPr eaLnBrk="1" hangingPunct="1">
              <a:defRPr/>
            </a:pPr>
            <a:r>
              <a:rPr lang="en-US" sz="4000" dirty="0" smtClean="0"/>
              <a:t>activity 3: conflict reappraisal</a:t>
            </a:r>
          </a:p>
        </p:txBody>
      </p:sp>
      <p:sp>
        <p:nvSpPr>
          <p:cNvPr id="7172" name="Line 4"/>
          <p:cNvSpPr>
            <a:spLocks noChangeShapeType="1"/>
          </p:cNvSpPr>
          <p:nvPr/>
        </p:nvSpPr>
        <p:spPr bwMode="auto">
          <a:xfrm flipV="1">
            <a:off x="3707904" y="6741368"/>
            <a:ext cx="5256584"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 name="Rectangle 3"/>
          <p:cNvSpPr>
            <a:spLocks noGrp="1" noRot="1" noChangeArrowheads="1"/>
          </p:cNvSpPr>
          <p:nvPr>
            <p:ph type="body" sz="half" idx="3"/>
          </p:nvPr>
        </p:nvSpPr>
        <p:spPr>
          <a:xfrm>
            <a:off x="3491880" y="1052736"/>
            <a:ext cx="5652120" cy="3168352"/>
          </a:xfrm>
        </p:spPr>
        <p:txBody>
          <a:bodyPr lIns="92075" tIns="46038" rIns="92075" bIns="46038"/>
          <a:lstStyle/>
          <a:p>
            <a:pPr eaLnBrk="1" hangingPunct="1">
              <a:lnSpc>
                <a:spcPct val="90000"/>
              </a:lnSpc>
              <a:buSzPct val="110000"/>
              <a:buFont typeface="Wingdings" charset="2"/>
              <a:buChar char="v"/>
              <a:defRPr/>
            </a:pPr>
            <a:r>
              <a:rPr lang="en-US" sz="2400" dirty="0" err="1" smtClean="0"/>
              <a:t>jennifer</a:t>
            </a:r>
            <a:r>
              <a:rPr lang="en-US" sz="2400" dirty="0" smtClean="0"/>
              <a:t> </a:t>
            </a:r>
            <a:r>
              <a:rPr lang="en-US" sz="2400" dirty="0" err="1" smtClean="0"/>
              <a:t>crocker’s</a:t>
            </a:r>
            <a:r>
              <a:rPr lang="en-US" sz="2400" dirty="0" smtClean="0"/>
              <a:t> work at </a:t>
            </a:r>
            <a:r>
              <a:rPr lang="en-US" sz="2400" dirty="0" err="1" smtClean="0"/>
              <a:t>ohio</a:t>
            </a:r>
            <a:r>
              <a:rPr lang="en-US" sz="2400" dirty="0" smtClean="0"/>
              <a:t> state university highlights the negative personal &amp; social outcomes of self-entitlement</a:t>
            </a:r>
          </a:p>
          <a:p>
            <a:pPr eaLnBrk="1" hangingPunct="1">
              <a:lnSpc>
                <a:spcPct val="90000"/>
              </a:lnSpc>
              <a:buSzPct val="110000"/>
              <a:buFont typeface="Wingdings" charset="2"/>
              <a:buChar char="v"/>
              <a:defRPr/>
            </a:pPr>
            <a:r>
              <a:rPr lang="en-US" sz="2400" dirty="0" err="1" smtClean="0"/>
              <a:t>jim</a:t>
            </a:r>
            <a:r>
              <a:rPr lang="en-US" sz="2400" dirty="0" smtClean="0"/>
              <a:t> </a:t>
            </a:r>
            <a:r>
              <a:rPr lang="en-US" sz="2400" dirty="0" err="1" smtClean="0"/>
              <a:t>mcnulty’s</a:t>
            </a:r>
            <a:r>
              <a:rPr lang="en-US" sz="2400" dirty="0" smtClean="0"/>
              <a:t> work at university of </a:t>
            </a:r>
            <a:r>
              <a:rPr lang="en-US" sz="2400" dirty="0" err="1" smtClean="0"/>
              <a:t>florida</a:t>
            </a:r>
            <a:r>
              <a:rPr lang="en-US" sz="2400" dirty="0" smtClean="0"/>
              <a:t> highlights that when there are significant relationship problems, ‘conflict’ may well be associated with better outcomes </a:t>
            </a:r>
            <a:endParaRPr lang="en-US" sz="2400" dirty="0"/>
          </a:p>
        </p:txBody>
      </p:sp>
      <p:sp>
        <p:nvSpPr>
          <p:cNvPr id="2" name="Rectangle 1"/>
          <p:cNvSpPr/>
          <p:nvPr/>
        </p:nvSpPr>
        <p:spPr>
          <a:xfrm>
            <a:off x="65542" y="5661248"/>
            <a:ext cx="3426338" cy="830997"/>
          </a:xfrm>
          <a:prstGeom prst="rect">
            <a:avLst/>
          </a:prstGeom>
        </p:spPr>
        <p:txBody>
          <a:bodyPr wrap="square">
            <a:spAutoFit/>
          </a:bodyPr>
          <a:lstStyle/>
          <a:p>
            <a:pPr algn="ctr"/>
            <a:r>
              <a:rPr lang="en-US" baseline="30000" dirty="0" err="1">
                <a:solidFill>
                  <a:schemeClr val="tx2"/>
                </a:solidFill>
                <a:effectLst>
                  <a:outerShdw blurRad="50800" dist="38100" dir="2700000" algn="tl" rotWithShape="0">
                    <a:prstClr val="black">
                      <a:alpha val="40000"/>
                    </a:prstClr>
                  </a:outerShdw>
                </a:effectLst>
              </a:rPr>
              <a:t>Finkel</a:t>
            </a:r>
            <a:r>
              <a:rPr lang="en-US" baseline="30000" dirty="0">
                <a:solidFill>
                  <a:schemeClr val="tx2"/>
                </a:solidFill>
                <a:effectLst>
                  <a:outerShdw blurRad="50800" dist="38100" dir="2700000" algn="tl" rotWithShape="0">
                    <a:prstClr val="black">
                      <a:alpha val="40000"/>
                    </a:prstClr>
                  </a:outerShdw>
                </a:effectLst>
              </a:rPr>
              <a:t>, </a:t>
            </a:r>
            <a:r>
              <a:rPr lang="en-US" baseline="30000" dirty="0" smtClean="0">
                <a:solidFill>
                  <a:schemeClr val="tx2"/>
                </a:solidFill>
                <a:effectLst>
                  <a:outerShdw blurRad="50800" dist="38100" dir="2700000" algn="tl" rotWithShape="0">
                    <a:prstClr val="black">
                      <a:alpha val="40000"/>
                    </a:prstClr>
                  </a:outerShdw>
                </a:effectLst>
              </a:rPr>
              <a:t>E.J, </a:t>
            </a:r>
            <a:r>
              <a:rPr lang="en-US" baseline="30000" dirty="0" err="1" smtClean="0">
                <a:solidFill>
                  <a:schemeClr val="tx2"/>
                </a:solidFill>
                <a:effectLst>
                  <a:outerShdw blurRad="50800" dist="38100" dir="2700000" algn="tl" rotWithShape="0">
                    <a:prstClr val="black">
                      <a:alpha val="40000"/>
                    </a:prstClr>
                  </a:outerShdw>
                </a:effectLst>
              </a:rPr>
              <a:t>Slotter</a:t>
            </a:r>
            <a:r>
              <a:rPr lang="en-US" baseline="30000" dirty="0" smtClean="0">
                <a:solidFill>
                  <a:schemeClr val="tx2"/>
                </a:solidFill>
                <a:effectLst>
                  <a:outerShdw blurRad="50800" dist="38100" dir="2700000" algn="tl" rotWithShape="0">
                    <a:prstClr val="black">
                      <a:alpha val="40000"/>
                    </a:prstClr>
                  </a:outerShdw>
                </a:effectLst>
              </a:rPr>
              <a:t>, E.B., </a:t>
            </a:r>
            <a:r>
              <a:rPr lang="en-US" baseline="30000" dirty="0">
                <a:solidFill>
                  <a:schemeClr val="tx2"/>
                </a:solidFill>
                <a:effectLst>
                  <a:outerShdw blurRad="50800" dist="38100" dir="2700000" algn="tl" rotWithShape="0">
                    <a:prstClr val="black">
                      <a:alpha val="40000"/>
                    </a:prstClr>
                  </a:outerShdw>
                </a:effectLst>
              </a:rPr>
              <a:t>et </a:t>
            </a:r>
            <a:r>
              <a:rPr lang="en-US" baseline="30000" dirty="0" err="1">
                <a:solidFill>
                  <a:schemeClr val="tx2"/>
                </a:solidFill>
                <a:effectLst>
                  <a:outerShdw blurRad="50800" dist="38100" dir="2700000" algn="tl" rotWithShape="0">
                    <a:prstClr val="black">
                      <a:alpha val="40000"/>
                    </a:prstClr>
                  </a:outerShdw>
                </a:effectLst>
              </a:rPr>
              <a:t>al</a:t>
            </a:r>
            <a:r>
              <a:rPr lang="en-US" baseline="30000" dirty="0" err="1" smtClean="0">
                <a:solidFill>
                  <a:schemeClr val="tx2"/>
                </a:solidFill>
                <a:effectLst>
                  <a:outerShdw blurRad="50800" dist="38100" dir="2700000" algn="tl" rotWithShape="0">
                    <a:prstClr val="black">
                      <a:alpha val="40000"/>
                    </a:prstClr>
                  </a:outerShdw>
                </a:effectLst>
              </a:rPr>
              <a:t>.</a:t>
            </a:r>
            <a:r>
              <a:rPr lang="en-US" i="1" baseline="30000" dirty="0" err="1" smtClean="0">
                <a:solidFill>
                  <a:schemeClr val="tx2"/>
                </a:solidFill>
                <a:effectLst>
                  <a:outerShdw blurRad="50800" dist="38100" dir="2700000" algn="tl" rotWithShape="0">
                    <a:prstClr val="black">
                      <a:alpha val="40000"/>
                    </a:prstClr>
                  </a:outerShdw>
                </a:effectLst>
              </a:rPr>
              <a:t>"</a:t>
            </a:r>
            <a:r>
              <a:rPr lang="en-US" i="1" baseline="30000" dirty="0" err="1">
                <a:solidFill>
                  <a:schemeClr val="tx2"/>
                </a:solidFill>
                <a:effectLst>
                  <a:outerShdw blurRad="50800" dist="38100" dir="2700000" algn="tl" rotWithShape="0">
                    <a:prstClr val="black">
                      <a:alpha val="40000"/>
                    </a:prstClr>
                  </a:outerShdw>
                </a:effectLst>
              </a:rPr>
              <a:t>A</a:t>
            </a:r>
            <a:r>
              <a:rPr lang="en-US" i="1" baseline="30000" dirty="0">
                <a:solidFill>
                  <a:schemeClr val="tx2"/>
                </a:solidFill>
                <a:effectLst>
                  <a:outerShdw blurRad="50800" dist="38100" dir="2700000" algn="tl" rotWithShape="0">
                    <a:prstClr val="black">
                      <a:alpha val="40000"/>
                    </a:prstClr>
                  </a:outerShdw>
                </a:effectLst>
              </a:rPr>
              <a:t> brief intervention to promote conflict reappraisal preserves marital quality over time." </a:t>
            </a:r>
            <a:r>
              <a:rPr lang="en-US" i="1" baseline="30000" dirty="0" smtClean="0">
                <a:solidFill>
                  <a:schemeClr val="tx2"/>
                </a:solidFill>
                <a:effectLst>
                  <a:outerShdw blurRad="50800" dist="38100" dir="2700000" algn="tl" rotWithShape="0">
                    <a:prstClr val="black">
                      <a:alpha val="40000"/>
                    </a:prstClr>
                  </a:outerShdw>
                </a:effectLst>
              </a:rPr>
              <a:t> </a:t>
            </a:r>
            <a:r>
              <a:rPr lang="en-US" baseline="30000" dirty="0" err="1" smtClean="0">
                <a:solidFill>
                  <a:schemeClr val="tx2"/>
                </a:solidFill>
                <a:effectLst>
                  <a:outerShdw blurRad="50800" dist="38100" dir="2700000" algn="tl" rotWithShape="0">
                    <a:prstClr val="black">
                      <a:alpha val="40000"/>
                    </a:prstClr>
                  </a:outerShdw>
                </a:effectLst>
              </a:rPr>
              <a:t>Psychol</a:t>
            </a:r>
            <a:r>
              <a:rPr lang="en-US" baseline="30000" dirty="0" smtClean="0">
                <a:solidFill>
                  <a:schemeClr val="tx2"/>
                </a:solidFill>
                <a:effectLst>
                  <a:outerShdw blurRad="50800" dist="38100" dir="2700000" algn="tl" rotWithShape="0">
                    <a:prstClr val="black">
                      <a:alpha val="40000"/>
                    </a:prstClr>
                  </a:outerShdw>
                </a:effectLst>
              </a:rPr>
              <a:t> </a:t>
            </a:r>
            <a:r>
              <a:rPr lang="en-US" baseline="30000" dirty="0" err="1" smtClean="0">
                <a:solidFill>
                  <a:schemeClr val="tx2"/>
                </a:solidFill>
                <a:effectLst>
                  <a:outerShdw blurRad="50800" dist="38100" dir="2700000" algn="tl" rotWithShape="0">
                    <a:prstClr val="black">
                      <a:alpha val="40000"/>
                    </a:prstClr>
                  </a:outerShdw>
                </a:effectLst>
              </a:rPr>
              <a:t>Sci</a:t>
            </a:r>
            <a:r>
              <a:rPr lang="en-US" baseline="30000" dirty="0" smtClean="0">
                <a:solidFill>
                  <a:schemeClr val="tx2"/>
                </a:solidFill>
                <a:effectLst>
                  <a:outerShdw blurRad="50800" dist="38100" dir="2700000" algn="tl" rotWithShape="0">
                    <a:prstClr val="black">
                      <a:alpha val="40000"/>
                    </a:prstClr>
                  </a:outerShdw>
                </a:effectLst>
              </a:rPr>
              <a:t> 2013;24:1595</a:t>
            </a:r>
            <a:r>
              <a:rPr lang="en-US" baseline="30000" dirty="0">
                <a:solidFill>
                  <a:schemeClr val="tx2"/>
                </a:solidFill>
                <a:effectLst>
                  <a:outerShdw blurRad="50800" dist="38100" dir="2700000" algn="tl" rotWithShape="0">
                    <a:prstClr val="black">
                      <a:alpha val="40000"/>
                    </a:prstClr>
                  </a:outerShdw>
                </a:effectLst>
              </a:rPr>
              <a:t>-1601</a:t>
            </a:r>
            <a:endParaRPr lang="en-US" dirty="0">
              <a:solidFill>
                <a:schemeClr val="tx2"/>
              </a:solidFill>
              <a:effectLst>
                <a:outerShdw blurRad="50800" dist="38100" dir="2700000" algn="tl" rotWithShape="0">
                  <a:prstClr val="black">
                    <a:alpha val="40000"/>
                  </a:prstClr>
                </a:outerShdw>
              </a:effectLst>
            </a:endParaRPr>
          </a:p>
        </p:txBody>
      </p:sp>
      <p:sp>
        <p:nvSpPr>
          <p:cNvPr id="12" name="Rectangle 3"/>
          <p:cNvSpPr txBox="1">
            <a:spLocks noRot="1" noChangeArrowheads="1"/>
          </p:cNvSpPr>
          <p:nvPr/>
        </p:nvSpPr>
        <p:spPr bwMode="auto">
          <a:xfrm>
            <a:off x="3456384" y="4509120"/>
            <a:ext cx="5652120" cy="2088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a:lstStyle>
          <a:p>
            <a:pPr eaLnBrk="1" hangingPunct="1">
              <a:lnSpc>
                <a:spcPct val="90000"/>
              </a:lnSpc>
              <a:buSzPct val="110000"/>
              <a:buFont typeface="Wingdings" charset="2"/>
              <a:buChar char="Ø"/>
              <a:defRPr/>
            </a:pPr>
            <a:r>
              <a:rPr lang="en-US" sz="2400" dirty="0" smtClean="0"/>
              <a:t>describe a conflict from the point  of view of a neutral, compass-</a:t>
            </a:r>
            <a:r>
              <a:rPr lang="en-US" sz="2400" dirty="0" err="1" smtClean="0"/>
              <a:t>ionate</a:t>
            </a:r>
            <a:r>
              <a:rPr lang="en-US" sz="2400" dirty="0" smtClean="0"/>
              <a:t> observer (see ‘startlingly effective’ handout) </a:t>
            </a:r>
            <a:r>
              <a:rPr lang="is-IS" sz="2400" dirty="0" smtClean="0"/>
              <a:t>and what useful might they suggest could come from the conflict?</a:t>
            </a:r>
            <a:endParaRPr lang="en-US" sz="2400" dirty="0"/>
          </a:p>
        </p:txBody>
      </p:sp>
      <p:sp>
        <p:nvSpPr>
          <p:cNvPr id="13" name="Line 4"/>
          <p:cNvSpPr>
            <a:spLocks noChangeShapeType="1"/>
          </p:cNvSpPr>
          <p:nvPr/>
        </p:nvSpPr>
        <p:spPr bwMode="auto">
          <a:xfrm>
            <a:off x="3779912" y="4365104"/>
            <a:ext cx="5184576" cy="0"/>
          </a:xfrm>
          <a:prstGeom prst="line">
            <a:avLst/>
          </a:prstGeom>
          <a:noFill/>
          <a:ln w="47625">
            <a:solidFill>
              <a:schemeClr val="folHlink"/>
            </a:solidFill>
            <a:prstDash val="lg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6362522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95288" y="260648"/>
            <a:ext cx="8497192" cy="710952"/>
          </a:xfrm>
        </p:spPr>
        <p:txBody>
          <a:bodyPr lIns="92075" tIns="46038" rIns="92075" bIns="46038" anchor="b"/>
          <a:lstStyle/>
          <a:p>
            <a:pPr eaLnBrk="1" hangingPunct="1">
              <a:defRPr/>
            </a:pPr>
            <a:r>
              <a:rPr lang="en-US" sz="4000" dirty="0" smtClean="0"/>
              <a:t>activity </a:t>
            </a:r>
            <a:r>
              <a:rPr lang="en-US" sz="4000" dirty="0"/>
              <a:t>4</a:t>
            </a:r>
            <a:r>
              <a:rPr lang="en-US" sz="4000" dirty="0" smtClean="0"/>
              <a:t>: responding to conflict </a:t>
            </a:r>
          </a:p>
        </p:txBody>
      </p:sp>
      <p:sp>
        <p:nvSpPr>
          <p:cNvPr id="7172" name="Line 4"/>
          <p:cNvSpPr>
            <a:spLocks noChangeShapeType="1"/>
          </p:cNvSpPr>
          <p:nvPr/>
        </p:nvSpPr>
        <p:spPr bwMode="auto">
          <a:xfrm>
            <a:off x="539552" y="6813376"/>
            <a:ext cx="8136904"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 name="Rectangle 3"/>
          <p:cNvSpPr>
            <a:spLocks noGrp="1" noRot="1" noChangeArrowheads="1"/>
          </p:cNvSpPr>
          <p:nvPr>
            <p:ph type="body" sz="half" idx="3"/>
          </p:nvPr>
        </p:nvSpPr>
        <p:spPr>
          <a:xfrm>
            <a:off x="2555776" y="1124744"/>
            <a:ext cx="6480720" cy="1800200"/>
          </a:xfrm>
        </p:spPr>
        <p:txBody>
          <a:bodyPr lIns="92075" tIns="46038" rIns="92075" bIns="46038"/>
          <a:lstStyle/>
          <a:p>
            <a:pPr marL="457200" indent="-457200" eaLnBrk="1" hangingPunct="1">
              <a:lnSpc>
                <a:spcPct val="90000"/>
              </a:lnSpc>
              <a:buSzPct val="110000"/>
              <a:buFont typeface="+mj-lt"/>
              <a:buAutoNum type="alphaLcParenR"/>
              <a:defRPr/>
            </a:pPr>
            <a:r>
              <a:rPr lang="en-US" sz="2400" dirty="0" smtClean="0"/>
              <a:t>describe the conflict from the point  of view of a neutral, compassionate observer (see ‘startlingly effective’ handout) </a:t>
            </a:r>
            <a:r>
              <a:rPr lang="is-IS" sz="2400" dirty="0" smtClean="0"/>
              <a:t>&amp; what useful might they suggest could come from the conflict?</a:t>
            </a:r>
            <a:endParaRPr lang="en-US" sz="2400" dirty="0"/>
          </a:p>
        </p:txBody>
      </p:sp>
      <p:sp>
        <p:nvSpPr>
          <p:cNvPr id="9" name="Rectangle 3"/>
          <p:cNvSpPr txBox="1">
            <a:spLocks noRot="1" noChangeArrowheads="1"/>
          </p:cNvSpPr>
          <p:nvPr/>
        </p:nvSpPr>
        <p:spPr bwMode="auto">
          <a:xfrm>
            <a:off x="72008" y="3717032"/>
            <a:ext cx="9108504"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a:lstStyle>
          <a:p>
            <a:pPr marL="457200" indent="-457200" eaLnBrk="1" hangingPunct="1">
              <a:lnSpc>
                <a:spcPct val="90000"/>
              </a:lnSpc>
              <a:buSzPct val="110000"/>
              <a:buFont typeface="+mj-lt"/>
              <a:buAutoNum type="alphaLcParenR" startAt="2"/>
              <a:defRPr/>
            </a:pPr>
            <a:r>
              <a:rPr lang="en-US" sz="2400" dirty="0" smtClean="0"/>
              <a:t>similar neutral, compassionate observer description   of the conflict, but now using a mutually developed DEEP explanation (Differences, Emotional sensitivities, External circumstances, &amp; Patterns of communication)</a:t>
            </a:r>
          </a:p>
          <a:p>
            <a:pPr marL="457200" indent="-457200" eaLnBrk="1" hangingPunct="1">
              <a:lnSpc>
                <a:spcPct val="90000"/>
              </a:lnSpc>
              <a:buSzPct val="110000"/>
              <a:buFont typeface="+mj-lt"/>
              <a:buAutoNum type="alphaLcParenR" startAt="2"/>
              <a:defRPr/>
            </a:pPr>
            <a:r>
              <a:rPr lang="en-US" sz="2400" dirty="0" smtClean="0"/>
              <a:t>both IBCT &amp; EFT therapists look for underlying (soft) primary emotions, ‘marinate’, explore links &amp; ask about needs; </a:t>
            </a:r>
            <a:r>
              <a:rPr lang="is-IS" sz="2400" dirty="0" smtClean="0"/>
              <a:t>partners too may be very moved by this</a:t>
            </a:r>
            <a:endParaRPr lang="en-US" sz="2400" dirty="0"/>
          </a:p>
        </p:txBody>
      </p:sp>
      <p:sp>
        <p:nvSpPr>
          <p:cNvPr id="2" name="Rectangle 1"/>
          <p:cNvSpPr/>
          <p:nvPr/>
        </p:nvSpPr>
        <p:spPr>
          <a:xfrm>
            <a:off x="2843808" y="2967335"/>
            <a:ext cx="6264696" cy="461665"/>
          </a:xfrm>
          <a:prstGeom prst="rect">
            <a:avLst/>
          </a:prstGeom>
        </p:spPr>
        <p:txBody>
          <a:bodyPr wrap="square">
            <a:spAutoFit/>
          </a:bodyPr>
          <a:lstStyle/>
          <a:p>
            <a:r>
              <a:rPr lang="en-US" baseline="30000" dirty="0" err="1">
                <a:solidFill>
                  <a:schemeClr val="tx2"/>
                </a:solidFill>
                <a:effectLst>
                  <a:outerShdw blurRad="50800" dist="38100" dir="2700000" algn="tl" rotWithShape="0">
                    <a:prstClr val="black">
                      <a:alpha val="40000"/>
                    </a:prstClr>
                  </a:outerShdw>
                </a:effectLst>
              </a:rPr>
              <a:t>Finkel</a:t>
            </a:r>
            <a:r>
              <a:rPr lang="en-US" baseline="30000" dirty="0">
                <a:solidFill>
                  <a:schemeClr val="tx2"/>
                </a:solidFill>
                <a:effectLst>
                  <a:outerShdw blurRad="50800" dist="38100" dir="2700000" algn="tl" rotWithShape="0">
                    <a:prstClr val="black">
                      <a:alpha val="40000"/>
                    </a:prstClr>
                  </a:outerShdw>
                </a:effectLst>
              </a:rPr>
              <a:t>, E. J., E. B. </a:t>
            </a:r>
            <a:r>
              <a:rPr lang="en-US" baseline="30000" dirty="0" err="1">
                <a:solidFill>
                  <a:schemeClr val="tx2"/>
                </a:solidFill>
                <a:effectLst>
                  <a:outerShdw blurRad="50800" dist="38100" dir="2700000" algn="tl" rotWithShape="0">
                    <a:prstClr val="black">
                      <a:alpha val="40000"/>
                    </a:prstClr>
                  </a:outerShdw>
                </a:effectLst>
              </a:rPr>
              <a:t>Slotter</a:t>
            </a:r>
            <a:r>
              <a:rPr lang="en-US" baseline="30000" dirty="0">
                <a:solidFill>
                  <a:schemeClr val="tx2"/>
                </a:solidFill>
                <a:effectLst>
                  <a:outerShdw blurRad="50800" dist="38100" dir="2700000" algn="tl" rotWithShape="0">
                    <a:prstClr val="black">
                      <a:alpha val="40000"/>
                    </a:prstClr>
                  </a:outerShdw>
                </a:effectLst>
              </a:rPr>
              <a:t>, et al. (2013). </a:t>
            </a:r>
            <a:r>
              <a:rPr lang="en-US" i="1" baseline="30000" dirty="0">
                <a:solidFill>
                  <a:schemeClr val="tx2"/>
                </a:solidFill>
                <a:effectLst>
                  <a:outerShdw blurRad="50800" dist="38100" dir="2700000" algn="tl" rotWithShape="0">
                    <a:prstClr val="black">
                      <a:alpha val="40000"/>
                    </a:prstClr>
                  </a:outerShdw>
                </a:effectLst>
              </a:rPr>
              <a:t>"A brief intervention to promote conflict reappraisal preserves marital quality over time." </a:t>
            </a:r>
            <a:r>
              <a:rPr lang="en-US" i="1" baseline="30000" dirty="0" smtClean="0">
                <a:solidFill>
                  <a:schemeClr val="tx2"/>
                </a:solidFill>
                <a:effectLst>
                  <a:outerShdw blurRad="50800" dist="38100" dir="2700000" algn="tl" rotWithShape="0">
                    <a:prstClr val="black">
                      <a:alpha val="40000"/>
                    </a:prstClr>
                  </a:outerShdw>
                </a:effectLst>
              </a:rPr>
              <a:t> </a:t>
            </a:r>
            <a:r>
              <a:rPr lang="en-US" baseline="30000" dirty="0" err="1" smtClean="0">
                <a:solidFill>
                  <a:schemeClr val="tx2"/>
                </a:solidFill>
                <a:effectLst>
                  <a:outerShdw blurRad="50800" dist="38100" dir="2700000" algn="tl" rotWithShape="0">
                    <a:prstClr val="black">
                      <a:alpha val="40000"/>
                    </a:prstClr>
                  </a:outerShdw>
                </a:effectLst>
              </a:rPr>
              <a:t>Psychol</a:t>
            </a:r>
            <a:r>
              <a:rPr lang="en-US" baseline="30000" dirty="0" smtClean="0">
                <a:solidFill>
                  <a:schemeClr val="tx2"/>
                </a:solidFill>
                <a:effectLst>
                  <a:outerShdw blurRad="50800" dist="38100" dir="2700000" algn="tl" rotWithShape="0">
                    <a:prstClr val="black">
                      <a:alpha val="40000"/>
                    </a:prstClr>
                  </a:outerShdw>
                </a:effectLst>
              </a:rPr>
              <a:t> </a:t>
            </a:r>
            <a:r>
              <a:rPr lang="en-US" baseline="30000" dirty="0" err="1" smtClean="0">
                <a:solidFill>
                  <a:schemeClr val="tx2"/>
                </a:solidFill>
                <a:effectLst>
                  <a:outerShdw blurRad="50800" dist="38100" dir="2700000" algn="tl" rotWithShape="0">
                    <a:prstClr val="black">
                      <a:alpha val="40000"/>
                    </a:prstClr>
                  </a:outerShdw>
                </a:effectLst>
              </a:rPr>
              <a:t>Sci</a:t>
            </a:r>
            <a:r>
              <a:rPr lang="en-US" baseline="30000" dirty="0" smtClean="0">
                <a:solidFill>
                  <a:schemeClr val="tx2"/>
                </a:solidFill>
                <a:effectLst>
                  <a:outerShdw blurRad="50800" dist="38100" dir="2700000" algn="tl" rotWithShape="0">
                    <a:prstClr val="black">
                      <a:alpha val="40000"/>
                    </a:prstClr>
                  </a:outerShdw>
                </a:effectLst>
              </a:rPr>
              <a:t> </a:t>
            </a:r>
            <a:r>
              <a:rPr lang="en-US" baseline="30000" dirty="0">
                <a:solidFill>
                  <a:schemeClr val="tx2"/>
                </a:solidFill>
                <a:effectLst>
                  <a:outerShdw blurRad="50800" dist="38100" dir="2700000" algn="tl" rotWithShape="0">
                    <a:prstClr val="black">
                      <a:alpha val="40000"/>
                    </a:prstClr>
                  </a:outerShdw>
                </a:effectLst>
              </a:rPr>
              <a:t>24(8): 1595-1601</a:t>
            </a:r>
            <a:endParaRPr lang="en-US" dirty="0">
              <a:solidFill>
                <a:schemeClr val="tx2"/>
              </a:solidFill>
              <a:effectLst>
                <a:outerShdw blurRad="50800" dist="38100" dir="2700000" algn="tl" rotWithShape="0">
                  <a:prstClr val="black">
                    <a:alpha val="40000"/>
                  </a:prstClr>
                </a:outerShdw>
              </a:effectLst>
            </a:endParaRPr>
          </a:p>
        </p:txBody>
      </p:sp>
      <p:sp>
        <p:nvSpPr>
          <p:cNvPr id="10" name="Rectangle 9"/>
          <p:cNvSpPr/>
          <p:nvPr/>
        </p:nvSpPr>
        <p:spPr>
          <a:xfrm>
            <a:off x="35496" y="6187370"/>
            <a:ext cx="9001000" cy="553998"/>
          </a:xfrm>
          <a:prstGeom prst="rect">
            <a:avLst/>
          </a:prstGeom>
        </p:spPr>
        <p:txBody>
          <a:bodyPr wrap="square">
            <a:spAutoFit/>
          </a:bodyPr>
          <a:lstStyle/>
          <a:p>
            <a:pPr algn="ctr"/>
            <a:r>
              <a:rPr lang="en-US" baseline="30000" dirty="0" smtClean="0">
                <a:solidFill>
                  <a:schemeClr val="tx2"/>
                </a:solidFill>
                <a:effectLst>
                  <a:outerShdw blurRad="50800" dist="38100" dir="2700000" algn="tl" rotWithShape="0">
                    <a:prstClr val="black">
                      <a:alpha val="40000"/>
                    </a:prstClr>
                  </a:outerShdw>
                </a:effectLst>
              </a:rPr>
              <a:t>Christensen, A., Doss, B.D.</a:t>
            </a:r>
            <a:r>
              <a:rPr lang="en-US" dirty="0" smtClean="0">
                <a:solidFill>
                  <a:schemeClr val="tx2"/>
                </a:solidFill>
                <a:effectLst>
                  <a:outerShdw blurRad="50800" dist="38100" dir="2700000" algn="tl" rotWithShape="0">
                    <a:prstClr val="black">
                      <a:alpha val="40000"/>
                    </a:prstClr>
                  </a:outerShdw>
                </a:effectLst>
              </a:rPr>
              <a:t> </a:t>
            </a:r>
            <a:r>
              <a:rPr lang="en-US" baseline="30000" dirty="0" smtClean="0">
                <a:solidFill>
                  <a:schemeClr val="tx2"/>
                </a:solidFill>
                <a:effectLst>
                  <a:outerShdw blurRad="50800" dist="38100" dir="2700000" algn="tl" rotWithShape="0">
                    <a:prstClr val="black">
                      <a:alpha val="40000"/>
                    </a:prstClr>
                  </a:outerShdw>
                </a:effectLst>
              </a:rPr>
              <a:t>&amp; Jacobson, N.S. </a:t>
            </a:r>
            <a:r>
              <a:rPr lang="en-US" baseline="30000" dirty="0">
                <a:solidFill>
                  <a:schemeClr val="tx2"/>
                </a:solidFill>
                <a:effectLst>
                  <a:outerShdw blurRad="50800" dist="38100" dir="2700000" algn="tl" rotWithShape="0">
                    <a:prstClr val="black">
                      <a:alpha val="40000"/>
                    </a:prstClr>
                  </a:outerShdw>
                </a:effectLst>
              </a:rPr>
              <a:t>(</a:t>
            </a:r>
            <a:r>
              <a:rPr lang="en-US" baseline="30000" dirty="0" smtClean="0">
                <a:solidFill>
                  <a:schemeClr val="tx2"/>
                </a:solidFill>
                <a:effectLst>
                  <a:outerShdw blurRad="50800" dist="38100" dir="2700000" algn="tl" rotWithShape="0">
                    <a:prstClr val="black">
                      <a:alpha val="40000"/>
                    </a:prstClr>
                  </a:outerShdw>
                </a:effectLst>
              </a:rPr>
              <a:t>2014)</a:t>
            </a:r>
            <a:r>
              <a:rPr lang="en-US" baseline="30000" dirty="0">
                <a:solidFill>
                  <a:schemeClr val="tx2"/>
                </a:solidFill>
                <a:effectLst>
                  <a:outerShdw blurRad="50800" dist="38100" dir="2700000" algn="tl" rotWithShape="0">
                    <a:prstClr val="black">
                      <a:alpha val="40000"/>
                    </a:prstClr>
                  </a:outerShdw>
                </a:effectLst>
              </a:rPr>
              <a:t>. </a:t>
            </a:r>
            <a:r>
              <a:rPr lang="en-US" i="1" baseline="30000" dirty="0" smtClean="0">
                <a:solidFill>
                  <a:schemeClr val="tx2"/>
                </a:solidFill>
                <a:effectLst>
                  <a:outerShdw blurRad="50800" dist="38100" dir="2700000" algn="tl" rotWithShape="0">
                    <a:prstClr val="black">
                      <a:alpha val="40000"/>
                    </a:prstClr>
                  </a:outerShdw>
                </a:effectLst>
              </a:rPr>
              <a:t>”Reconcilable differences (2nd ed.)” </a:t>
            </a:r>
            <a:r>
              <a:rPr lang="en-US" i="1" baseline="30000" dirty="0">
                <a:solidFill>
                  <a:schemeClr val="tx2"/>
                </a:solidFill>
                <a:effectLst>
                  <a:outerShdw blurRad="50800" dist="38100" dir="2700000" algn="tl" rotWithShape="0">
                    <a:prstClr val="black">
                      <a:alpha val="40000"/>
                    </a:prstClr>
                  </a:outerShdw>
                </a:effectLst>
              </a:rPr>
              <a:t> </a:t>
            </a:r>
            <a:r>
              <a:rPr lang="en-US" baseline="30000" dirty="0" smtClean="0">
                <a:solidFill>
                  <a:schemeClr val="tx2"/>
                </a:solidFill>
                <a:effectLst>
                  <a:outerShdw blurRad="50800" dist="38100" dir="2700000" algn="tl" rotWithShape="0">
                    <a:prstClr val="black">
                      <a:alpha val="40000"/>
                    </a:prstClr>
                  </a:outerShdw>
                </a:effectLst>
              </a:rPr>
              <a:t>New York: Guilford Press</a:t>
            </a:r>
          </a:p>
          <a:p>
            <a:pPr algn="ctr"/>
            <a:r>
              <a:rPr lang="en-US" baseline="30000" dirty="0" smtClean="0">
                <a:solidFill>
                  <a:schemeClr val="tx2"/>
                </a:solidFill>
                <a:effectLst>
                  <a:outerShdw blurRad="50800" dist="38100" dir="2700000" algn="tl" rotWithShape="0">
                    <a:prstClr val="black">
                      <a:alpha val="40000"/>
                    </a:prstClr>
                  </a:outerShdw>
                </a:effectLst>
              </a:rPr>
              <a:t>Johnson, S.M. (1996) </a:t>
            </a:r>
            <a:r>
              <a:rPr lang="en-US" i="1" baseline="30000" dirty="0" smtClean="0">
                <a:solidFill>
                  <a:schemeClr val="tx2"/>
                </a:solidFill>
                <a:effectLst>
                  <a:outerShdw blurRad="50800" dist="38100" dir="2700000" algn="tl" rotWithShape="0">
                    <a:prstClr val="black">
                      <a:alpha val="40000"/>
                    </a:prstClr>
                  </a:outerShdw>
                </a:effectLst>
              </a:rPr>
              <a:t>“The practice of emotionally focused marital therapy: creating connection”  </a:t>
            </a:r>
            <a:r>
              <a:rPr lang="en-US" baseline="30000" dirty="0" smtClean="0">
                <a:solidFill>
                  <a:schemeClr val="tx2"/>
                </a:solidFill>
                <a:effectLst>
                  <a:outerShdw blurRad="50800" dist="38100" dir="2700000" algn="tl" rotWithShape="0">
                    <a:prstClr val="black">
                      <a:alpha val="40000"/>
                    </a:prstClr>
                  </a:outerShdw>
                </a:effectLst>
              </a:rPr>
              <a:t>Brunner/Mazel</a:t>
            </a:r>
            <a:r>
              <a:rPr lang="en-US" i="1" baseline="30000" dirty="0" smtClean="0">
                <a:solidFill>
                  <a:schemeClr val="tx2"/>
                </a:solidFill>
                <a:effectLst>
                  <a:outerShdw blurRad="50800" dist="38100" dir="2700000" algn="tl" rotWithShape="0">
                    <a:prstClr val="black">
                      <a:alpha val="40000"/>
                    </a:prstClr>
                  </a:outerShdw>
                </a:effectLst>
              </a:rPr>
              <a:t> </a:t>
            </a:r>
            <a:endParaRPr lang="en-US" dirty="0">
              <a:solidFill>
                <a:schemeClr val="tx2"/>
              </a:solidFill>
              <a:effectLst>
                <a:outerShdw blurRad="50800" dist="38100" dir="2700000" algn="tl" rotWithShape="0">
                  <a:prstClr val="black">
                    <a:alpha val="40000"/>
                  </a:prstClr>
                </a:outerShdw>
              </a:effectLst>
            </a:endParaRPr>
          </a:p>
        </p:txBody>
      </p:sp>
      <p:sp>
        <p:nvSpPr>
          <p:cNvPr id="11" name="Line 4"/>
          <p:cNvSpPr>
            <a:spLocks noChangeShapeType="1"/>
          </p:cNvSpPr>
          <p:nvPr/>
        </p:nvSpPr>
        <p:spPr bwMode="auto">
          <a:xfrm>
            <a:off x="683568" y="3573016"/>
            <a:ext cx="8136904" cy="0"/>
          </a:xfrm>
          <a:prstGeom prst="line">
            <a:avLst/>
          </a:prstGeom>
          <a:noFill/>
          <a:ln w="47625">
            <a:solidFill>
              <a:schemeClr val="folHlink"/>
            </a:solidFill>
            <a:prstDash val="lg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10168012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SzPct val="110000"/>
              <a:buFont typeface="Wingdings" charset="2"/>
              <a:buChar char="ü"/>
              <a:defRPr/>
            </a:pPr>
            <a:r>
              <a:rPr lang="en-US" sz="2600" dirty="0" smtClean="0">
                <a:solidFill>
                  <a:schemeClr val="accent4"/>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eaLnBrk="1" hangingPunct="1">
              <a:lnSpc>
                <a:spcPct val="90000"/>
              </a:lnSpc>
              <a:buSzPct val="110000"/>
              <a:buFont typeface="Wingdings" charset="2"/>
              <a:buChar char="ü"/>
              <a:defRPr/>
            </a:pPr>
            <a:r>
              <a:rPr lang="en-US" sz="2600" dirty="0">
                <a:solidFill>
                  <a:schemeClr val="accent4"/>
                </a:solidFill>
              </a:rPr>
              <a:t>partner augmentation            of individual therapy             </a:t>
            </a:r>
          </a:p>
          <a:p>
            <a:pPr marL="447675" indent="-447675" eaLnBrk="1" hangingPunct="1">
              <a:lnSpc>
                <a:spcPct val="90000"/>
              </a:lnSpc>
              <a:buSzPct val="110000"/>
              <a:buFont typeface="Wingdings" pitchFamily="2" charset="2"/>
              <a:buNone/>
              <a:defRPr/>
            </a:pPr>
            <a:endParaRPr lang="en-US" sz="600" dirty="0" smtClean="0"/>
          </a:p>
          <a:p>
            <a:pPr eaLnBrk="1" hangingPunct="1">
              <a:lnSpc>
                <a:spcPct val="90000"/>
              </a:lnSpc>
              <a:buSzPct val="110000"/>
              <a:buFont typeface="Wingdings" charset="2"/>
              <a:buChar char="ü"/>
              <a:defRPr/>
            </a:pPr>
            <a:r>
              <a:rPr lang="en-US" sz="2600" dirty="0">
                <a:solidFill>
                  <a:schemeClr val="accent4"/>
                </a:solidFill>
              </a:rPr>
              <a:t>different couple therapies &amp; five key treatment targets  </a:t>
            </a:r>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solidFill>
                  <a:srgbClr val="FFCC00"/>
                </a:solidFill>
              </a:rPr>
              <a:t>relevance of attachment, psychosexual difficulties &amp; working well with conflict</a:t>
            </a:r>
          </a:p>
          <a:p>
            <a:pPr marL="0" indent="0" eaLnBrk="1" hangingPunct="1">
              <a:lnSpc>
                <a:spcPct val="90000"/>
              </a:lnSpc>
              <a:buSzPct val="110000"/>
              <a:buNone/>
              <a:defRPr/>
            </a:pPr>
            <a:endParaRPr lang="en-US" sz="700" dirty="0" smtClean="0">
              <a:solidFill>
                <a:srgbClr val="FFCC00"/>
              </a:solidFill>
            </a:endParaRPr>
          </a:p>
          <a:p>
            <a:pPr eaLnBrk="1" hangingPunct="1">
              <a:lnSpc>
                <a:spcPct val="90000"/>
              </a:lnSpc>
              <a:buSzPct val="110000"/>
              <a:buFont typeface="Wingdings" charset="2"/>
              <a:buChar char="Ø"/>
              <a:defRPr/>
            </a:pPr>
            <a:r>
              <a:rPr lang="en-US" sz="2600" dirty="0" smtClean="0">
                <a:solidFill>
                  <a:schemeClr val="accent4"/>
                </a:solidFill>
              </a:rPr>
              <a:t>routine </a:t>
            </a:r>
            <a:r>
              <a:rPr lang="en-US" sz="2600" dirty="0">
                <a:solidFill>
                  <a:schemeClr val="accent4"/>
                </a:solidFill>
              </a:rPr>
              <a:t>outcome </a:t>
            </a:r>
            <a:r>
              <a:rPr lang="en-US" sz="2600" dirty="0" smtClean="0">
                <a:solidFill>
                  <a:schemeClr val="accent4"/>
                </a:solidFill>
              </a:rPr>
              <a:t>monitoring  </a:t>
            </a:r>
            <a:r>
              <a:rPr lang="en-US" sz="2600" dirty="0">
                <a:solidFill>
                  <a:schemeClr val="accent4"/>
                </a:solidFill>
              </a:rPr>
              <a:t>&amp; what questionnaires to use</a:t>
            </a:r>
          </a:p>
          <a:p>
            <a:pPr marL="447675" indent="-447675" eaLnBrk="1" hangingPunct="1">
              <a:lnSpc>
                <a:spcPct val="90000"/>
              </a:lnSpc>
              <a:buSzPct val="110000"/>
              <a:buFont typeface="Wingdings" pitchFamily="2" charset="2"/>
              <a:buChar char="Ø"/>
              <a:defRPr/>
            </a:pPr>
            <a:endParaRPr lang="en-US" sz="600" dirty="0"/>
          </a:p>
          <a:p>
            <a:pPr eaLnBrk="1" hangingPunct="1">
              <a:lnSpc>
                <a:spcPct val="90000"/>
              </a:lnSpc>
              <a:buSzPct val="110000"/>
              <a:buFont typeface="Wingdings" charset="2"/>
              <a:buChar char="Ø"/>
              <a:defRPr/>
            </a:pPr>
            <a:r>
              <a:rPr lang="en-US" sz="2600" dirty="0">
                <a:solidFill>
                  <a:schemeClr val="accent4"/>
                </a:solidFill>
              </a:rPr>
              <a:t>central importance of the ‘</a:t>
            </a:r>
            <a:r>
              <a:rPr lang="en-US" sz="2600" dirty="0" smtClean="0">
                <a:solidFill>
                  <a:schemeClr val="accent4"/>
                </a:solidFill>
              </a:rPr>
              <a:t>double’ therapeutic alliance</a:t>
            </a:r>
            <a:endParaRPr lang="en-US" sz="2600" dirty="0">
              <a:solidFill>
                <a:schemeClr val="accent4"/>
              </a:solidFill>
            </a:endParaRPr>
          </a:p>
          <a:p>
            <a:pPr marL="447675" indent="-447675" eaLnBrk="1" hangingPunct="1">
              <a:lnSpc>
                <a:spcPct val="90000"/>
              </a:lnSpc>
              <a:buSzPct val="110000"/>
              <a:buFont typeface="Wingdings" pitchFamily="2" charset="2"/>
              <a:buChar char="Ø"/>
              <a:defRPr/>
            </a:pPr>
            <a:endParaRPr lang="en-US" sz="600" dirty="0" smtClean="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140413185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116632"/>
            <a:ext cx="8540750" cy="720080"/>
          </a:xfrm>
        </p:spPr>
        <p:txBody>
          <a:bodyPr/>
          <a:lstStyle/>
          <a:p>
            <a:r>
              <a:rPr lang="en-US" sz="4000" dirty="0" smtClean="0">
                <a:effectLst>
                  <a:outerShdw blurRad="50800" dist="38100" dir="2700000" algn="tl" rotWithShape="0">
                    <a:prstClr val="black">
                      <a:alpha val="40000"/>
                    </a:prstClr>
                  </a:outerShdw>
                </a:effectLst>
              </a:rPr>
              <a:t>interesting recent sex research</a:t>
            </a:r>
            <a:endParaRPr lang="en-US" sz="4000" dirty="0">
              <a:effectLst>
                <a:outerShdw blurRad="50800" dist="38100" dir="2700000" algn="tl" rotWithShape="0">
                  <a:prstClr val="black">
                    <a:alpha val="40000"/>
                  </a:prstClr>
                </a:outerShdw>
              </a:effectLst>
            </a:endParaRPr>
          </a:p>
        </p:txBody>
      </p:sp>
      <p:sp>
        <p:nvSpPr>
          <p:cNvPr id="6" name="TextBox 5"/>
          <p:cNvSpPr txBox="1"/>
          <p:nvPr/>
        </p:nvSpPr>
        <p:spPr>
          <a:xfrm>
            <a:off x="72008" y="841929"/>
            <a:ext cx="8964488" cy="5755423"/>
          </a:xfrm>
          <a:prstGeom prst="rect">
            <a:avLst/>
          </a:prstGeom>
          <a:noFill/>
        </p:spPr>
        <p:txBody>
          <a:bodyPr wrap="square" rtlCol="0">
            <a:spAutoFit/>
          </a:bodyPr>
          <a:lstStyle/>
          <a:p>
            <a:pPr marL="285750" indent="-285750">
              <a:buFont typeface="Wingdings" charset="2"/>
              <a:buChar char="²"/>
            </a:pPr>
            <a:r>
              <a:rPr lang="en-US" sz="1600" dirty="0" err="1">
                <a:effectLst>
                  <a:outerShdw blurRad="50800" dist="38100" dir="2700000" algn="tl" rotWithShape="0">
                    <a:prstClr val="black">
                      <a:alpha val="40000"/>
                    </a:prstClr>
                  </a:outerShdw>
                </a:effectLst>
              </a:rPr>
              <a:t>Pachankis</a:t>
            </a:r>
            <a:r>
              <a:rPr lang="en-US" sz="1600" dirty="0">
                <a:effectLst>
                  <a:outerShdw blurRad="50800" dist="38100" dir="2700000" algn="tl" rotWithShape="0">
                    <a:prstClr val="black">
                      <a:alpha val="40000"/>
                    </a:prstClr>
                  </a:outerShdw>
                </a:effectLst>
              </a:rPr>
              <a:t>, J. E., et al. (2015). "The mental health of sexual minority adults in and out of the closet: A population-based study." </a:t>
            </a:r>
            <a:r>
              <a:rPr lang="en-US" sz="1600" u="sng" dirty="0">
                <a:effectLst>
                  <a:outerShdw blurRad="50800" dist="38100" dir="2700000" algn="tl" rotWithShape="0">
                    <a:prstClr val="black">
                      <a:alpha val="40000"/>
                    </a:prstClr>
                  </a:outerShdw>
                </a:effectLst>
              </a:rPr>
              <a:t>J Consult </a:t>
            </a:r>
            <a:r>
              <a:rPr lang="en-US" sz="1600" u="sng" dirty="0" err="1">
                <a:effectLst>
                  <a:outerShdw blurRad="50800" dist="38100" dir="2700000" algn="tl" rotWithShape="0">
                    <a:prstClr val="black">
                      <a:alpha val="40000"/>
                    </a:prstClr>
                  </a:outerShdw>
                </a:effectLst>
              </a:rPr>
              <a:t>Clin</a:t>
            </a:r>
            <a:r>
              <a:rPr lang="en-US" sz="1600" u="sng" dirty="0">
                <a:effectLst>
                  <a:outerShdw blurRad="50800" dist="38100" dir="2700000" algn="tl" rotWithShape="0">
                    <a:prstClr val="black">
                      <a:alpha val="40000"/>
                    </a:prstClr>
                  </a:outerShdw>
                </a:effectLst>
              </a:rPr>
              <a:t> </a:t>
            </a:r>
            <a:r>
              <a:rPr lang="en-US" sz="1600" u="sng" dirty="0" err="1">
                <a:effectLst>
                  <a:outerShdw blurRad="50800" dist="38100" dir="2700000" algn="tl" rotWithShape="0">
                    <a:prstClr val="black">
                      <a:alpha val="40000"/>
                    </a:prstClr>
                  </a:outerShdw>
                </a:effectLst>
              </a:rPr>
              <a:t>Psychol</a:t>
            </a:r>
            <a:r>
              <a:rPr lang="en-US" sz="1600" u="sng" dirty="0">
                <a:effectLst>
                  <a:outerShdw blurRad="50800" dist="38100" dir="2700000" algn="tl" rotWithShape="0">
                    <a:prstClr val="black">
                      <a:alpha val="40000"/>
                    </a:prstClr>
                  </a:outerShdw>
                </a:effectLst>
              </a:rPr>
              <a:t> </a:t>
            </a:r>
            <a:r>
              <a:rPr lang="en-US" sz="1600" b="1" u="sng" dirty="0">
                <a:effectLst>
                  <a:outerShdw blurRad="50800" dist="38100" dir="2700000" algn="tl" rotWithShape="0">
                    <a:prstClr val="black">
                      <a:alpha val="40000"/>
                    </a:prstClr>
                  </a:outerShdw>
                </a:effectLst>
              </a:rPr>
              <a:t>83</a:t>
            </a:r>
            <a:r>
              <a:rPr lang="en-US" sz="1600" u="sng" dirty="0">
                <a:effectLst>
                  <a:outerShdw blurRad="50800" dist="38100" dir="2700000" algn="tl" rotWithShape="0">
                    <a:prstClr val="black">
                      <a:alpha val="40000"/>
                    </a:prstClr>
                  </a:outerShdw>
                </a:effectLst>
              </a:rPr>
              <a:t>(5): 890-</a:t>
            </a:r>
            <a:r>
              <a:rPr lang="en-US" sz="1600" u="sng" dirty="0" smtClean="0">
                <a:effectLst>
                  <a:outerShdw blurRad="50800" dist="38100" dir="2700000" algn="tl" rotWithShape="0">
                    <a:prstClr val="black">
                      <a:alpha val="40000"/>
                    </a:prstClr>
                  </a:outerShdw>
                </a:effectLst>
              </a:rPr>
              <a:t>901</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Muise</a:t>
            </a:r>
            <a:r>
              <a:rPr lang="en-US" sz="1600" dirty="0">
                <a:effectLst>
                  <a:outerShdw blurRad="50800" dist="38100" dir="2700000" algn="tl" rotWithShape="0">
                    <a:prstClr val="black">
                      <a:alpha val="40000"/>
                    </a:prstClr>
                  </a:outerShdw>
                </a:effectLst>
              </a:rPr>
              <a:t>, A., et al. (2015). "Sexual Frequency Predicts Greater Well-Being, But More is Not Always Better." </a:t>
            </a:r>
            <a:r>
              <a:rPr lang="en-US" sz="1600" u="sng" dirty="0">
                <a:effectLst>
                  <a:outerShdw blurRad="50800" dist="38100" dir="2700000" algn="tl" rotWithShape="0">
                    <a:prstClr val="black">
                      <a:alpha val="40000"/>
                    </a:prstClr>
                  </a:outerShdw>
                </a:effectLst>
              </a:rPr>
              <a:t>Social psychological and personality </a:t>
            </a:r>
            <a:r>
              <a:rPr lang="en-US" sz="1600" u="sng" dirty="0" smtClean="0">
                <a:effectLst>
                  <a:outerShdw blurRad="50800" dist="38100" dir="2700000" algn="tl" rotWithShape="0">
                    <a:prstClr val="black">
                      <a:alpha val="40000"/>
                    </a:prstClr>
                  </a:outerShdw>
                </a:effectLst>
              </a:rPr>
              <a:t>science </a:t>
            </a:r>
            <a:r>
              <a:rPr lang="en-US" sz="1600" dirty="0" smtClean="0">
                <a:effectLst>
                  <a:outerShdw blurRad="50800" dist="38100" dir="2700000" algn="tl" rotWithShape="0">
                    <a:prstClr val="black">
                      <a:alpha val="40000"/>
                    </a:prstClr>
                  </a:outerShdw>
                </a:effectLst>
              </a:rPr>
              <a:t> (the </a:t>
            </a:r>
            <a:r>
              <a:rPr lang="en-US" sz="1600" dirty="0">
                <a:effectLst>
                  <a:outerShdw blurRad="50800" dist="38100" dir="2700000" algn="tl" rotWithShape="0">
                    <a:prstClr val="black">
                      <a:alpha val="40000"/>
                    </a:prstClr>
                  </a:outerShdw>
                </a:effectLst>
              </a:rPr>
              <a:t>increase in well-being gained from engaging in sex once a week compared with less than once a month is larger than the increase in well-being gained from making US$50–US$75,000 per year </a:t>
            </a:r>
            <a:r>
              <a:rPr lang="en-US" sz="1600" dirty="0" smtClean="0">
                <a:effectLst>
                  <a:outerShdw blurRad="50800" dist="38100" dir="2700000" algn="tl" rotWithShape="0">
                    <a:prstClr val="black">
                      <a:alpha val="40000"/>
                    </a:prstClr>
                  </a:outerShdw>
                </a:effectLst>
              </a:rPr>
              <a:t>rather </a:t>
            </a:r>
            <a:r>
              <a:rPr lang="en-US" sz="1600" dirty="0">
                <a:effectLst>
                  <a:outerShdw blurRad="50800" dist="38100" dir="2700000" algn="tl" rotWithShape="0">
                    <a:prstClr val="black">
                      <a:alpha val="40000"/>
                    </a:prstClr>
                  </a:outerShdw>
                </a:effectLst>
              </a:rPr>
              <a:t>than only between US$15–US$25,000 per </a:t>
            </a:r>
            <a:r>
              <a:rPr lang="en-US" sz="1600" dirty="0" smtClean="0">
                <a:effectLst>
                  <a:outerShdw blurRad="50800" dist="38100" dir="2700000" algn="tl" rotWithShape="0">
                    <a:prstClr val="black">
                      <a:alpha val="40000"/>
                    </a:prstClr>
                  </a:outerShdw>
                </a:effectLst>
              </a:rPr>
              <a:t>year)</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Loewenstein</a:t>
            </a:r>
            <a:r>
              <a:rPr lang="en-US" sz="1600" dirty="0">
                <a:effectLst>
                  <a:outerShdw blurRad="50800" dist="38100" dir="2700000" algn="tl" rotWithShape="0">
                    <a:prstClr val="black">
                      <a:alpha val="40000"/>
                    </a:prstClr>
                  </a:outerShdw>
                </a:effectLst>
              </a:rPr>
              <a:t>, G., et al. (2015). "Does Increased Sexual Frequency Enhance Happiness?" </a:t>
            </a:r>
            <a:r>
              <a:rPr lang="en-US" sz="1600" u="sng" dirty="0">
                <a:effectLst>
                  <a:outerShdw blurRad="50800" dist="38100" dir="2700000" algn="tl" rotWithShape="0">
                    <a:prstClr val="black">
                      <a:alpha val="40000"/>
                    </a:prstClr>
                  </a:outerShdw>
                </a:effectLst>
              </a:rPr>
              <a:t>Journal of Economic Behavior &amp; Organization </a:t>
            </a:r>
            <a:r>
              <a:rPr lang="en-US" sz="1600" b="1" u="sng" dirty="0">
                <a:effectLst>
                  <a:outerShdw blurRad="50800" dist="38100" dir="2700000" algn="tl" rotWithShape="0">
                    <a:prstClr val="black">
                      <a:alpha val="40000"/>
                    </a:prstClr>
                  </a:outerShdw>
                </a:effectLst>
              </a:rPr>
              <a:t>116</a:t>
            </a:r>
            <a:r>
              <a:rPr lang="en-US" sz="1600" u="sng" dirty="0">
                <a:effectLst>
                  <a:outerShdw blurRad="50800" dist="38100" dir="2700000" algn="tl" rotWithShape="0">
                    <a:prstClr val="black">
                      <a:alpha val="40000"/>
                    </a:prstClr>
                  </a:outerShdw>
                </a:effectLst>
              </a:rPr>
              <a:t>: 206-</a:t>
            </a:r>
            <a:r>
              <a:rPr lang="en-US" sz="1600" u="sng" dirty="0" smtClean="0">
                <a:effectLst>
                  <a:outerShdw blurRad="50800" dist="38100" dir="2700000" algn="tl" rotWithShape="0">
                    <a:prstClr val="black">
                      <a:alpha val="40000"/>
                    </a:prstClr>
                  </a:outerShdw>
                </a:effectLst>
              </a:rPr>
              <a:t>218</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Joyal</a:t>
            </a:r>
            <a:r>
              <a:rPr lang="en-US" sz="1600" dirty="0">
                <a:effectLst>
                  <a:outerShdw blurRad="50800" dist="38100" dir="2700000" algn="tl" rotWithShape="0">
                    <a:prstClr val="black">
                      <a:alpha val="40000"/>
                    </a:prstClr>
                  </a:outerShdw>
                </a:effectLst>
              </a:rPr>
              <a:t>, C. C., et al. (2015). "What exactly Is an unusual sexual fantasy?" </a:t>
            </a:r>
            <a:r>
              <a:rPr lang="en-US" sz="1600" u="sng" dirty="0">
                <a:effectLst>
                  <a:outerShdw blurRad="50800" dist="38100" dir="2700000" algn="tl" rotWithShape="0">
                    <a:prstClr val="black">
                      <a:alpha val="40000"/>
                    </a:prstClr>
                  </a:outerShdw>
                </a:effectLst>
              </a:rPr>
              <a:t>The Journal of Sexual Medicine </a:t>
            </a:r>
            <a:r>
              <a:rPr lang="en-US" sz="1600" b="1" u="sng" dirty="0">
                <a:effectLst>
                  <a:outerShdw blurRad="50800" dist="38100" dir="2700000" algn="tl" rotWithShape="0">
                    <a:prstClr val="black">
                      <a:alpha val="40000"/>
                    </a:prstClr>
                  </a:outerShdw>
                </a:effectLst>
              </a:rPr>
              <a:t>12</a:t>
            </a:r>
            <a:r>
              <a:rPr lang="en-US" sz="1600" u="sng" dirty="0">
                <a:effectLst>
                  <a:outerShdw blurRad="50800" dist="38100" dir="2700000" algn="tl" rotWithShape="0">
                    <a:prstClr val="black">
                      <a:alpha val="40000"/>
                    </a:prstClr>
                  </a:outerShdw>
                </a:effectLst>
              </a:rPr>
              <a:t>(2): 328-</a:t>
            </a:r>
            <a:r>
              <a:rPr lang="en-US" sz="1600" u="sng" dirty="0" smtClean="0">
                <a:effectLst>
                  <a:outerShdw blurRad="50800" dist="38100" dir="2700000" algn="tl" rotWithShape="0">
                    <a:prstClr val="black">
                      <a:alpha val="40000"/>
                    </a:prstClr>
                  </a:outerShdw>
                </a:effectLst>
              </a:rPr>
              <a:t>340</a:t>
            </a:r>
          </a:p>
          <a:p>
            <a:pPr marL="285750" indent="-285750">
              <a:buFont typeface="Wingdings" charset="2"/>
              <a:buChar char="²"/>
            </a:pPr>
            <a:r>
              <a:rPr lang="en-US" sz="1600" dirty="0">
                <a:effectLst>
                  <a:outerShdw blurRad="50800" dist="38100" dir="2700000" algn="tl" rotWithShape="0">
                    <a:prstClr val="black">
                      <a:alpha val="40000"/>
                    </a:prstClr>
                  </a:outerShdw>
                </a:effectLst>
              </a:rPr>
              <a:t>Johnson, M. D., et al. (2015). "Skip the Dishes? Not So Fast! Sex and Housework Revisited." </a:t>
            </a:r>
            <a:r>
              <a:rPr lang="en-US" sz="1600" u="sng" dirty="0">
                <a:effectLst>
                  <a:outerShdw blurRad="50800" dist="38100" dir="2700000" algn="tl" rotWithShape="0">
                    <a:prstClr val="black">
                      <a:alpha val="40000"/>
                    </a:prstClr>
                  </a:outerShdw>
                </a:effectLst>
              </a:rPr>
              <a:t>J </a:t>
            </a:r>
            <a:r>
              <a:rPr lang="en-US" sz="1600" u="sng" dirty="0" err="1">
                <a:effectLst>
                  <a:outerShdw blurRad="50800" dist="38100" dir="2700000" algn="tl" rotWithShape="0">
                    <a:prstClr val="black">
                      <a:alpha val="40000"/>
                    </a:prstClr>
                  </a:outerShdw>
                </a:effectLst>
              </a:rPr>
              <a:t>Fam</a:t>
            </a:r>
            <a:r>
              <a:rPr lang="en-US" sz="1600" u="sng" dirty="0">
                <a:effectLst>
                  <a:outerShdw blurRad="50800" dist="38100" dir="2700000" algn="tl" rotWithShape="0">
                    <a:prstClr val="black">
                      <a:alpha val="40000"/>
                    </a:prstClr>
                  </a:outerShdw>
                </a:effectLst>
              </a:rPr>
              <a:t> </a:t>
            </a:r>
            <a:r>
              <a:rPr lang="en-US" sz="1600" u="sng" dirty="0" err="1" smtClean="0">
                <a:effectLst>
                  <a:outerShdw blurRad="50800" dist="38100" dir="2700000" algn="tl" rotWithShape="0">
                    <a:prstClr val="black">
                      <a:alpha val="40000"/>
                    </a:prstClr>
                  </a:outerShdw>
                </a:effectLst>
              </a:rPr>
              <a:t>Psychol</a:t>
            </a:r>
            <a:endParaRPr lang="en-US" sz="1600" u="sng" dirty="0" smtClean="0">
              <a:effectLst>
                <a:outerShdw blurRad="50800" dist="38100" dir="2700000" algn="tl" rotWithShape="0">
                  <a:prstClr val="black">
                    <a:alpha val="40000"/>
                  </a:prstClr>
                </a:outerShdw>
              </a:effectLst>
            </a:endParaRPr>
          </a:p>
          <a:p>
            <a:pPr marL="285750" indent="-285750">
              <a:buFont typeface="Wingdings" charset="2"/>
              <a:buChar char="²"/>
            </a:pPr>
            <a:r>
              <a:rPr lang="en-US" sz="1600" dirty="0" err="1">
                <a:effectLst>
                  <a:outerShdw blurRad="50800" dist="38100" dir="2700000" algn="tl" rotWithShape="0">
                    <a:prstClr val="black">
                      <a:alpha val="40000"/>
                    </a:prstClr>
                  </a:outerShdw>
                </a:effectLst>
              </a:rPr>
              <a:t>Brotto</a:t>
            </a:r>
            <a:r>
              <a:rPr lang="en-US" sz="1600" dirty="0">
                <a:effectLst>
                  <a:outerShdw blurRad="50800" dist="38100" dir="2700000" algn="tl" rotWithShape="0">
                    <a:prstClr val="black">
                      <a:alpha val="40000"/>
                    </a:prstClr>
                  </a:outerShdw>
                </a:effectLst>
              </a:rPr>
              <a:t>, L. A., et al. (2015). "Asexuality: An Extreme Variant of Sexual Desire Disorder?" </a:t>
            </a:r>
            <a:r>
              <a:rPr lang="en-US" sz="1600" u="sng" dirty="0">
                <a:effectLst>
                  <a:outerShdw blurRad="50800" dist="38100" dir="2700000" algn="tl" rotWithShape="0">
                    <a:prstClr val="black">
                      <a:alpha val="40000"/>
                    </a:prstClr>
                  </a:outerShdw>
                </a:effectLst>
              </a:rPr>
              <a:t>The Journal of Sexual Medicine </a:t>
            </a:r>
            <a:r>
              <a:rPr lang="en-US" sz="1600" b="1" u="sng" dirty="0">
                <a:effectLst>
                  <a:outerShdw blurRad="50800" dist="38100" dir="2700000" algn="tl" rotWithShape="0">
                    <a:prstClr val="black">
                      <a:alpha val="40000"/>
                    </a:prstClr>
                  </a:outerShdw>
                </a:effectLst>
              </a:rPr>
              <a:t>12</a:t>
            </a:r>
            <a:r>
              <a:rPr lang="en-US" sz="1600" u="sng" dirty="0">
                <a:effectLst>
                  <a:outerShdw blurRad="50800" dist="38100" dir="2700000" algn="tl" rotWithShape="0">
                    <a:prstClr val="black">
                      <a:alpha val="40000"/>
                    </a:prstClr>
                  </a:outerShdw>
                </a:effectLst>
              </a:rPr>
              <a:t>(3): 646-660</a:t>
            </a:r>
            <a:endParaRPr lang="en-US" sz="1600" u="sng" dirty="0" smtClean="0">
              <a:effectLst>
                <a:outerShdw blurRad="50800" dist="38100" dir="2700000" algn="tl" rotWithShape="0">
                  <a:prstClr val="black">
                    <a:alpha val="40000"/>
                  </a:prstClr>
                </a:outerShdw>
              </a:effectLst>
            </a:endParaRPr>
          </a:p>
          <a:p>
            <a:pPr marL="285750" indent="-285750">
              <a:buFont typeface="Wingdings" charset="2"/>
              <a:buChar char="²"/>
            </a:pPr>
            <a:r>
              <a:rPr lang="en-US" sz="1600" dirty="0">
                <a:effectLst>
                  <a:outerShdw blurRad="50800" dist="38100" dir="2700000" algn="tl" rotWithShape="0">
                    <a:prstClr val="black">
                      <a:alpha val="40000"/>
                    </a:prstClr>
                  </a:outerShdw>
                </a:effectLst>
              </a:rPr>
              <a:t>Adam, F., et al. (2015). "Mindfulness skills are associated with female orgasm?" </a:t>
            </a:r>
            <a:r>
              <a:rPr lang="en-US" sz="1600" u="sng" dirty="0">
                <a:effectLst>
                  <a:outerShdw blurRad="50800" dist="38100" dir="2700000" algn="tl" rotWithShape="0">
                    <a:prstClr val="black">
                      <a:alpha val="40000"/>
                    </a:prstClr>
                  </a:outerShdw>
                </a:effectLst>
              </a:rPr>
              <a:t>Sexual and Relationship Therapy </a:t>
            </a:r>
            <a:r>
              <a:rPr lang="en-US" sz="1600" b="1" u="sng" dirty="0">
                <a:effectLst>
                  <a:outerShdw blurRad="50800" dist="38100" dir="2700000" algn="tl" rotWithShape="0">
                    <a:prstClr val="black">
                      <a:alpha val="40000"/>
                    </a:prstClr>
                  </a:outerShdw>
                </a:effectLst>
              </a:rPr>
              <a:t>30</a:t>
            </a:r>
            <a:r>
              <a:rPr lang="en-US" sz="1600" u="sng" dirty="0">
                <a:effectLst>
                  <a:outerShdw blurRad="50800" dist="38100" dir="2700000" algn="tl" rotWithShape="0">
                    <a:prstClr val="black">
                      <a:alpha val="40000"/>
                    </a:prstClr>
                  </a:outerShdw>
                </a:effectLst>
              </a:rPr>
              <a:t>(2): 256-</a:t>
            </a:r>
            <a:r>
              <a:rPr lang="en-US" sz="1600" u="sng" dirty="0" smtClean="0">
                <a:effectLst>
                  <a:outerShdw blurRad="50800" dist="38100" dir="2700000" algn="tl" rotWithShape="0">
                    <a:prstClr val="black">
                      <a:alpha val="40000"/>
                    </a:prstClr>
                  </a:outerShdw>
                </a:effectLst>
              </a:rPr>
              <a:t>267</a:t>
            </a:r>
          </a:p>
          <a:p>
            <a:pPr marL="285750" indent="-285750">
              <a:buFont typeface="Wingdings" charset="2"/>
              <a:buChar char="²"/>
            </a:pPr>
            <a:r>
              <a:rPr lang="en-US" sz="1600" dirty="0">
                <a:effectLst>
                  <a:outerShdw blurRad="50800" dist="38100" dir="2700000" algn="tl" rotWithShape="0">
                    <a:prstClr val="black">
                      <a:alpha val="40000"/>
                    </a:prstClr>
                  </a:outerShdw>
                </a:effectLst>
              </a:rPr>
              <a:t>Veale, D., et al. (2014). "Beliefs about Penis Size: Validation of a Scale for Men Ashamed about Their Penis Size." </a:t>
            </a:r>
            <a:r>
              <a:rPr lang="en-US" sz="1600" u="sng" dirty="0">
                <a:effectLst>
                  <a:outerShdw blurRad="50800" dist="38100" dir="2700000" algn="tl" rotWithShape="0">
                    <a:prstClr val="black">
                      <a:alpha val="40000"/>
                    </a:prstClr>
                  </a:outerShdw>
                </a:effectLst>
              </a:rPr>
              <a:t>The Journal of Sexual Medicine </a:t>
            </a:r>
            <a:r>
              <a:rPr lang="en-US" sz="1600" b="1" u="sng" dirty="0">
                <a:effectLst>
                  <a:outerShdw blurRad="50800" dist="38100" dir="2700000" algn="tl" rotWithShape="0">
                    <a:prstClr val="black">
                      <a:alpha val="40000"/>
                    </a:prstClr>
                  </a:outerShdw>
                </a:effectLst>
              </a:rPr>
              <a:t>11</a:t>
            </a:r>
            <a:r>
              <a:rPr lang="en-US" sz="1600" u="sng" dirty="0">
                <a:effectLst>
                  <a:outerShdw blurRad="50800" dist="38100" dir="2700000" algn="tl" rotWithShape="0">
                    <a:prstClr val="black">
                      <a:alpha val="40000"/>
                    </a:prstClr>
                  </a:outerShdw>
                </a:effectLst>
              </a:rPr>
              <a:t>(1): 84-</a:t>
            </a:r>
            <a:r>
              <a:rPr lang="en-US" sz="1600" u="sng" dirty="0" smtClean="0">
                <a:effectLst>
                  <a:outerShdw blurRad="50800" dist="38100" dir="2700000" algn="tl" rotWithShape="0">
                    <a:prstClr val="black">
                      <a:alpha val="40000"/>
                    </a:prstClr>
                  </a:outerShdw>
                </a:effectLst>
              </a:rPr>
              <a:t>92</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Pompili</a:t>
            </a:r>
            <a:r>
              <a:rPr lang="en-US" sz="1600" dirty="0">
                <a:effectLst>
                  <a:outerShdw blurRad="50800" dist="38100" dir="2700000" algn="tl" rotWithShape="0">
                    <a:prstClr val="black">
                      <a:alpha val="40000"/>
                    </a:prstClr>
                  </a:outerShdw>
                </a:effectLst>
              </a:rPr>
              <a:t>, M., et al. (2014). "Bisexuality and Suicide: A Systematic Review of the Current Literature." </a:t>
            </a:r>
            <a:r>
              <a:rPr lang="en-US" sz="1600" u="sng" dirty="0">
                <a:effectLst>
                  <a:outerShdw blurRad="50800" dist="38100" dir="2700000" algn="tl" rotWithShape="0">
                    <a:prstClr val="black">
                      <a:alpha val="40000"/>
                    </a:prstClr>
                  </a:outerShdw>
                </a:effectLst>
              </a:rPr>
              <a:t>The Journal of Sexual Medicine </a:t>
            </a:r>
            <a:r>
              <a:rPr lang="en-US" sz="1600" b="1" u="sng" dirty="0">
                <a:effectLst>
                  <a:outerShdw blurRad="50800" dist="38100" dir="2700000" algn="tl" rotWithShape="0">
                    <a:prstClr val="black">
                      <a:alpha val="40000"/>
                    </a:prstClr>
                  </a:outerShdw>
                </a:effectLst>
              </a:rPr>
              <a:t>11</a:t>
            </a:r>
            <a:r>
              <a:rPr lang="en-US" sz="1600" u="sng" dirty="0">
                <a:effectLst>
                  <a:outerShdw blurRad="50800" dist="38100" dir="2700000" algn="tl" rotWithShape="0">
                    <a:prstClr val="black">
                      <a:alpha val="40000"/>
                    </a:prstClr>
                  </a:outerShdw>
                </a:effectLst>
              </a:rPr>
              <a:t>(8): 1903-</a:t>
            </a:r>
            <a:r>
              <a:rPr lang="en-US" sz="1600" u="sng" dirty="0" smtClean="0">
                <a:effectLst>
                  <a:outerShdw blurRad="50800" dist="38100" dir="2700000" algn="tl" rotWithShape="0">
                    <a:prstClr val="black">
                      <a:alpha val="40000"/>
                    </a:prstClr>
                  </a:outerShdw>
                </a:effectLst>
              </a:rPr>
              <a:t>1913</a:t>
            </a:r>
          </a:p>
          <a:p>
            <a:pPr marL="285750" indent="-285750">
              <a:buFont typeface="Wingdings" charset="2"/>
              <a:buChar char="²"/>
            </a:pPr>
            <a:r>
              <a:rPr lang="en-US" sz="1600" dirty="0" err="1">
                <a:effectLst>
                  <a:outerShdw blurRad="50800" dist="38100" dir="2700000" algn="tl" rotWithShape="0">
                    <a:prstClr val="black">
                      <a:alpha val="40000"/>
                    </a:prstClr>
                  </a:outerShdw>
                </a:effectLst>
              </a:rPr>
              <a:t>Muise</a:t>
            </a:r>
            <a:r>
              <a:rPr lang="en-US" sz="1600" dirty="0">
                <a:effectLst>
                  <a:outerShdw blurRad="50800" dist="38100" dir="2700000" algn="tl" rotWithShape="0">
                    <a:prstClr val="black">
                      <a:alpha val="40000"/>
                    </a:prstClr>
                  </a:outerShdw>
                </a:effectLst>
              </a:rPr>
              <a:t>, A., et al. (2014). "Post Sex Affectionate Exchanges Promote Sexual and Relationship Satisfaction." </a:t>
            </a:r>
            <a:r>
              <a:rPr lang="en-US" sz="1600" u="sng" dirty="0">
                <a:effectLst>
                  <a:outerShdw blurRad="50800" dist="38100" dir="2700000" algn="tl" rotWithShape="0">
                    <a:prstClr val="black">
                      <a:alpha val="40000"/>
                    </a:prstClr>
                  </a:outerShdw>
                </a:effectLst>
              </a:rPr>
              <a:t>Archives of Sexual Behavior </a:t>
            </a:r>
            <a:r>
              <a:rPr lang="en-US" sz="1600" b="1" u="sng" dirty="0">
                <a:effectLst>
                  <a:outerShdw blurRad="50800" dist="38100" dir="2700000" algn="tl" rotWithShape="0">
                    <a:prstClr val="black">
                      <a:alpha val="40000"/>
                    </a:prstClr>
                  </a:outerShdw>
                </a:effectLst>
              </a:rPr>
              <a:t>43</a:t>
            </a:r>
            <a:r>
              <a:rPr lang="en-US" sz="1600" u="sng" dirty="0">
                <a:effectLst>
                  <a:outerShdw blurRad="50800" dist="38100" dir="2700000" algn="tl" rotWithShape="0">
                    <a:prstClr val="black">
                      <a:alpha val="40000"/>
                    </a:prstClr>
                  </a:outerShdw>
                </a:effectLst>
              </a:rPr>
              <a:t>(7): 1391-1402</a:t>
            </a:r>
            <a:endParaRPr lang="en-US" sz="1600" dirty="0">
              <a:effectLst>
                <a:outerShdw blurRad="50800" dist="38100" dir="2700000" algn="tl" rotWithShape="0">
                  <a:prstClr val="black">
                    <a:alpha val="40000"/>
                  </a:prstClr>
                </a:outerShdw>
              </a:effectLst>
            </a:endParaRPr>
          </a:p>
        </p:txBody>
      </p:sp>
      <p:sp>
        <p:nvSpPr>
          <p:cNvPr id="7" name="Line 6"/>
          <p:cNvSpPr>
            <a:spLocks noChangeShapeType="1"/>
          </p:cNvSpPr>
          <p:nvPr/>
        </p:nvSpPr>
        <p:spPr bwMode="auto">
          <a:xfrm>
            <a:off x="467544" y="6741368"/>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61627475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179264" y="341784"/>
            <a:ext cx="8785224" cy="710952"/>
          </a:xfrm>
        </p:spPr>
        <p:txBody>
          <a:bodyPr lIns="92075" tIns="46038" rIns="92075" bIns="46038" anchor="b"/>
          <a:lstStyle/>
          <a:p>
            <a:pPr eaLnBrk="1" hangingPunct="1">
              <a:defRPr/>
            </a:pPr>
            <a:r>
              <a:rPr lang="en-US" sz="4000" dirty="0" smtClean="0"/>
              <a:t>activity 5: sex and language </a:t>
            </a:r>
          </a:p>
        </p:txBody>
      </p:sp>
      <p:sp>
        <p:nvSpPr>
          <p:cNvPr id="7172" name="Line 4"/>
          <p:cNvSpPr>
            <a:spLocks noChangeShapeType="1"/>
          </p:cNvSpPr>
          <p:nvPr/>
        </p:nvSpPr>
        <p:spPr bwMode="auto">
          <a:xfrm>
            <a:off x="4140844" y="6381328"/>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 name="Rectangle 3"/>
          <p:cNvSpPr txBox="1">
            <a:spLocks noRot="1" noChangeArrowheads="1"/>
          </p:cNvSpPr>
          <p:nvPr/>
        </p:nvSpPr>
        <p:spPr bwMode="auto">
          <a:xfrm>
            <a:off x="3491880" y="1196752"/>
            <a:ext cx="5616624"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a:lstStyle>
          <a:p>
            <a:pPr marL="457200" indent="-457200" eaLnBrk="1" hangingPunct="1">
              <a:lnSpc>
                <a:spcPct val="90000"/>
              </a:lnSpc>
              <a:buSzPct val="110000"/>
              <a:buFont typeface="+mj-lt"/>
              <a:buAutoNum type="alphaLcParenR"/>
              <a:defRPr/>
            </a:pPr>
            <a:r>
              <a:rPr lang="en-US" sz="2400" dirty="0" smtClean="0"/>
              <a:t>group brainstorm – how many words/phrases can we think of to describe sexual parts of the body and sexual behaviours?</a:t>
            </a:r>
          </a:p>
          <a:p>
            <a:pPr marL="457200" indent="-457200" eaLnBrk="1" hangingPunct="1">
              <a:lnSpc>
                <a:spcPct val="90000"/>
              </a:lnSpc>
              <a:buSzPct val="110000"/>
              <a:buFont typeface="+mj-lt"/>
              <a:buAutoNum type="alphaLcParenR"/>
              <a:defRPr/>
            </a:pPr>
            <a:r>
              <a:rPr lang="en-US" sz="2400" dirty="0" smtClean="0"/>
              <a:t>personal reflection – what thoughts &amp; feelings did this exercise bring up in us &amp; how do we feel this links to family upbringing, school, personal life experiences &amp; social attitudes?</a:t>
            </a:r>
          </a:p>
          <a:p>
            <a:pPr marL="457200" indent="-457200" eaLnBrk="1" hangingPunct="1">
              <a:lnSpc>
                <a:spcPct val="90000"/>
              </a:lnSpc>
              <a:buSzPct val="110000"/>
              <a:buFont typeface="+mj-lt"/>
              <a:buAutoNum type="alphaLcParenR"/>
              <a:defRPr/>
            </a:pPr>
            <a:r>
              <a:rPr lang="en-US" sz="2400" dirty="0" smtClean="0"/>
              <a:t>small groups – what does this exercise suggest about possible challenges when we discuss sexual issues with our clients?</a:t>
            </a:r>
            <a:endParaRPr lang="en-US" sz="2400" dirty="0"/>
          </a:p>
        </p:txBody>
      </p:sp>
    </p:spTree>
    <p:extLst>
      <p:ext uri="{BB962C8B-B14F-4D97-AF65-F5344CB8AC3E}">
        <p14:creationId xmlns:p14="http://schemas.microsoft.com/office/powerpoint/2010/main" val="171258373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marL="447675" indent="-447675" eaLnBrk="1" hangingPunct="1">
              <a:lnSpc>
                <a:spcPct val="90000"/>
              </a:lnSpc>
              <a:buSzPct val="110000"/>
              <a:buFont typeface="Wingdings" pitchFamily="2" charset="2"/>
              <a:buChar char="Ø"/>
              <a:defRPr/>
            </a:pPr>
            <a:r>
              <a:rPr lang="en-US" sz="2600" dirty="0" smtClean="0"/>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marL="447675" indent="-447675" eaLnBrk="1" hangingPunct="1">
              <a:lnSpc>
                <a:spcPct val="90000"/>
              </a:lnSpc>
              <a:buSzPct val="110000"/>
              <a:buFont typeface="Wingdings" pitchFamily="2" charset="2"/>
              <a:buChar char="Ø"/>
              <a:defRPr/>
            </a:pPr>
            <a:r>
              <a:rPr lang="en-US" sz="2600" dirty="0" smtClean="0"/>
              <a:t>partner augmentation            of individual therapy             </a:t>
            </a:r>
            <a:endParaRPr lang="en-US" sz="2600" dirty="0"/>
          </a:p>
          <a:p>
            <a:pPr marL="447675" indent="-447675" eaLnBrk="1" hangingPunct="1">
              <a:lnSpc>
                <a:spcPct val="90000"/>
              </a:lnSpc>
              <a:buSzPct val="110000"/>
              <a:buFont typeface="Wingdings" pitchFamily="2" charset="2"/>
              <a:buNone/>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different couple therapies &amp; five key treatment targets  </a:t>
            </a:r>
            <a:endParaRPr lang="en-US" sz="2600" dirty="0"/>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relevance of working well with conflict, attachment,     &amp; psychosexual difficulties</a:t>
            </a:r>
          </a:p>
          <a:p>
            <a:pPr marL="0" indent="0" eaLnBrk="1" hangingPunct="1">
              <a:lnSpc>
                <a:spcPct val="90000"/>
              </a:lnSpc>
              <a:buSzPct val="110000"/>
              <a:buNone/>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routine outcome monitoring &amp; what questionnaires to use</a:t>
            </a:r>
            <a:endParaRPr lang="en-US" sz="2600" dirty="0"/>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smtClean="0"/>
              <a:t>central importance of the ‘double’ therapeutic alliance</a:t>
            </a:r>
            <a:endParaRPr lang="en-US" sz="2600" dirty="0"/>
          </a:p>
          <a:p>
            <a:pPr marL="447675" indent="-447675" eaLnBrk="1" hangingPunct="1">
              <a:lnSpc>
                <a:spcPct val="90000"/>
              </a:lnSpc>
              <a:buSzPct val="110000"/>
              <a:buFont typeface="Wingdings" pitchFamily="2" charset="2"/>
              <a:buChar char="Ø"/>
              <a:defRPr/>
            </a:pPr>
            <a:endParaRPr lang="en-US" sz="600" dirty="0" smtClean="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81837370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179264" y="341784"/>
            <a:ext cx="8785224" cy="710952"/>
          </a:xfrm>
        </p:spPr>
        <p:txBody>
          <a:bodyPr lIns="92075" tIns="46038" rIns="92075" bIns="46038" anchor="b"/>
          <a:lstStyle/>
          <a:p>
            <a:pPr eaLnBrk="1" hangingPunct="1">
              <a:defRPr/>
            </a:pPr>
            <a:r>
              <a:rPr lang="en-US" sz="4000" dirty="0" smtClean="0"/>
              <a:t>activity 6: psychosexual case </a:t>
            </a:r>
          </a:p>
        </p:txBody>
      </p:sp>
      <p:sp>
        <p:nvSpPr>
          <p:cNvPr id="7172" name="Line 4"/>
          <p:cNvSpPr>
            <a:spLocks noChangeShapeType="1"/>
          </p:cNvSpPr>
          <p:nvPr/>
        </p:nvSpPr>
        <p:spPr bwMode="auto">
          <a:xfrm>
            <a:off x="4140844" y="6381328"/>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9" name="TextBox 8"/>
          <p:cNvSpPr txBox="1"/>
          <p:nvPr/>
        </p:nvSpPr>
        <p:spPr>
          <a:xfrm>
            <a:off x="3635896" y="1268760"/>
            <a:ext cx="5472608" cy="492443"/>
          </a:xfrm>
          <a:prstGeom prst="rect">
            <a:avLst/>
          </a:prstGeom>
          <a:noFill/>
        </p:spPr>
        <p:txBody>
          <a:bodyPr wrap="square" rtlCol="0">
            <a:spAutoFit/>
          </a:bodyPr>
          <a:lstStyle/>
          <a:p>
            <a:r>
              <a:rPr lang="is-IS" sz="2600" dirty="0" smtClean="0">
                <a:effectLst>
                  <a:outerShdw blurRad="50800" dist="38100" dir="2700000" algn="tl" rotWithShape="0">
                    <a:prstClr val="black">
                      <a:alpha val="40000"/>
                    </a:prstClr>
                  </a:outerShdw>
                </a:effectLst>
              </a:rPr>
              <a:t>possible case studies include ... </a:t>
            </a:r>
          </a:p>
        </p:txBody>
      </p:sp>
      <p:sp>
        <p:nvSpPr>
          <p:cNvPr id="2" name="TextBox 1"/>
          <p:cNvSpPr txBox="1"/>
          <p:nvPr/>
        </p:nvSpPr>
        <p:spPr>
          <a:xfrm>
            <a:off x="3672408" y="2354104"/>
            <a:ext cx="5436096" cy="1938992"/>
          </a:xfrm>
          <a:prstGeom prst="rect">
            <a:avLst/>
          </a:prstGeom>
          <a:noFill/>
        </p:spPr>
        <p:txBody>
          <a:bodyPr wrap="square" rtlCol="0">
            <a:spAutoFit/>
          </a:bodyPr>
          <a:lstStyle/>
          <a:p>
            <a:pPr marL="457200" indent="-457200">
              <a:buClr>
                <a:srgbClr val="FFCC00"/>
              </a:buClr>
              <a:buFont typeface="+mj-lt"/>
              <a:buAutoNum type="arabicParenR"/>
            </a:pPr>
            <a:r>
              <a:rPr lang="en-US" sz="2400" dirty="0" smtClean="0"/>
              <a:t>teenager </a:t>
            </a:r>
            <a:r>
              <a:rPr lang="is-IS" sz="2400" dirty="0" smtClean="0"/>
              <a:t>… plus details ...</a:t>
            </a:r>
            <a:endParaRPr lang="en-US" sz="2400" dirty="0" smtClean="0"/>
          </a:p>
          <a:p>
            <a:pPr marL="457200" indent="-457200">
              <a:buClr>
                <a:srgbClr val="FFCC00"/>
              </a:buClr>
              <a:buFont typeface="+mj-lt"/>
              <a:buAutoNum type="arabicParenR"/>
            </a:pPr>
            <a:r>
              <a:rPr lang="en-US" sz="2400" dirty="0" smtClean="0"/>
              <a:t>middle-aged woman </a:t>
            </a:r>
            <a:r>
              <a:rPr lang="is-IS" sz="2400" dirty="0" smtClean="0"/>
              <a:t>… details </a:t>
            </a:r>
            <a:endParaRPr lang="en-US" sz="2400" dirty="0" smtClean="0"/>
          </a:p>
          <a:p>
            <a:pPr marL="457200" indent="-457200">
              <a:buClr>
                <a:srgbClr val="FFCC00"/>
              </a:buClr>
              <a:buFont typeface="+mj-lt"/>
              <a:buAutoNum type="arabicParenR"/>
            </a:pPr>
            <a:r>
              <a:rPr lang="en-US" sz="2400" dirty="0" smtClean="0"/>
              <a:t>older man </a:t>
            </a:r>
            <a:r>
              <a:rPr lang="is-IS" sz="2400" dirty="0" smtClean="0"/>
              <a:t>… details ...</a:t>
            </a:r>
            <a:endParaRPr lang="en-US" sz="2400" dirty="0" smtClean="0"/>
          </a:p>
          <a:p>
            <a:pPr marL="457200" indent="-457200">
              <a:buClr>
                <a:srgbClr val="FFCC00"/>
              </a:buClr>
              <a:buFont typeface="+mj-lt"/>
              <a:buAutoNum type="arabicParenR"/>
            </a:pPr>
            <a:r>
              <a:rPr lang="en-US" sz="2400" dirty="0" smtClean="0"/>
              <a:t>any examples from your own practice or observation?</a:t>
            </a:r>
            <a:endParaRPr lang="en-US" sz="2400" dirty="0"/>
          </a:p>
        </p:txBody>
      </p:sp>
    </p:spTree>
    <p:extLst>
      <p:ext uri="{BB962C8B-B14F-4D97-AF65-F5344CB8AC3E}">
        <p14:creationId xmlns:p14="http://schemas.microsoft.com/office/powerpoint/2010/main" val="270323027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SzPct val="110000"/>
              <a:buFont typeface="Wingdings" charset="2"/>
              <a:buChar char="ü"/>
              <a:defRPr/>
            </a:pPr>
            <a:r>
              <a:rPr lang="en-US" sz="2600" dirty="0" smtClean="0">
                <a:solidFill>
                  <a:schemeClr val="accent4"/>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eaLnBrk="1" hangingPunct="1">
              <a:lnSpc>
                <a:spcPct val="90000"/>
              </a:lnSpc>
              <a:buSzPct val="110000"/>
              <a:buFont typeface="Wingdings" charset="2"/>
              <a:buChar char="ü"/>
              <a:defRPr/>
            </a:pPr>
            <a:r>
              <a:rPr lang="en-US" sz="2600" dirty="0">
                <a:solidFill>
                  <a:schemeClr val="accent4"/>
                </a:solidFill>
              </a:rPr>
              <a:t>partner augmentation            of individual therapy             </a:t>
            </a:r>
          </a:p>
          <a:p>
            <a:pPr marL="447675" indent="-447675" eaLnBrk="1" hangingPunct="1">
              <a:lnSpc>
                <a:spcPct val="90000"/>
              </a:lnSpc>
              <a:buSzPct val="110000"/>
              <a:buFont typeface="Wingdings" pitchFamily="2" charset="2"/>
              <a:buNone/>
              <a:defRPr/>
            </a:pPr>
            <a:endParaRPr lang="en-US" sz="600" dirty="0" smtClean="0"/>
          </a:p>
          <a:p>
            <a:pPr eaLnBrk="1" hangingPunct="1">
              <a:lnSpc>
                <a:spcPct val="90000"/>
              </a:lnSpc>
              <a:buSzPct val="110000"/>
              <a:buFont typeface="Wingdings" charset="2"/>
              <a:buChar char="ü"/>
              <a:defRPr/>
            </a:pPr>
            <a:r>
              <a:rPr lang="en-US" sz="2600" dirty="0">
                <a:solidFill>
                  <a:schemeClr val="accent4"/>
                </a:solidFill>
              </a:rPr>
              <a:t>different couple therapies &amp; five key treatment targets  </a:t>
            </a:r>
            <a:endParaRPr lang="en-US" sz="2600" dirty="0" smtClean="0">
              <a:solidFill>
                <a:schemeClr val="accent4"/>
              </a:solidFill>
            </a:endParaRPr>
          </a:p>
          <a:p>
            <a:pPr marL="0" indent="0" eaLnBrk="1" hangingPunct="1">
              <a:lnSpc>
                <a:spcPct val="90000"/>
              </a:lnSpc>
              <a:buSzPct val="110000"/>
              <a:buNone/>
              <a:defRPr/>
            </a:pPr>
            <a:endParaRPr lang="en-US" sz="600" dirty="0">
              <a:solidFill>
                <a:schemeClr val="accent4"/>
              </a:solidFill>
            </a:endParaRPr>
          </a:p>
          <a:p>
            <a:pPr eaLnBrk="1" hangingPunct="1">
              <a:lnSpc>
                <a:spcPct val="90000"/>
              </a:lnSpc>
              <a:buSzPct val="110000"/>
              <a:buFont typeface="Wingdings" charset="2"/>
              <a:buChar char="ü"/>
              <a:defRPr/>
            </a:pPr>
            <a:r>
              <a:rPr lang="en-US" sz="2600" dirty="0" smtClean="0">
                <a:solidFill>
                  <a:schemeClr val="accent3"/>
                </a:solidFill>
              </a:rPr>
              <a:t>relevance of attachment, psychosexual difficulties &amp; working well with conflict</a:t>
            </a:r>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solidFill>
                  <a:srgbClr val="FFCC00"/>
                </a:solidFill>
              </a:rPr>
              <a:t>routine outcome monitoring &amp; what questionnaires to use</a:t>
            </a:r>
            <a:endParaRPr lang="en-US" sz="2600" dirty="0">
              <a:solidFill>
                <a:srgbClr val="FFCC00"/>
              </a:solidFill>
            </a:endParaRPr>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smtClean="0"/>
              <a:t>central importance of the ‘double’ therapeutic alliance</a:t>
            </a:r>
            <a:endParaRPr lang="en-US" sz="2600" dirty="0"/>
          </a:p>
          <a:p>
            <a:pPr marL="447675" indent="-447675" eaLnBrk="1" hangingPunct="1">
              <a:lnSpc>
                <a:spcPct val="90000"/>
              </a:lnSpc>
              <a:buSzPct val="110000"/>
              <a:buFont typeface="Wingdings" pitchFamily="2" charset="2"/>
              <a:buChar char="Ø"/>
              <a:defRPr/>
            </a:pPr>
            <a:endParaRPr lang="en-US" sz="600" dirty="0" smtClean="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82622459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36512" y="197768"/>
            <a:ext cx="9145016" cy="1143000"/>
          </a:xfrm>
        </p:spPr>
        <p:txBody>
          <a:bodyPr/>
          <a:lstStyle/>
          <a:p>
            <a:pPr eaLnBrk="1" hangingPunct="1">
              <a:defRPr/>
            </a:pPr>
            <a:r>
              <a:rPr lang="en-GB" sz="3800" dirty="0" smtClean="0">
                <a:effectLst>
                  <a:outerShdw blurRad="50800" dist="38100" dir="2700000" algn="tl" rotWithShape="0">
                    <a:prstClr val="black">
                      <a:alpha val="40000"/>
                    </a:prstClr>
                  </a:outerShdw>
                </a:effectLst>
              </a:rPr>
              <a:t>using regular sessional feedback helps therapists improve outcomes</a:t>
            </a:r>
          </a:p>
        </p:txBody>
      </p:sp>
      <p:sp>
        <p:nvSpPr>
          <p:cNvPr id="111619" name="Rectangle 3"/>
          <p:cNvSpPr>
            <a:spLocks noGrp="1" noRot="1" noChangeArrowheads="1"/>
          </p:cNvSpPr>
          <p:nvPr>
            <p:ph type="body" idx="1"/>
          </p:nvPr>
        </p:nvSpPr>
        <p:spPr>
          <a:xfrm>
            <a:off x="35496" y="1700808"/>
            <a:ext cx="9001000" cy="4680520"/>
          </a:xfrm>
        </p:spPr>
        <p:txBody>
          <a:bodyPr/>
          <a:lstStyle/>
          <a:p>
            <a:pPr eaLnBrk="1" hangingPunct="1">
              <a:buSzTx/>
              <a:buFont typeface="Wingdings" pitchFamily="2" charset="2"/>
              <a:buChar char=""/>
              <a:defRPr/>
            </a:pPr>
            <a:r>
              <a:rPr lang="en-GB" sz="1600" dirty="0" smtClean="0"/>
              <a:t>M. </a:t>
            </a:r>
            <a:r>
              <a:rPr lang="en-GB" sz="1600" dirty="0" err="1" smtClean="0"/>
              <a:t>Barkham</a:t>
            </a:r>
            <a:r>
              <a:rPr lang="en-GB" sz="1600" dirty="0" smtClean="0"/>
              <a:t>, G. E. Hardy &amp; J. Mellor-Clark (</a:t>
            </a:r>
            <a:r>
              <a:rPr lang="en-GB" sz="1600" dirty="0" err="1" smtClean="0"/>
              <a:t>ed’s</a:t>
            </a:r>
            <a:r>
              <a:rPr lang="en-GB" sz="1600" dirty="0" smtClean="0"/>
              <a:t>) (2010)  </a:t>
            </a:r>
            <a:r>
              <a:rPr lang="en-GB" sz="1600" i="1" dirty="0" smtClean="0"/>
              <a:t>“Developing and delivering practice-based evidence.”   </a:t>
            </a:r>
            <a:r>
              <a:rPr lang="en-GB" sz="1600" dirty="0" smtClean="0"/>
              <a:t>Chichester: John Wiley &amp; Sons.</a:t>
            </a:r>
          </a:p>
          <a:p>
            <a:pPr eaLnBrk="1" hangingPunct="1">
              <a:buSzTx/>
              <a:buFont typeface="Wingdings" pitchFamily="2" charset="2"/>
              <a:buChar char=""/>
              <a:defRPr/>
            </a:pPr>
            <a:r>
              <a:rPr lang="en-GB" sz="1600" dirty="0" err="1" smtClean="0"/>
              <a:t>Newnham</a:t>
            </a:r>
            <a:r>
              <a:rPr lang="en-GB" sz="1600" dirty="0"/>
              <a:t>, E. A. and A. C. Page (2010). </a:t>
            </a:r>
            <a:r>
              <a:rPr lang="en-GB" sz="1600" i="1" dirty="0"/>
              <a:t>"Bridging the gap between best evidence and best practice in mental health."</a:t>
            </a:r>
            <a:r>
              <a:rPr lang="en-GB" sz="1600" dirty="0"/>
              <a:t> </a:t>
            </a:r>
            <a:r>
              <a:rPr lang="en-GB" sz="1600" dirty="0" smtClean="0"/>
              <a:t> </a:t>
            </a:r>
            <a:r>
              <a:rPr lang="en-GB" sz="1600" dirty="0" err="1" smtClean="0"/>
              <a:t>Clin</a:t>
            </a:r>
            <a:r>
              <a:rPr lang="en-GB" sz="1600" dirty="0" smtClean="0"/>
              <a:t> </a:t>
            </a:r>
            <a:r>
              <a:rPr lang="en-GB" sz="1600" dirty="0" err="1"/>
              <a:t>Psychol</a:t>
            </a:r>
            <a:r>
              <a:rPr lang="en-GB" sz="1600" dirty="0"/>
              <a:t> Rev 30(1): 127-142. </a:t>
            </a:r>
            <a:endParaRPr lang="en-GB" sz="1600" dirty="0" smtClean="0"/>
          </a:p>
          <a:p>
            <a:pPr eaLnBrk="1" hangingPunct="1">
              <a:buSzTx/>
              <a:buFont typeface="Wingdings" pitchFamily="2" charset="2"/>
              <a:buChar char=""/>
              <a:defRPr/>
            </a:pPr>
            <a:r>
              <a:rPr lang="en-GB" sz="1600" dirty="0" err="1"/>
              <a:t>Shimokawa</a:t>
            </a:r>
            <a:r>
              <a:rPr lang="en-GB" sz="1600" dirty="0"/>
              <a:t>, K., M. J. Lambert, et al. (2010). </a:t>
            </a:r>
            <a:r>
              <a:rPr lang="en-GB" sz="1600" i="1" dirty="0"/>
              <a:t>"Enhancing treatment outcome of patients at risk of treatment failure: Meta-analytic and mega-analytic review of a psychotherapy quality assurance system." </a:t>
            </a:r>
            <a:r>
              <a:rPr lang="en-GB" sz="1600" i="1" dirty="0" smtClean="0"/>
              <a:t> </a:t>
            </a:r>
            <a:r>
              <a:rPr lang="en-GB" sz="1600" dirty="0" smtClean="0"/>
              <a:t>J </a:t>
            </a:r>
            <a:r>
              <a:rPr lang="en-GB" sz="1600" dirty="0"/>
              <a:t>Consult </a:t>
            </a:r>
            <a:r>
              <a:rPr lang="en-GB" sz="1600" dirty="0" err="1"/>
              <a:t>Clin</a:t>
            </a:r>
            <a:r>
              <a:rPr lang="en-GB" sz="1600" dirty="0"/>
              <a:t> </a:t>
            </a:r>
            <a:r>
              <a:rPr lang="en-GB" sz="1600" dirty="0" err="1"/>
              <a:t>Psychol</a:t>
            </a:r>
            <a:r>
              <a:rPr lang="en-GB" sz="1600" dirty="0"/>
              <a:t> 78(3): 298-311.</a:t>
            </a:r>
          </a:p>
          <a:p>
            <a:pPr eaLnBrk="1" hangingPunct="1">
              <a:buSzTx/>
              <a:buFont typeface="Wingdings" pitchFamily="2" charset="2"/>
              <a:buChar char=""/>
              <a:defRPr/>
            </a:pPr>
            <a:r>
              <a:rPr lang="en-GB" sz="1600" dirty="0" smtClean="0"/>
              <a:t>Lambert, M. J. (2010) </a:t>
            </a:r>
            <a:r>
              <a:rPr lang="en-GB" sz="1600" i="1" dirty="0" smtClean="0"/>
              <a:t>"Prevention </a:t>
            </a:r>
            <a:r>
              <a:rPr lang="en-GB" sz="1600" i="1" dirty="0"/>
              <a:t>of treatment failure: the use of measuring, monitoring, and feedback in clinical practice".  </a:t>
            </a:r>
            <a:r>
              <a:rPr lang="en-GB" sz="1600" dirty="0"/>
              <a:t> </a:t>
            </a:r>
            <a:r>
              <a:rPr lang="en-GB" sz="1600" dirty="0" smtClean="0"/>
              <a:t>Washington: Am Psych Association</a:t>
            </a:r>
          </a:p>
          <a:p>
            <a:pPr eaLnBrk="1" hangingPunct="1">
              <a:buSzTx/>
              <a:buFont typeface="Wingdings" pitchFamily="2" charset="2"/>
              <a:buChar char=""/>
              <a:defRPr/>
            </a:pPr>
            <a:r>
              <a:rPr lang="en-GB" sz="1600" dirty="0"/>
              <a:t>Lutz, W., J. R. </a:t>
            </a:r>
            <a:r>
              <a:rPr lang="en-GB" sz="1600" dirty="0" err="1"/>
              <a:t>Bohnke</a:t>
            </a:r>
            <a:r>
              <a:rPr lang="en-GB" sz="1600" dirty="0"/>
              <a:t>, et al. (2011). </a:t>
            </a:r>
            <a:r>
              <a:rPr lang="en-GB" sz="1600" i="1" dirty="0"/>
              <a:t>"Lending an ear to feedback systems: Evaluation of recovery and non-response in psychotherapy in a </a:t>
            </a:r>
            <a:r>
              <a:rPr lang="en-GB" sz="1600" i="1" dirty="0" smtClean="0"/>
              <a:t>German </a:t>
            </a:r>
            <a:r>
              <a:rPr lang="en-GB" sz="1600" i="1" dirty="0"/>
              <a:t>outpatient setting." </a:t>
            </a:r>
            <a:r>
              <a:rPr lang="en-GB" sz="1600" dirty="0"/>
              <a:t>Community </a:t>
            </a:r>
            <a:r>
              <a:rPr lang="en-GB" sz="1600" dirty="0" err="1"/>
              <a:t>Ment</a:t>
            </a:r>
            <a:r>
              <a:rPr lang="en-GB" sz="1600" dirty="0"/>
              <a:t> Health J 47(3): 311-317. </a:t>
            </a:r>
          </a:p>
          <a:p>
            <a:pPr eaLnBrk="1" hangingPunct="1">
              <a:buSzTx/>
              <a:buFont typeface="Wingdings" pitchFamily="2" charset="2"/>
              <a:buChar char=""/>
              <a:defRPr/>
            </a:pPr>
            <a:r>
              <a:rPr lang="en-GB" sz="1600" dirty="0" smtClean="0"/>
              <a:t>Whipple</a:t>
            </a:r>
            <a:r>
              <a:rPr lang="en-GB" sz="1600" dirty="0"/>
              <a:t>, J. L. and M. J. Lambert (2011). </a:t>
            </a:r>
            <a:r>
              <a:rPr lang="en-GB" sz="1600" i="1" dirty="0"/>
              <a:t>"Outcome measures for practice." </a:t>
            </a:r>
            <a:r>
              <a:rPr lang="en-GB" sz="1600" i="1" dirty="0" smtClean="0"/>
              <a:t> </a:t>
            </a:r>
            <a:r>
              <a:rPr lang="en-GB" sz="1600" dirty="0" smtClean="0"/>
              <a:t>Annual </a:t>
            </a:r>
            <a:r>
              <a:rPr lang="en-GB" sz="1600" dirty="0"/>
              <a:t>review of clinical psychology 7: 87-111</a:t>
            </a:r>
            <a:r>
              <a:rPr lang="en-GB" sz="1600" dirty="0" smtClean="0"/>
              <a:t>.</a:t>
            </a:r>
          </a:p>
          <a:p>
            <a:pPr eaLnBrk="1" hangingPunct="1">
              <a:buSzTx/>
              <a:buFont typeface="Wingdings" pitchFamily="2" charset="2"/>
              <a:buChar char=""/>
              <a:defRPr/>
            </a:pPr>
            <a:r>
              <a:rPr lang="en-GB" sz="1600" dirty="0" err="1"/>
              <a:t>Carlier</a:t>
            </a:r>
            <a:r>
              <a:rPr lang="en-GB" sz="1600" dirty="0"/>
              <a:t>, I. V., D. </a:t>
            </a:r>
            <a:r>
              <a:rPr lang="en-GB" sz="1600" dirty="0" err="1"/>
              <a:t>Meuldijk</a:t>
            </a:r>
            <a:r>
              <a:rPr lang="en-GB" sz="1600" dirty="0"/>
              <a:t>, et al. (2012). </a:t>
            </a:r>
            <a:r>
              <a:rPr lang="en-GB" sz="1600" i="1" dirty="0"/>
              <a:t>"Routine outcome monitoring </a:t>
            </a:r>
            <a:r>
              <a:rPr lang="en-GB" sz="1600" i="1" dirty="0" smtClean="0"/>
              <a:t>&amp; </a:t>
            </a:r>
            <a:r>
              <a:rPr lang="en-GB" sz="1600" i="1" dirty="0"/>
              <a:t>feedback on physical or mental health status: Evidence and theory." </a:t>
            </a:r>
            <a:r>
              <a:rPr lang="en-GB" sz="1600" i="1" dirty="0" smtClean="0"/>
              <a:t> </a:t>
            </a:r>
            <a:r>
              <a:rPr lang="en-GB" sz="1600" dirty="0" smtClean="0"/>
              <a:t>J </a:t>
            </a:r>
            <a:r>
              <a:rPr lang="en-GB" sz="1600" dirty="0" err="1"/>
              <a:t>Eval</a:t>
            </a:r>
            <a:r>
              <a:rPr lang="en-GB" sz="1600" dirty="0"/>
              <a:t> </a:t>
            </a:r>
            <a:r>
              <a:rPr lang="en-GB" sz="1600" dirty="0" err="1"/>
              <a:t>Clin</a:t>
            </a:r>
            <a:r>
              <a:rPr lang="en-GB" sz="1600" dirty="0"/>
              <a:t> </a:t>
            </a:r>
            <a:r>
              <a:rPr lang="en-GB" sz="1600" dirty="0" err="1"/>
              <a:t>Pract</a:t>
            </a:r>
            <a:r>
              <a:rPr lang="en-GB" sz="1600" dirty="0"/>
              <a:t> </a:t>
            </a:r>
            <a:r>
              <a:rPr lang="en-GB" sz="1600" dirty="0" smtClean="0"/>
              <a:t>18: </a:t>
            </a:r>
            <a:r>
              <a:rPr lang="en-GB" sz="1600" dirty="0"/>
              <a:t>104-110. </a:t>
            </a:r>
          </a:p>
        </p:txBody>
      </p:sp>
      <p:sp>
        <p:nvSpPr>
          <p:cNvPr id="8198" name="Line 6"/>
          <p:cNvSpPr>
            <a:spLocks noChangeShapeType="1"/>
          </p:cNvSpPr>
          <p:nvPr/>
        </p:nvSpPr>
        <p:spPr bwMode="auto">
          <a:xfrm>
            <a:off x="612973" y="6597352"/>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89584084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08396" y="-99392"/>
            <a:ext cx="8928100" cy="1143000"/>
          </a:xfrm>
        </p:spPr>
        <p:txBody>
          <a:bodyPr/>
          <a:lstStyle/>
          <a:p>
            <a:pPr eaLnBrk="1" hangingPunct="1">
              <a:defRPr/>
            </a:pPr>
            <a:r>
              <a:rPr lang="en-GB" sz="4000" dirty="0" smtClean="0"/>
              <a:t>bad at identifying deterioration</a:t>
            </a:r>
          </a:p>
        </p:txBody>
      </p:sp>
      <p:sp>
        <p:nvSpPr>
          <p:cNvPr id="8198" name="Line 6"/>
          <p:cNvSpPr>
            <a:spLocks noChangeShapeType="1"/>
          </p:cNvSpPr>
          <p:nvPr/>
        </p:nvSpPr>
        <p:spPr bwMode="auto">
          <a:xfrm>
            <a:off x="576709" y="6165304"/>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4" name="TextBox 3"/>
          <p:cNvSpPr txBox="1"/>
          <p:nvPr/>
        </p:nvSpPr>
        <p:spPr>
          <a:xfrm>
            <a:off x="176405" y="6209926"/>
            <a:ext cx="8788083" cy="584776"/>
          </a:xfrm>
          <a:prstGeom prst="rect">
            <a:avLst/>
          </a:prstGeom>
          <a:noFill/>
        </p:spPr>
        <p:txBody>
          <a:bodyPr wrap="square" rtlCol="0">
            <a:spAutoFit/>
          </a:bodyPr>
          <a:lstStyle/>
          <a:p>
            <a:r>
              <a:rPr lang="en-GB" sz="1600" dirty="0" err="1"/>
              <a:t>Hannan</a:t>
            </a:r>
            <a:r>
              <a:rPr lang="en-GB" sz="1600" dirty="0"/>
              <a:t>, C., M. J. Lambert, et al. (2005). </a:t>
            </a:r>
            <a:r>
              <a:rPr lang="en-GB" sz="1600" i="1" dirty="0"/>
              <a:t>"A lab test and algorithms for identifying clients at risk for treatment failure."</a:t>
            </a:r>
            <a:r>
              <a:rPr lang="en-GB" sz="1600" dirty="0"/>
              <a:t> Journal of Clinical Psychology 61(2): </a:t>
            </a:r>
            <a:r>
              <a:rPr lang="en-GB" sz="1600" dirty="0" smtClean="0"/>
              <a:t>155-163.</a:t>
            </a:r>
            <a:endParaRPr lang="en-GB" sz="1600" dirty="0"/>
          </a:p>
        </p:txBody>
      </p:sp>
      <p:graphicFrame>
        <p:nvGraphicFramePr>
          <p:cNvPr id="6" name="Chart 5"/>
          <p:cNvGraphicFramePr/>
          <p:nvPr>
            <p:extLst>
              <p:ext uri="{D42A27DB-BD31-4B8C-83A1-F6EECF244321}">
                <p14:modId xmlns:p14="http://schemas.microsoft.com/office/powerpoint/2010/main" val="3977318517"/>
              </p:ext>
            </p:extLst>
          </p:nvPr>
        </p:nvGraphicFramePr>
        <p:xfrm>
          <a:off x="4575429" y="1052736"/>
          <a:ext cx="3888432" cy="282408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p:cNvGraphicFramePr/>
          <p:nvPr>
            <p:extLst>
              <p:ext uri="{D42A27DB-BD31-4B8C-83A1-F6EECF244321}">
                <p14:modId xmlns:p14="http://schemas.microsoft.com/office/powerpoint/2010/main" val="612565417"/>
              </p:ext>
            </p:extLst>
          </p:nvPr>
        </p:nvGraphicFramePr>
        <p:xfrm>
          <a:off x="4932040" y="3717032"/>
          <a:ext cx="3636144" cy="2448272"/>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71563" y="1052736"/>
            <a:ext cx="4716461" cy="4616648"/>
          </a:xfrm>
          <a:prstGeom prst="rect">
            <a:avLst/>
          </a:prstGeom>
          <a:noFill/>
        </p:spPr>
        <p:txBody>
          <a:bodyPr wrap="square" rtlCol="0">
            <a:spAutoFit/>
          </a:bodyPr>
          <a:lstStyle/>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550 clients &amp; 48 therapists  (22 licensed, 26 trainees)</a:t>
            </a:r>
          </a:p>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told that 8% of clients would probably deteriorate &amp; they were asked to identify them</a:t>
            </a:r>
          </a:p>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40/550 (7.3%) of clients actually deteriorated (OQ-45)</a:t>
            </a:r>
          </a:p>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actuarial feedback identified 36/40 – a 90% detection rate</a:t>
            </a:r>
          </a:p>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therapists identified 3, only 1 of whom actually deteriorated – a 2.5% detection rate</a:t>
            </a:r>
          </a:p>
          <a:p>
            <a:pPr marL="355600" indent="-355600">
              <a:buClr>
                <a:srgbClr val="FFCC00"/>
              </a:buClr>
              <a:buFont typeface="Wingdings" pitchFamily="2" charset="2"/>
              <a:buChar char="²"/>
            </a:pPr>
            <a:r>
              <a:rPr lang="en-GB" sz="2100" dirty="0" smtClean="0">
                <a:effectLst>
                  <a:outerShdw blurRad="50800" dist="38100" dir="2700000" algn="tl" rotWithShape="0">
                    <a:prstClr val="black">
                      <a:alpha val="40000"/>
                    </a:prstClr>
                  </a:outerShdw>
                </a:effectLst>
              </a:rPr>
              <a:t>it was a trainee who was the only one who was accurate </a:t>
            </a:r>
            <a:endParaRPr lang="en-GB" sz="21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2249869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35496" y="197768"/>
            <a:ext cx="9035604" cy="1143000"/>
          </a:xfrm>
        </p:spPr>
        <p:txBody>
          <a:bodyPr/>
          <a:lstStyle/>
          <a:p>
            <a:pPr eaLnBrk="1" hangingPunct="1">
              <a:defRPr/>
            </a:pPr>
            <a:r>
              <a:rPr lang="en-GB" dirty="0" smtClean="0"/>
              <a:t> </a:t>
            </a:r>
            <a:r>
              <a:rPr lang="en-GB" sz="4000" dirty="0" smtClean="0"/>
              <a:t>helping improve outcomes … especially when non-response risk</a:t>
            </a:r>
          </a:p>
        </p:txBody>
      </p:sp>
      <p:sp>
        <p:nvSpPr>
          <p:cNvPr id="8198" name="Line 6"/>
          <p:cNvSpPr>
            <a:spLocks noChangeShapeType="1"/>
          </p:cNvSpPr>
          <p:nvPr/>
        </p:nvSpPr>
        <p:spPr bwMode="auto">
          <a:xfrm>
            <a:off x="557561" y="5805264"/>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 name="TextBox 7"/>
          <p:cNvSpPr txBox="1"/>
          <p:nvPr/>
        </p:nvSpPr>
        <p:spPr>
          <a:xfrm>
            <a:off x="88802" y="1905793"/>
            <a:ext cx="8928992" cy="3539431"/>
          </a:xfrm>
          <a:prstGeom prst="rect">
            <a:avLst/>
          </a:prstGeom>
          <a:noFill/>
        </p:spPr>
        <p:txBody>
          <a:bodyPr wrap="square" rtlCol="0">
            <a:spAutoFit/>
          </a:bodyPr>
          <a:lstStyle/>
          <a:p>
            <a:pPr algn="ctr"/>
            <a:r>
              <a:rPr lang="en-GB" sz="2800" i="1" dirty="0" smtClean="0"/>
              <a:t>“ … repeated assessment and immediate feed-back of a patient’s mental health functioning during the course of therapy can alert therapists to patient non-response or negative response, support decisions on treatment planning and strategies (e.g. when and how to repair </a:t>
            </a:r>
            <a:r>
              <a:rPr lang="en-GB" sz="2800" i="1" dirty="0" err="1" smtClean="0"/>
              <a:t>thera-peutic</a:t>
            </a:r>
            <a:r>
              <a:rPr lang="en-GB" sz="2800" i="1" dirty="0" smtClean="0"/>
              <a:t> alliance ruptures) and help determine when treatment has been sufficient.”</a:t>
            </a:r>
            <a:endParaRPr lang="en-GB" sz="2800" i="1" dirty="0"/>
          </a:p>
        </p:txBody>
      </p:sp>
      <p:sp>
        <p:nvSpPr>
          <p:cNvPr id="9" name="Text Box 5"/>
          <p:cNvSpPr txBox="1">
            <a:spLocks noChangeArrowheads="1"/>
          </p:cNvSpPr>
          <p:nvPr/>
        </p:nvSpPr>
        <p:spPr bwMode="auto">
          <a:xfrm>
            <a:off x="196814" y="6021288"/>
            <a:ext cx="8712968"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GB" sz="1600" dirty="0" err="1" smtClean="0"/>
              <a:t>Castonguay</a:t>
            </a:r>
            <a:r>
              <a:rPr lang="en-GB" sz="1600" dirty="0" smtClean="0"/>
              <a:t>, L., M. </a:t>
            </a:r>
            <a:r>
              <a:rPr lang="en-GB" sz="1600" dirty="0" err="1" smtClean="0"/>
              <a:t>Barkham</a:t>
            </a:r>
            <a:r>
              <a:rPr lang="en-GB" sz="1600" dirty="0" smtClean="0"/>
              <a:t>, W. Lutz, et al. (2013). </a:t>
            </a:r>
            <a:r>
              <a:rPr lang="en-GB" sz="1600" i="1" dirty="0" smtClean="0"/>
              <a:t>“Practice-orientated research.” </a:t>
            </a:r>
            <a:r>
              <a:rPr lang="en-GB" sz="1600" dirty="0" smtClean="0"/>
              <a:t>in M. J. Lambert (</a:t>
            </a:r>
            <a:r>
              <a:rPr lang="en-GB" sz="1600" dirty="0" err="1" smtClean="0"/>
              <a:t>ed</a:t>
            </a:r>
            <a:r>
              <a:rPr lang="en-GB" sz="1600" dirty="0" smtClean="0"/>
              <a:t>) </a:t>
            </a:r>
            <a:r>
              <a:rPr lang="en-GB" sz="1600" i="1" dirty="0" smtClean="0"/>
              <a:t>“Handbook of psychotherapy and </a:t>
            </a:r>
            <a:r>
              <a:rPr lang="en-GB" sz="1600" i="1" dirty="0" err="1" smtClean="0"/>
              <a:t>behavior</a:t>
            </a:r>
            <a:r>
              <a:rPr lang="en-GB" sz="1600" i="1" dirty="0" smtClean="0"/>
              <a:t> change (6</a:t>
            </a:r>
            <a:r>
              <a:rPr lang="en-GB" sz="1600" i="1" baseline="30000" dirty="0" smtClean="0"/>
              <a:t>th</a:t>
            </a:r>
            <a:r>
              <a:rPr lang="en-GB" sz="1600" i="1" dirty="0" smtClean="0"/>
              <a:t> </a:t>
            </a:r>
            <a:r>
              <a:rPr lang="en-GB" sz="1600" i="1" dirty="0" err="1" smtClean="0"/>
              <a:t>ed</a:t>
            </a:r>
            <a:r>
              <a:rPr lang="en-GB" sz="1600" i="1" dirty="0" smtClean="0"/>
              <a:t>)”</a:t>
            </a:r>
            <a:endParaRPr lang="en-GB" dirty="0"/>
          </a:p>
        </p:txBody>
      </p:sp>
      <p:sp>
        <p:nvSpPr>
          <p:cNvPr id="11" name="Line 6"/>
          <p:cNvSpPr>
            <a:spLocks noChangeShapeType="1"/>
          </p:cNvSpPr>
          <p:nvPr/>
        </p:nvSpPr>
        <p:spPr bwMode="auto">
          <a:xfrm>
            <a:off x="557561" y="1628800"/>
            <a:ext cx="7991475" cy="0"/>
          </a:xfrm>
          <a:prstGeom prst="line">
            <a:avLst/>
          </a:prstGeom>
          <a:noFill/>
          <a:ln w="41275">
            <a:solidFill>
              <a:schemeClr val="folHlink"/>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65345993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9" name="Picture 3" descr="C:\Users\James\AppData\Local\Microsoft\Windows\Temporary Internet Files\Content.IE5\FTOPJ1H1\MC90012767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04048" y="458299"/>
            <a:ext cx="3611444" cy="5029892"/>
          </a:xfrm>
          <a:prstGeom prst="rect">
            <a:avLst/>
          </a:prstGeom>
          <a:noFill/>
          <a:extLst>
            <a:ext uri="{909E8E84-426E-40dd-AFC4-6F175D3DCCD1}">
              <a14:hiddenFill xmlns:a14="http://schemas.microsoft.com/office/drawing/2010/main">
                <a:solidFill>
                  <a:srgbClr val="FFFFFF"/>
                </a:solidFill>
              </a14:hiddenFill>
            </a:ext>
          </a:extLst>
        </p:spPr>
      </p:pic>
      <p:sp>
        <p:nvSpPr>
          <p:cNvPr id="111618" name="Rectangle 2"/>
          <p:cNvSpPr>
            <a:spLocks noGrp="1" noRot="1" noChangeArrowheads="1"/>
          </p:cNvSpPr>
          <p:nvPr>
            <p:ph type="title"/>
          </p:nvPr>
        </p:nvSpPr>
        <p:spPr>
          <a:xfrm>
            <a:off x="-1" y="44624"/>
            <a:ext cx="9180513" cy="1143000"/>
          </a:xfrm>
        </p:spPr>
        <p:txBody>
          <a:bodyPr/>
          <a:lstStyle/>
          <a:p>
            <a:pPr eaLnBrk="1" hangingPunct="1">
              <a:defRPr/>
            </a:pPr>
            <a:r>
              <a:rPr lang="en-GB" sz="4000" dirty="0" smtClean="0"/>
              <a:t>to get best results from feedback</a:t>
            </a:r>
          </a:p>
        </p:txBody>
      </p:sp>
      <p:sp>
        <p:nvSpPr>
          <p:cNvPr id="8198" name="Line 6"/>
          <p:cNvSpPr>
            <a:spLocks noChangeShapeType="1"/>
          </p:cNvSpPr>
          <p:nvPr/>
        </p:nvSpPr>
        <p:spPr bwMode="auto">
          <a:xfrm>
            <a:off x="539552" y="6093296"/>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 name="TextBox 2"/>
          <p:cNvSpPr txBox="1"/>
          <p:nvPr/>
        </p:nvSpPr>
        <p:spPr>
          <a:xfrm>
            <a:off x="323528" y="1239719"/>
            <a:ext cx="5090327" cy="4493537"/>
          </a:xfrm>
          <a:prstGeom prst="rect">
            <a:avLst/>
          </a:prstGeom>
          <a:noFill/>
        </p:spPr>
        <p:txBody>
          <a:bodyPr wrap="square" rtlCol="0">
            <a:spAutoFit/>
          </a:bodyPr>
          <a:lstStyle/>
          <a:p>
            <a:pPr marL="365125" indent="-365125">
              <a:buClr>
                <a:srgbClr val="FFCC00"/>
              </a:buClr>
              <a:buSzPct val="110000"/>
              <a:buFont typeface="Wingdings" pitchFamily="2" charset="2"/>
              <a:buChar char="²"/>
            </a:pPr>
            <a:r>
              <a:rPr lang="en-GB" sz="2200" dirty="0" smtClean="0"/>
              <a:t>best results typically depend   on the therapists involved being committed to using feedback  </a:t>
            </a:r>
          </a:p>
          <a:p>
            <a:pPr marL="365125" indent="-365125">
              <a:buClr>
                <a:srgbClr val="FFCC00"/>
              </a:buClr>
              <a:buSzPct val="110000"/>
              <a:buFont typeface="Wingdings" pitchFamily="2" charset="2"/>
              <a:buChar char="²"/>
            </a:pPr>
            <a:r>
              <a:rPr lang="en-GB" sz="2200" dirty="0" smtClean="0"/>
              <a:t>regular sessional assessment of outcome progress &amp; therapeutic alliance given to both therapist &amp; client for possible discussion</a:t>
            </a:r>
          </a:p>
          <a:p>
            <a:pPr marL="365125" indent="-365125">
              <a:buClr>
                <a:srgbClr val="FFCC00"/>
              </a:buClr>
              <a:buSzPct val="110000"/>
              <a:buFont typeface="Wingdings" pitchFamily="2" charset="2"/>
              <a:buChar char="²"/>
            </a:pPr>
            <a:r>
              <a:rPr lang="en-GB" sz="2200" dirty="0" smtClean="0"/>
              <a:t>current evidence suggests this halves client deterioration rates</a:t>
            </a:r>
          </a:p>
          <a:p>
            <a:pPr marL="365125" indent="-365125">
              <a:buClr>
                <a:srgbClr val="FFCC00"/>
              </a:buClr>
              <a:buSzPct val="110000"/>
              <a:buFont typeface="Wingdings" pitchFamily="2" charset="2"/>
              <a:buChar char="²"/>
            </a:pPr>
            <a:r>
              <a:rPr lang="en-GB" sz="2200" dirty="0" smtClean="0"/>
              <a:t>there are encouraging increases in treatment gains as well - e.g. using </a:t>
            </a:r>
            <a:r>
              <a:rPr lang="en-GB" sz="2200" dirty="0" err="1" smtClean="0"/>
              <a:t>pcoms</a:t>
            </a:r>
            <a:r>
              <a:rPr lang="en-GB" sz="2200" dirty="0" smtClean="0"/>
              <a:t>, reliable improve-</a:t>
            </a:r>
            <a:r>
              <a:rPr lang="en-GB" sz="2200" dirty="0" err="1" smtClean="0"/>
              <a:t>ment</a:t>
            </a:r>
            <a:r>
              <a:rPr lang="en-GB" sz="2200" dirty="0" smtClean="0"/>
              <a:t> rates increase by 3.5 x  </a:t>
            </a:r>
            <a:endParaRPr lang="en-GB" sz="2200" dirty="0"/>
          </a:p>
        </p:txBody>
      </p:sp>
      <p:sp>
        <p:nvSpPr>
          <p:cNvPr id="11" name="Text Box 5"/>
          <p:cNvSpPr txBox="1">
            <a:spLocks noChangeArrowheads="1"/>
          </p:cNvSpPr>
          <p:nvPr/>
        </p:nvSpPr>
        <p:spPr bwMode="auto">
          <a:xfrm>
            <a:off x="196814" y="6167045"/>
            <a:ext cx="8712968"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GB" sz="1600" dirty="0" err="1" smtClean="0"/>
              <a:t>Castonguay</a:t>
            </a:r>
            <a:r>
              <a:rPr lang="en-GB" sz="1600" dirty="0" smtClean="0"/>
              <a:t>, L., M. </a:t>
            </a:r>
            <a:r>
              <a:rPr lang="en-GB" sz="1600" dirty="0" err="1" smtClean="0"/>
              <a:t>Barkham</a:t>
            </a:r>
            <a:r>
              <a:rPr lang="en-GB" sz="1600" dirty="0" smtClean="0"/>
              <a:t>, W. Lutz, et al. (2013). </a:t>
            </a:r>
            <a:r>
              <a:rPr lang="en-GB" sz="1600" i="1" dirty="0" smtClean="0"/>
              <a:t>“Practice-orientated research.” </a:t>
            </a:r>
            <a:r>
              <a:rPr lang="en-GB" sz="1600" dirty="0" smtClean="0"/>
              <a:t>in M. J. Lambert (</a:t>
            </a:r>
            <a:r>
              <a:rPr lang="en-GB" sz="1600" dirty="0" err="1" smtClean="0"/>
              <a:t>ed</a:t>
            </a:r>
            <a:r>
              <a:rPr lang="en-GB" sz="1600" dirty="0" smtClean="0"/>
              <a:t>) </a:t>
            </a:r>
            <a:r>
              <a:rPr lang="en-GB" sz="1600" i="1" dirty="0" smtClean="0"/>
              <a:t>“Handbook of psychotherapy and </a:t>
            </a:r>
            <a:r>
              <a:rPr lang="en-GB" sz="1600" i="1" dirty="0" err="1" smtClean="0"/>
              <a:t>behavior</a:t>
            </a:r>
            <a:r>
              <a:rPr lang="en-GB" sz="1600" i="1" dirty="0" smtClean="0"/>
              <a:t> change (6</a:t>
            </a:r>
            <a:r>
              <a:rPr lang="en-GB" sz="1600" i="1" baseline="30000" dirty="0" smtClean="0"/>
              <a:t>th</a:t>
            </a:r>
            <a:r>
              <a:rPr lang="en-GB" sz="1600" i="1" dirty="0" smtClean="0"/>
              <a:t> </a:t>
            </a:r>
            <a:r>
              <a:rPr lang="en-GB" sz="1600" i="1" dirty="0" err="1" smtClean="0"/>
              <a:t>ed</a:t>
            </a:r>
            <a:r>
              <a:rPr lang="en-GB" sz="1600" i="1" dirty="0" smtClean="0"/>
              <a:t>)”</a:t>
            </a:r>
            <a:endParaRPr lang="en-GB" sz="1600" dirty="0"/>
          </a:p>
        </p:txBody>
      </p:sp>
    </p:spTree>
    <p:extLst>
      <p:ext uri="{BB962C8B-B14F-4D97-AF65-F5344CB8AC3E}">
        <p14:creationId xmlns:p14="http://schemas.microsoft.com/office/powerpoint/2010/main" val="241698298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z="4000" dirty="0" smtClean="0">
                <a:effectLst>
                  <a:outerShdw blurRad="50800" dist="38100" dir="2700000" algn="tl" rotWithShape="0">
                    <a:prstClr val="black">
                      <a:alpha val="40000"/>
                    </a:prstClr>
                  </a:outerShdw>
                </a:effectLst>
              </a:rPr>
              <a:t>lessons from the </a:t>
            </a:r>
            <a:r>
              <a:rPr lang="en-US" sz="4000" dirty="0" err="1" smtClean="0">
                <a:effectLst>
                  <a:outerShdw blurRad="50800" dist="38100" dir="2700000" algn="tl" rotWithShape="0">
                    <a:prstClr val="black">
                      <a:alpha val="40000"/>
                    </a:prstClr>
                  </a:outerShdw>
                </a:effectLst>
              </a:rPr>
              <a:t>norway</a:t>
            </a:r>
            <a:r>
              <a:rPr lang="en-US" sz="4000" dirty="0" smtClean="0">
                <a:effectLst>
                  <a:outerShdw blurRad="50800" dist="38100" dir="2700000" algn="tl" rotWithShape="0">
                    <a:prstClr val="black">
                      <a:alpha val="40000"/>
                    </a:prstClr>
                  </a:outerShdw>
                </a:effectLst>
              </a:rPr>
              <a:t> study</a:t>
            </a:r>
            <a:endParaRPr lang="en-US" sz="4000" dirty="0">
              <a:effectLst>
                <a:outerShdw blurRad="50800" dist="38100" dir="2700000" algn="tl" rotWithShape="0">
                  <a:prstClr val="black">
                    <a:alpha val="40000"/>
                  </a:prstClr>
                </a:outerShdw>
              </a:effectLst>
            </a:endParaRPr>
          </a:p>
        </p:txBody>
      </p:sp>
      <p:sp>
        <p:nvSpPr>
          <p:cNvPr id="4" name="TextBox 3"/>
          <p:cNvSpPr txBox="1"/>
          <p:nvPr/>
        </p:nvSpPr>
        <p:spPr>
          <a:xfrm>
            <a:off x="539552" y="1340768"/>
            <a:ext cx="8136904" cy="4801315"/>
          </a:xfrm>
          <a:prstGeom prst="rect">
            <a:avLst/>
          </a:prstGeom>
          <a:noFill/>
        </p:spPr>
        <p:txBody>
          <a:bodyPr wrap="square" rtlCol="0">
            <a:spAutoFit/>
          </a:bodyPr>
          <a:lstStyle/>
          <a:p>
            <a:r>
              <a:rPr lang="en-US" dirty="0">
                <a:effectLst>
                  <a:outerShdw blurRad="50800" dist="38100" dir="2700000" algn="tl" rotWithShape="0">
                    <a:prstClr val="black">
                      <a:alpha val="40000"/>
                    </a:prstClr>
                  </a:outerShdw>
                </a:effectLst>
              </a:rPr>
              <a:t>Sparks, J. A. (2015). "The Norway Couple Project: Lessons Learned." </a:t>
            </a:r>
            <a:r>
              <a:rPr lang="en-US" u="sng" dirty="0">
                <a:effectLst>
                  <a:outerShdw blurRad="50800" dist="38100" dir="2700000" algn="tl" rotWithShape="0">
                    <a:prstClr val="black">
                      <a:alpha val="40000"/>
                    </a:prstClr>
                  </a:outerShdw>
                </a:effectLst>
              </a:rPr>
              <a:t>J Marital </a:t>
            </a:r>
            <a:r>
              <a:rPr lang="en-US" u="sng" dirty="0" err="1">
                <a:effectLst>
                  <a:outerShdw blurRad="50800" dist="38100" dir="2700000" algn="tl" rotWithShape="0">
                    <a:prstClr val="black">
                      <a:alpha val="40000"/>
                    </a:prstClr>
                  </a:outerShdw>
                </a:effectLst>
              </a:rPr>
              <a:t>Fam</a:t>
            </a:r>
            <a:r>
              <a:rPr lang="en-US" u="sng" dirty="0">
                <a:effectLst>
                  <a:outerShdw blurRad="50800" dist="38100" dir="2700000" algn="tl" rotWithShape="0">
                    <a:prstClr val="black">
                      <a:alpha val="40000"/>
                    </a:prstClr>
                  </a:outerShdw>
                </a:effectLst>
              </a:rPr>
              <a:t> </a:t>
            </a:r>
            <a:r>
              <a:rPr lang="en-US" u="sng" dirty="0" err="1">
                <a:effectLst>
                  <a:outerShdw blurRad="50800" dist="38100" dir="2700000" algn="tl" rotWithShape="0">
                    <a:prstClr val="black">
                      <a:alpha val="40000"/>
                    </a:prstClr>
                  </a:outerShdw>
                </a:effectLst>
              </a:rPr>
              <a:t>Ther</a:t>
            </a:r>
            <a:r>
              <a:rPr lang="en-US" u="sng" dirty="0">
                <a:effectLst>
                  <a:outerShdw blurRad="50800" dist="38100" dir="2700000" algn="tl" rotWithShape="0">
                    <a:prstClr val="black">
                      <a:alpha val="40000"/>
                    </a:prstClr>
                  </a:outerShdw>
                </a:effectLst>
              </a:rPr>
              <a:t> </a:t>
            </a:r>
            <a:r>
              <a:rPr lang="en-US" b="1" u="sng" dirty="0">
                <a:effectLst>
                  <a:outerShdw blurRad="50800" dist="38100" dir="2700000" algn="tl" rotWithShape="0">
                    <a:prstClr val="black">
                      <a:alpha val="40000"/>
                    </a:prstClr>
                  </a:outerShdw>
                </a:effectLst>
              </a:rPr>
              <a:t>41</a:t>
            </a:r>
            <a:r>
              <a:rPr lang="en-US" u="sng" dirty="0">
                <a:effectLst>
                  <a:outerShdw blurRad="50800" dist="38100" dir="2700000" algn="tl" rotWithShape="0">
                    <a:prstClr val="black">
                      <a:alpha val="40000"/>
                    </a:prstClr>
                  </a:outerShdw>
                </a:effectLst>
              </a:rPr>
              <a:t>(4): 481-494.</a:t>
            </a:r>
          </a:p>
          <a:p>
            <a:r>
              <a:rPr lang="en-US" dirty="0">
                <a:effectLst>
                  <a:outerShdw blurRad="50800" dist="38100" dir="2700000" algn="tl" rotWithShape="0">
                    <a:prstClr val="black">
                      <a:alpha val="40000"/>
                    </a:prstClr>
                  </a:outerShdw>
                </a:effectLst>
              </a:rPr>
              <a:t>	Couple therapists in routine practice may find it difficult to apply findings from an increasingly expanding and complex body of couple therapy research. Meanwhile, concerns have been raised that competency in evidence-based treatments is insufficient to inform many practice decisions or ensure positive treatment outcomes (American Psychological Association Presidential Task Force on Evidence-Based Practice, American Psychologist, 2006, 271). This article aims to narrow the research/practice gap in couple therapy. Results from a large, randomized naturalistic couple trial (Anker, Duncan, &amp; Sparks, Journal of Consulting and Clinical Psychology, 2009, 693) and four companion studies are translated into specific guidelines for routine, eclectic practice. </a:t>
            </a:r>
            <a:r>
              <a:rPr lang="en-US" dirty="0">
                <a:solidFill>
                  <a:srgbClr val="FFCC00"/>
                </a:solidFill>
                <a:effectLst>
                  <a:outerShdw blurRad="50800" dist="38100" dir="2700000" algn="tl" rotWithShape="0">
                    <a:prstClr val="black">
                      <a:alpha val="40000"/>
                    </a:prstClr>
                  </a:outerShdw>
                </a:effectLst>
              </a:rPr>
              <a:t>Client feedback, the therapeutic alliance, couple goals assessment, and therapist experience in couple therapy provide a research-informed template for improving couple therapy outcomes.</a:t>
            </a:r>
          </a:p>
        </p:txBody>
      </p:sp>
      <p:sp>
        <p:nvSpPr>
          <p:cNvPr id="5" name="Line 6"/>
          <p:cNvSpPr>
            <a:spLocks noChangeShapeType="1"/>
          </p:cNvSpPr>
          <p:nvPr/>
        </p:nvSpPr>
        <p:spPr bwMode="auto">
          <a:xfrm>
            <a:off x="576263" y="6525344"/>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37753010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752128"/>
          </a:xfrm>
        </p:spPr>
        <p:txBody>
          <a:bodyPr/>
          <a:lstStyle/>
          <a:p>
            <a:r>
              <a:rPr lang="en-US" dirty="0" smtClean="0">
                <a:effectLst>
                  <a:outerShdw blurRad="50800" dist="38100" dir="2700000" algn="tl" rotWithShape="0">
                    <a:prstClr val="black">
                      <a:alpha val="40000"/>
                    </a:prstClr>
                  </a:outerShdw>
                </a:effectLst>
              </a:rPr>
              <a:t>review at session 4?</a:t>
            </a:r>
            <a:endParaRPr lang="en-US" dirty="0">
              <a:effectLst>
                <a:outerShdw blurRad="50800" dist="38100" dir="2700000" algn="tl" rotWithShape="0">
                  <a:prstClr val="black">
                    <a:alpha val="40000"/>
                  </a:prstClr>
                </a:outerShdw>
              </a:effectLst>
            </a:endParaRPr>
          </a:p>
        </p:txBody>
      </p:sp>
      <p:sp>
        <p:nvSpPr>
          <p:cNvPr id="6" name="TextBox 5"/>
          <p:cNvSpPr txBox="1"/>
          <p:nvPr/>
        </p:nvSpPr>
        <p:spPr>
          <a:xfrm>
            <a:off x="323528" y="1052736"/>
            <a:ext cx="8640960" cy="5355313"/>
          </a:xfrm>
          <a:prstGeom prst="rect">
            <a:avLst/>
          </a:prstGeom>
          <a:noFill/>
        </p:spPr>
        <p:txBody>
          <a:bodyPr wrap="square" rtlCol="0">
            <a:spAutoFit/>
          </a:bodyPr>
          <a:lstStyle/>
          <a:p>
            <a:r>
              <a:rPr lang="en-US" dirty="0">
                <a:effectLst>
                  <a:outerShdw blurRad="50800" dist="38100" dir="2700000" algn="tl" rotWithShape="0">
                    <a:prstClr val="black">
                      <a:alpha val="40000"/>
                    </a:prstClr>
                  </a:outerShdw>
                </a:effectLst>
              </a:rPr>
              <a:t>Pepping, C. A., et al. (2015). "Can we predict failure in couple therapy early enough to enhance outcome?" </a:t>
            </a:r>
            <a:r>
              <a:rPr lang="en-US" u="sng" dirty="0">
                <a:effectLst>
                  <a:outerShdw blurRad="50800" dist="38100" dir="2700000" algn="tl" rotWithShape="0">
                    <a:prstClr val="black">
                      <a:alpha val="40000"/>
                    </a:prstClr>
                  </a:outerShdw>
                </a:effectLst>
              </a:rPr>
              <a:t>Behaviour Research and Therapy </a:t>
            </a:r>
            <a:r>
              <a:rPr lang="en-US" b="1" u="sng" dirty="0">
                <a:effectLst>
                  <a:outerShdw blurRad="50800" dist="38100" dir="2700000" algn="tl" rotWithShape="0">
                    <a:prstClr val="black">
                      <a:alpha val="40000"/>
                    </a:prstClr>
                  </a:outerShdw>
                </a:effectLst>
              </a:rPr>
              <a:t>65</a:t>
            </a:r>
            <a:r>
              <a:rPr lang="en-US" u="sng" dirty="0">
                <a:effectLst>
                  <a:outerShdw blurRad="50800" dist="38100" dir="2700000" algn="tl" rotWithShape="0">
                    <a:prstClr val="black">
                      <a:alpha val="40000"/>
                    </a:prstClr>
                  </a:outerShdw>
                </a:effectLst>
              </a:rPr>
              <a:t>(2): 60-66</a:t>
            </a:r>
            <a:r>
              <a:rPr lang="en-US" dirty="0" smtClean="0">
                <a:effectLst>
                  <a:outerShdw blurRad="50800" dist="38100" dir="2700000" algn="tl" rotWithShape="0">
                    <a:prstClr val="black">
                      <a:alpha val="40000"/>
                    </a:prstClr>
                  </a:outerShdw>
                </a:effectLst>
              </a:rPr>
              <a:t>.  Feedback </a:t>
            </a:r>
            <a:r>
              <a:rPr lang="en-US" dirty="0">
                <a:effectLst>
                  <a:outerShdw blurRad="50800" dist="38100" dir="2700000" algn="tl" rotWithShape="0">
                    <a:prstClr val="black">
                      <a:alpha val="40000"/>
                    </a:prstClr>
                  </a:outerShdw>
                </a:effectLst>
              </a:rPr>
              <a:t>to therapists based on systematic monitoring </a:t>
            </a:r>
            <a:r>
              <a:rPr lang="en-US" dirty="0" smtClean="0">
                <a:effectLst>
                  <a:outerShdw blurRad="50800" dist="38100" dir="2700000" algn="tl" rotWithShape="0">
                    <a:prstClr val="black">
                      <a:alpha val="40000"/>
                    </a:prstClr>
                  </a:outerShdw>
                </a:effectLst>
              </a:rPr>
              <a:t>  of </a:t>
            </a:r>
            <a:r>
              <a:rPr lang="en-US" dirty="0">
                <a:effectLst>
                  <a:outerShdw blurRad="50800" dist="38100" dir="2700000" algn="tl" rotWithShape="0">
                    <a:prstClr val="black">
                      <a:alpha val="40000"/>
                    </a:prstClr>
                  </a:outerShdw>
                </a:effectLst>
              </a:rPr>
              <a:t>individual therapy progress reliably enhances therapy outcome. An implicit assumption of therapy progress feedback is that clients unlikely to benefit from therapy can be detected early enough in the course of therapy for corrective action to be taken. To explore the possibility of using feedback of therapy progress to enhance couple therapy outcome, the current study tested whether weekly therapy progress could detect off-track clients early in couple therapy. In an effectiveness trial of couple therapy, 136 couples were monitored weekly on relationship satisfaction and an expert derived algorithm was used to attempt to predict eventual therapy outcome. </a:t>
            </a:r>
            <a:r>
              <a:rPr lang="en-US" dirty="0" smtClean="0">
                <a:solidFill>
                  <a:srgbClr val="FFCC00"/>
                </a:solidFill>
                <a:effectLst>
                  <a:outerShdw blurRad="50800" dist="38100" dir="2700000" algn="tl" rotWithShape="0">
                    <a:prstClr val="black">
                      <a:alpha val="40000"/>
                    </a:prstClr>
                  </a:outerShdw>
                </a:effectLst>
              </a:rPr>
              <a:t>As </a:t>
            </a:r>
            <a:r>
              <a:rPr lang="en-US" dirty="0">
                <a:solidFill>
                  <a:srgbClr val="FFCC00"/>
                </a:solidFill>
                <a:effectLst>
                  <a:outerShdw blurRad="50800" dist="38100" dir="2700000" algn="tl" rotWithShape="0">
                    <a:prstClr val="black">
                      <a:alpha val="40000"/>
                    </a:prstClr>
                  </a:outerShdw>
                </a:effectLst>
              </a:rPr>
              <a:t>expected, the algorithm detected a significant proportion of couples who did not benefit from couple therapy at Session 3, but prediction was substantially improved at Session 4 so that eventual outcome was accurately predicted for 70% of couples, </a:t>
            </a:r>
            <a:r>
              <a:rPr lang="en-US" dirty="0" smtClean="0">
                <a:solidFill>
                  <a:srgbClr val="FFCC00"/>
                </a:solidFill>
                <a:effectLst>
                  <a:outerShdw blurRad="50800" dist="38100" dir="2700000" algn="tl" rotWithShape="0">
                    <a:prstClr val="black">
                      <a:alpha val="40000"/>
                    </a:prstClr>
                  </a:outerShdw>
                </a:effectLst>
              </a:rPr>
              <a:t> with </a:t>
            </a:r>
            <a:r>
              <a:rPr lang="en-US" dirty="0">
                <a:solidFill>
                  <a:srgbClr val="FFCC00"/>
                </a:solidFill>
                <a:effectLst>
                  <a:outerShdw blurRad="50800" dist="38100" dir="2700000" algn="tl" rotWithShape="0">
                    <a:prstClr val="black">
                      <a:alpha val="40000"/>
                    </a:prstClr>
                  </a:outerShdw>
                </a:effectLst>
              </a:rPr>
              <a:t>little improvement of prediction thereafter. </a:t>
            </a:r>
            <a:r>
              <a:rPr lang="en-US" dirty="0">
                <a:effectLst>
                  <a:outerShdw blurRad="50800" dist="38100" dir="2700000" algn="tl" rotWithShape="0">
                    <a:prstClr val="black">
                      <a:alpha val="40000"/>
                    </a:prstClr>
                  </a:outerShdw>
                </a:effectLst>
              </a:rPr>
              <a:t>More sophisticated algorithms might enhance prediction accuracy, and a trial of the effects of therapy progress feedback on couple therapy outcome is needed.</a:t>
            </a:r>
          </a:p>
        </p:txBody>
      </p:sp>
      <p:sp>
        <p:nvSpPr>
          <p:cNvPr id="7" name="Line 6"/>
          <p:cNvSpPr>
            <a:spLocks noChangeShapeType="1"/>
          </p:cNvSpPr>
          <p:nvPr/>
        </p:nvSpPr>
        <p:spPr bwMode="auto">
          <a:xfrm>
            <a:off x="539552" y="666936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48828410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SzPct val="110000"/>
              <a:buFont typeface="Wingdings" charset="2"/>
              <a:buChar char="ü"/>
              <a:defRPr/>
            </a:pPr>
            <a:r>
              <a:rPr lang="en-US" sz="2600" dirty="0" smtClean="0">
                <a:solidFill>
                  <a:schemeClr val="accent4"/>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p>
          <a:p>
            <a:pPr eaLnBrk="1" hangingPunct="1">
              <a:lnSpc>
                <a:spcPct val="90000"/>
              </a:lnSpc>
              <a:buSzPct val="110000"/>
              <a:buFont typeface="Wingdings" charset="2"/>
              <a:buChar char="ü"/>
              <a:defRPr/>
            </a:pPr>
            <a:r>
              <a:rPr lang="en-US" sz="2600" dirty="0">
                <a:solidFill>
                  <a:schemeClr val="accent4"/>
                </a:solidFill>
              </a:rPr>
              <a:t>partner augmentation            of individual therapy             </a:t>
            </a:r>
          </a:p>
          <a:p>
            <a:pPr marL="447675" indent="-447675" eaLnBrk="1" hangingPunct="1">
              <a:lnSpc>
                <a:spcPct val="90000"/>
              </a:lnSpc>
              <a:buSzPct val="110000"/>
              <a:buFont typeface="Wingdings" pitchFamily="2" charset="2"/>
              <a:buNone/>
              <a:defRPr/>
            </a:pPr>
            <a:endParaRPr lang="en-US" sz="600" dirty="0" smtClean="0"/>
          </a:p>
          <a:p>
            <a:pPr eaLnBrk="1" hangingPunct="1">
              <a:lnSpc>
                <a:spcPct val="90000"/>
              </a:lnSpc>
              <a:buSzPct val="110000"/>
              <a:buFont typeface="Wingdings" charset="2"/>
              <a:buChar char="ü"/>
              <a:defRPr/>
            </a:pPr>
            <a:r>
              <a:rPr lang="en-US" sz="2600" dirty="0">
                <a:solidFill>
                  <a:schemeClr val="accent4"/>
                </a:solidFill>
              </a:rPr>
              <a:t>different couple therapies &amp; five key treatment targets  </a:t>
            </a:r>
          </a:p>
          <a:p>
            <a:pPr marL="447675" indent="-447675" eaLnBrk="1" hangingPunct="1">
              <a:lnSpc>
                <a:spcPct val="90000"/>
              </a:lnSpc>
              <a:buSzPct val="110000"/>
              <a:buFont typeface="Wingdings" pitchFamily="2" charset="2"/>
              <a:buChar char="Ø"/>
              <a:defRPr/>
            </a:pPr>
            <a:endParaRPr lang="en-US" sz="600" dirty="0" smtClean="0"/>
          </a:p>
          <a:p>
            <a:pPr eaLnBrk="1" hangingPunct="1">
              <a:lnSpc>
                <a:spcPct val="90000"/>
              </a:lnSpc>
              <a:buSzPct val="110000"/>
              <a:buFont typeface="Wingdings" charset="2"/>
              <a:buChar char="ü"/>
              <a:defRPr/>
            </a:pPr>
            <a:r>
              <a:rPr lang="en-US" sz="2600" dirty="0" smtClean="0">
                <a:solidFill>
                  <a:srgbClr val="B2B6AD"/>
                </a:solidFill>
              </a:rPr>
              <a:t>relevance of attachment, psychosexual difficulties &amp; working well with conflict</a:t>
            </a:r>
          </a:p>
          <a:p>
            <a:pPr marL="0" indent="0" eaLnBrk="1" hangingPunct="1">
              <a:lnSpc>
                <a:spcPct val="90000"/>
              </a:lnSpc>
              <a:buSzPct val="110000"/>
              <a:buNone/>
              <a:defRPr/>
            </a:pPr>
            <a:endParaRPr lang="en-US" sz="600" dirty="0" smtClean="0">
              <a:solidFill>
                <a:srgbClr val="B2B6AD"/>
              </a:solidFill>
            </a:endParaRPr>
          </a:p>
          <a:p>
            <a:pPr eaLnBrk="1" hangingPunct="1">
              <a:lnSpc>
                <a:spcPct val="90000"/>
              </a:lnSpc>
              <a:buSzPct val="110000"/>
              <a:buFont typeface="Wingdings" charset="2"/>
              <a:buChar char="ü"/>
              <a:defRPr/>
            </a:pPr>
            <a:r>
              <a:rPr lang="en-US" sz="2600" dirty="0" smtClean="0">
                <a:solidFill>
                  <a:schemeClr val="accent4"/>
                </a:solidFill>
              </a:rPr>
              <a:t>routine </a:t>
            </a:r>
            <a:r>
              <a:rPr lang="en-US" sz="2600" dirty="0">
                <a:solidFill>
                  <a:schemeClr val="accent4"/>
                </a:solidFill>
              </a:rPr>
              <a:t>outcome </a:t>
            </a:r>
            <a:r>
              <a:rPr lang="en-US" sz="2600" dirty="0" smtClean="0">
                <a:solidFill>
                  <a:schemeClr val="accent4"/>
                </a:solidFill>
              </a:rPr>
              <a:t>monitoring  </a:t>
            </a:r>
            <a:r>
              <a:rPr lang="en-US" sz="2600" dirty="0">
                <a:solidFill>
                  <a:schemeClr val="accent4"/>
                </a:solidFill>
              </a:rPr>
              <a:t>&amp; what questionnaires to use</a:t>
            </a:r>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a:solidFill>
                  <a:srgbClr val="FFCC00"/>
                </a:solidFill>
              </a:rPr>
              <a:t>central importance of the ‘double’ therapeutic alliance</a:t>
            </a:r>
          </a:p>
          <a:p>
            <a:pPr marL="447675" indent="-447675" eaLnBrk="1" hangingPunct="1">
              <a:lnSpc>
                <a:spcPct val="90000"/>
              </a:lnSpc>
              <a:buSzPct val="110000"/>
              <a:buFont typeface="Wingdings" pitchFamily="2" charset="2"/>
              <a:buChar char="Ø"/>
              <a:defRPr/>
            </a:pPr>
            <a:endParaRPr lang="en-US" sz="600" dirty="0" smtClean="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660819008"/>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08396" y="-27384"/>
            <a:ext cx="8928100" cy="1143000"/>
          </a:xfrm>
        </p:spPr>
        <p:txBody>
          <a:bodyPr/>
          <a:lstStyle/>
          <a:p>
            <a:pPr eaLnBrk="1" hangingPunct="1">
              <a:defRPr/>
            </a:pPr>
            <a:r>
              <a:rPr lang="en-GB" sz="3800" dirty="0" smtClean="0">
                <a:effectLst>
                  <a:outerShdw blurRad="50800" dist="38100" dir="2700000" algn="tl" rotWithShape="0">
                    <a:prstClr val="black">
                      <a:alpha val="40000"/>
                    </a:prstClr>
                  </a:outerShdw>
                </a:effectLst>
              </a:rPr>
              <a:t>importance of therapeutic alliance</a:t>
            </a:r>
          </a:p>
        </p:txBody>
      </p:sp>
      <p:sp>
        <p:nvSpPr>
          <p:cNvPr id="8198" name="Line 6"/>
          <p:cNvSpPr>
            <a:spLocks noChangeShapeType="1"/>
          </p:cNvSpPr>
          <p:nvPr/>
        </p:nvSpPr>
        <p:spPr bwMode="auto">
          <a:xfrm>
            <a:off x="611560" y="666936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3" name="Rectangle 2"/>
          <p:cNvSpPr/>
          <p:nvPr/>
        </p:nvSpPr>
        <p:spPr>
          <a:xfrm>
            <a:off x="178805" y="908720"/>
            <a:ext cx="8856984" cy="5647699"/>
          </a:xfrm>
          <a:prstGeom prst="rect">
            <a:avLst/>
          </a:prstGeom>
        </p:spPr>
        <p:txBody>
          <a:bodyPr wrap="square">
            <a:spAutoFit/>
          </a:bodyPr>
          <a:lstStyle/>
          <a:p>
            <a:r>
              <a:rPr lang="en-US" sz="1900" dirty="0" smtClean="0">
                <a:effectLst>
                  <a:outerShdw blurRad="50800" dist="38100" dir="2700000" algn="tl" rotWithShape="0">
                    <a:prstClr val="black">
                      <a:alpha val="40000"/>
                    </a:prstClr>
                  </a:outerShdw>
                </a:effectLst>
              </a:rPr>
              <a:t>Owen</a:t>
            </a:r>
            <a:r>
              <a:rPr lang="en-US" sz="1900" dirty="0">
                <a:effectLst>
                  <a:outerShdw blurRad="50800" dist="38100" dir="2700000" algn="tl" rotWithShape="0">
                    <a:prstClr val="black">
                      <a:alpha val="40000"/>
                    </a:prstClr>
                  </a:outerShdw>
                </a:effectLst>
              </a:rPr>
              <a:t>, J., et al. (2014). "Accounting for therapist variability in couple therapy outcomes: what really matters?" </a:t>
            </a:r>
            <a:r>
              <a:rPr lang="en-US" sz="1900" u="sng" dirty="0">
                <a:effectLst>
                  <a:outerShdw blurRad="50800" dist="38100" dir="2700000" algn="tl" rotWithShape="0">
                    <a:prstClr val="black">
                      <a:alpha val="40000"/>
                    </a:prstClr>
                  </a:outerShdw>
                </a:effectLst>
              </a:rPr>
              <a:t>J Sex Marital </a:t>
            </a:r>
            <a:r>
              <a:rPr lang="en-US" sz="1900" u="sng" dirty="0" err="1">
                <a:effectLst>
                  <a:outerShdw blurRad="50800" dist="38100" dir="2700000" algn="tl" rotWithShape="0">
                    <a:prstClr val="black">
                      <a:alpha val="40000"/>
                    </a:prstClr>
                  </a:outerShdw>
                </a:effectLst>
              </a:rPr>
              <a:t>Ther</a:t>
            </a:r>
            <a:r>
              <a:rPr lang="en-US" sz="1900" u="sng" dirty="0">
                <a:effectLst>
                  <a:outerShdw blurRad="50800" dist="38100" dir="2700000" algn="tl" rotWithShape="0">
                    <a:prstClr val="black">
                      <a:alpha val="40000"/>
                    </a:prstClr>
                  </a:outerShdw>
                </a:effectLst>
              </a:rPr>
              <a:t> </a:t>
            </a:r>
            <a:r>
              <a:rPr lang="en-US" sz="1900" b="1" u="sng" dirty="0">
                <a:effectLst>
                  <a:outerShdw blurRad="50800" dist="38100" dir="2700000" algn="tl" rotWithShape="0">
                    <a:prstClr val="black">
                      <a:alpha val="40000"/>
                    </a:prstClr>
                  </a:outerShdw>
                </a:effectLst>
              </a:rPr>
              <a:t>40</a:t>
            </a:r>
            <a:r>
              <a:rPr lang="en-US" sz="1900" u="sng" dirty="0">
                <a:effectLst>
                  <a:outerShdw blurRad="50800" dist="38100" dir="2700000" algn="tl" rotWithShape="0">
                    <a:prstClr val="black">
                      <a:alpha val="40000"/>
                    </a:prstClr>
                  </a:outerShdw>
                </a:effectLst>
              </a:rPr>
              <a:t>(6): 488-</a:t>
            </a:r>
            <a:r>
              <a:rPr lang="en-US" sz="1900" u="sng" dirty="0" smtClean="0">
                <a:effectLst>
                  <a:outerShdw blurRad="50800" dist="38100" dir="2700000" algn="tl" rotWithShape="0">
                    <a:prstClr val="black">
                      <a:alpha val="40000"/>
                    </a:prstClr>
                  </a:outerShdw>
                </a:effectLst>
              </a:rPr>
              <a:t>502</a:t>
            </a:r>
            <a:r>
              <a:rPr lang="en-US" sz="1900" dirty="0" smtClean="0">
                <a:effectLst>
                  <a:outerShdw blurRad="50800" dist="38100" dir="2700000" algn="tl" rotWithShape="0">
                    <a:prstClr val="black">
                      <a:alpha val="40000"/>
                    </a:prstClr>
                  </a:outerShdw>
                </a:effectLst>
              </a:rPr>
              <a:t>. This </a:t>
            </a:r>
            <a:r>
              <a:rPr lang="en-US" sz="1900" dirty="0">
                <a:effectLst>
                  <a:outerShdw blurRad="50800" dist="38100" dir="2700000" algn="tl" rotWithShape="0">
                    <a:prstClr val="black">
                      <a:alpha val="40000"/>
                    </a:prstClr>
                  </a:outerShdw>
                </a:effectLst>
              </a:rPr>
              <a:t>study examined whether therapist gender, professional discipline, experience conducting couple therapy, and average second-session alliance score would account for the variance in outcomes attributed to the therapist. The authors investigated therapist variability in couple therapy with 158 couples randomly assigned to and treated by 18 therapists in a naturalistic setting. </a:t>
            </a:r>
            <a:r>
              <a:rPr lang="en-US" sz="1900" dirty="0">
                <a:solidFill>
                  <a:srgbClr val="FFCC00"/>
                </a:solidFill>
                <a:effectLst>
                  <a:outerShdw blurRad="50800" dist="38100" dir="2700000" algn="tl" rotWithShape="0">
                    <a:prstClr val="black">
                      <a:alpha val="40000"/>
                    </a:prstClr>
                  </a:outerShdw>
                </a:effectLst>
              </a:rPr>
              <a:t>Consistent with previous studies in individual therapy, in this study therapists accounted for 8.0% of the variance in client outcomes and 10% of the variance in client alliance scores. Therapist average alliance score and experience conducting couple therapy were salient predictors of client outcomes attributed to therapist. </a:t>
            </a:r>
            <a:r>
              <a:rPr lang="en-US" sz="1900" dirty="0">
                <a:effectLst>
                  <a:outerShdw blurRad="50800" dist="38100" dir="2700000" algn="tl" rotWithShape="0">
                    <a:prstClr val="black">
                      <a:alpha val="40000"/>
                    </a:prstClr>
                  </a:outerShdw>
                </a:effectLst>
              </a:rPr>
              <a:t>In contrast, therapist gender and discipline did not significantly account for the variance in client outcomes attributed to therapists. </a:t>
            </a:r>
            <a:r>
              <a:rPr lang="en-US" sz="1900" dirty="0">
                <a:solidFill>
                  <a:srgbClr val="FFCC00"/>
                </a:solidFill>
                <a:effectLst>
                  <a:outerShdw blurRad="50800" dist="38100" dir="2700000" algn="tl" rotWithShape="0">
                    <a:prstClr val="black">
                      <a:alpha val="40000"/>
                    </a:prstClr>
                  </a:outerShdw>
                </a:effectLst>
              </a:rPr>
              <a:t>Tests of incremental validity demonstrated that therapist average alliance score and therapist experience uniquely accounted for the variance in outcomes attributed to the therapist. Emphasis on improving therapist alliance quality and specificity of therapist experience in couple therapy are discussed.</a:t>
            </a:r>
            <a:r>
              <a:rPr lang="en-GB" sz="1900" dirty="0" smtClean="0">
                <a:solidFill>
                  <a:srgbClr val="FFCC00"/>
                </a:solidFill>
                <a:effectLst>
                  <a:outerShdw blurRad="50800" dist="38100" dir="2700000" algn="tl" rotWithShape="0">
                    <a:prstClr val="black">
                      <a:alpha val="40000"/>
                    </a:prstClr>
                  </a:outerShdw>
                </a:effectLst>
              </a:rPr>
              <a:t> </a:t>
            </a:r>
            <a:endParaRPr lang="en-GB" sz="1900" dirty="0">
              <a:solidFill>
                <a:srgbClr val="FFCC00"/>
              </a:solidFill>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57633880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95288" y="260648"/>
            <a:ext cx="8497192" cy="710952"/>
          </a:xfrm>
        </p:spPr>
        <p:txBody>
          <a:bodyPr lIns="92075" tIns="46038" rIns="92075" bIns="46038" anchor="b"/>
          <a:lstStyle/>
          <a:p>
            <a:pPr eaLnBrk="1" hangingPunct="1">
              <a:defRPr/>
            </a:pPr>
            <a:r>
              <a:rPr lang="en-US" sz="4000" dirty="0" smtClean="0"/>
              <a:t>activities: planned exercises</a:t>
            </a:r>
          </a:p>
        </p:txBody>
      </p:sp>
      <p:sp>
        <p:nvSpPr>
          <p:cNvPr id="7172" name="Line 4"/>
          <p:cNvSpPr>
            <a:spLocks noChangeShapeType="1"/>
          </p:cNvSpPr>
          <p:nvPr/>
        </p:nvSpPr>
        <p:spPr bwMode="auto">
          <a:xfrm flipV="1">
            <a:off x="3995936" y="6669360"/>
            <a:ext cx="4896544"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 name="Rectangle 3"/>
          <p:cNvSpPr>
            <a:spLocks noGrp="1" noRot="1" noChangeArrowheads="1"/>
          </p:cNvSpPr>
          <p:nvPr>
            <p:ph type="body" sz="half" idx="3"/>
          </p:nvPr>
        </p:nvSpPr>
        <p:spPr>
          <a:xfrm>
            <a:off x="3491880" y="1196752"/>
            <a:ext cx="5652120" cy="5328592"/>
          </a:xfrm>
        </p:spPr>
        <p:txBody>
          <a:bodyPr lIns="92075" tIns="46038" rIns="92075" bIns="46038"/>
          <a:lstStyle/>
          <a:p>
            <a:pPr marL="457200" indent="-457200" eaLnBrk="1" hangingPunct="1">
              <a:lnSpc>
                <a:spcPct val="90000"/>
              </a:lnSpc>
              <a:buSzPct val="110000"/>
              <a:buFont typeface="+mj-lt"/>
              <a:buAutoNum type="arabicParenR"/>
              <a:defRPr/>
            </a:pPr>
            <a:r>
              <a:rPr lang="en-US" sz="2200" dirty="0" smtClean="0"/>
              <a:t>planned program for the day &amp; personal areas we want to cover</a:t>
            </a:r>
          </a:p>
          <a:p>
            <a:pPr marL="457200" indent="-457200" eaLnBrk="1" hangingPunct="1">
              <a:lnSpc>
                <a:spcPct val="90000"/>
              </a:lnSpc>
              <a:buSzPct val="110000"/>
              <a:buFont typeface="+mj-lt"/>
              <a:buAutoNum type="arabicParenR"/>
              <a:defRPr/>
            </a:pPr>
            <a:r>
              <a:rPr lang="en-US" sz="2200" dirty="0" smtClean="0"/>
              <a:t>reflection: prevalence, suffering, costs, &amp; forms of couple therapies </a:t>
            </a:r>
          </a:p>
          <a:p>
            <a:pPr marL="457200" indent="-457200" eaLnBrk="1" hangingPunct="1">
              <a:lnSpc>
                <a:spcPct val="90000"/>
              </a:lnSpc>
              <a:buSzPct val="110000"/>
              <a:buFont typeface="+mj-lt"/>
              <a:buAutoNum type="arabicParenR"/>
              <a:defRPr/>
            </a:pPr>
            <a:r>
              <a:rPr lang="en-US" sz="2200" dirty="0" smtClean="0"/>
              <a:t>conflict: neutral, compassionate observer reappraisal training</a:t>
            </a:r>
          </a:p>
          <a:p>
            <a:pPr marL="457200" indent="-457200" eaLnBrk="1" hangingPunct="1">
              <a:lnSpc>
                <a:spcPct val="90000"/>
              </a:lnSpc>
              <a:buSzPct val="110000"/>
              <a:buFont typeface="+mj-lt"/>
              <a:buAutoNum type="arabicParenR"/>
              <a:defRPr/>
            </a:pPr>
            <a:r>
              <a:rPr lang="en-US" sz="2200" dirty="0" smtClean="0"/>
              <a:t>conflict: </a:t>
            </a:r>
            <a:r>
              <a:rPr lang="en-US" sz="2200" dirty="0" err="1" smtClean="0"/>
              <a:t>ibct</a:t>
            </a:r>
            <a:r>
              <a:rPr lang="en-US" sz="2200" dirty="0" smtClean="0"/>
              <a:t> DEEP understanding and </a:t>
            </a:r>
            <a:r>
              <a:rPr lang="en-US" sz="2200" dirty="0" err="1" smtClean="0"/>
              <a:t>ibct</a:t>
            </a:r>
            <a:r>
              <a:rPr lang="en-US" sz="2200" dirty="0" smtClean="0"/>
              <a:t>/</a:t>
            </a:r>
            <a:r>
              <a:rPr lang="en-US" sz="2200" dirty="0" err="1" smtClean="0"/>
              <a:t>eft</a:t>
            </a:r>
            <a:r>
              <a:rPr lang="en-US" sz="2200" dirty="0" smtClean="0"/>
              <a:t> exploring for emotions</a:t>
            </a:r>
          </a:p>
          <a:p>
            <a:pPr marL="457200" indent="-457200" eaLnBrk="1" hangingPunct="1">
              <a:lnSpc>
                <a:spcPct val="90000"/>
              </a:lnSpc>
              <a:buSzPct val="110000"/>
              <a:buFont typeface="+mj-lt"/>
              <a:buAutoNum type="arabicParenR"/>
              <a:defRPr/>
            </a:pPr>
            <a:r>
              <a:rPr lang="en-US" sz="2200" dirty="0" smtClean="0"/>
              <a:t>sexual words brainstorm, reflection &amp; relevance to psychotherapy</a:t>
            </a:r>
          </a:p>
          <a:p>
            <a:pPr marL="457200" indent="-457200" eaLnBrk="1" hangingPunct="1">
              <a:lnSpc>
                <a:spcPct val="90000"/>
              </a:lnSpc>
              <a:buSzPct val="110000"/>
              <a:buFont typeface="+mj-lt"/>
              <a:buAutoNum type="arabicParenR"/>
              <a:defRPr/>
            </a:pPr>
            <a:r>
              <a:rPr lang="en-US" sz="2200" dirty="0" smtClean="0"/>
              <a:t>sexual distress: therapy role play</a:t>
            </a:r>
          </a:p>
          <a:p>
            <a:pPr marL="457200" indent="-457200" eaLnBrk="1" hangingPunct="1">
              <a:lnSpc>
                <a:spcPct val="90000"/>
              </a:lnSpc>
              <a:buSzPct val="110000"/>
              <a:buFont typeface="+mj-lt"/>
              <a:buAutoNum type="arabicParenR"/>
              <a:defRPr/>
            </a:pPr>
            <a:r>
              <a:rPr lang="en-US" sz="2200" dirty="0" smtClean="0"/>
              <a:t>alliance ruptures: identification &amp; responding constructively </a:t>
            </a:r>
          </a:p>
          <a:p>
            <a:pPr marL="457200" indent="-457200" eaLnBrk="1" hangingPunct="1">
              <a:lnSpc>
                <a:spcPct val="90000"/>
              </a:lnSpc>
              <a:buSzPct val="110000"/>
              <a:buFont typeface="+mj-lt"/>
              <a:buAutoNum type="arabicParenR"/>
              <a:defRPr/>
            </a:pPr>
            <a:r>
              <a:rPr lang="en-US" sz="2200" dirty="0" smtClean="0"/>
              <a:t>reflection on day &amp; what’s most relevant professionally/personally</a:t>
            </a:r>
            <a:endParaRPr lang="en-US" sz="2200" dirty="0"/>
          </a:p>
        </p:txBody>
      </p:sp>
    </p:spTree>
    <p:extLst>
      <p:ext uri="{BB962C8B-B14F-4D97-AF65-F5344CB8AC3E}">
        <p14:creationId xmlns:p14="http://schemas.microsoft.com/office/powerpoint/2010/main" val="4212918911"/>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57" y="116632"/>
            <a:ext cx="8662863" cy="864096"/>
          </a:xfrm>
        </p:spPr>
        <p:txBody>
          <a:bodyPr/>
          <a:lstStyle/>
          <a:p>
            <a:r>
              <a:rPr lang="en-US" sz="4000" dirty="0" smtClean="0"/>
              <a:t>effect sizes with interpretations</a:t>
            </a:r>
            <a:endParaRPr lang="en-US" sz="40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06493979"/>
              </p:ext>
            </p:extLst>
          </p:nvPr>
        </p:nvGraphicFramePr>
        <p:xfrm>
          <a:off x="251520" y="1124744"/>
          <a:ext cx="8540750" cy="4439919"/>
        </p:xfrm>
        <a:graphic>
          <a:graphicData uri="http://schemas.openxmlformats.org/drawingml/2006/table">
            <a:tbl>
              <a:tblPr firstRow="1" bandRow="1">
                <a:tableStyleId>{5C22544A-7EE6-4342-B048-85BDC9FD1C3A}</a:tableStyleId>
              </a:tblPr>
              <a:tblGrid>
                <a:gridCol w="1708150"/>
                <a:gridCol w="1708150"/>
                <a:gridCol w="1708150"/>
                <a:gridCol w="1738213"/>
                <a:gridCol w="1678087"/>
              </a:tblGrid>
              <a:tr h="370840">
                <a:tc>
                  <a:txBody>
                    <a:bodyPr/>
                    <a:lstStyle/>
                    <a:p>
                      <a:pPr algn="ctr"/>
                      <a:r>
                        <a:rPr lang="en-US" sz="1400" b="0" i="1" dirty="0" smtClean="0"/>
                        <a:t>effect size:</a:t>
                      </a:r>
                    </a:p>
                    <a:p>
                      <a:pPr algn="ctr"/>
                      <a:r>
                        <a:rPr lang="en-US" sz="1400" b="0" i="1" dirty="0" err="1" smtClean="0"/>
                        <a:t>cohen’s</a:t>
                      </a:r>
                      <a:r>
                        <a:rPr lang="en-US" sz="1400" b="0" i="1" dirty="0" smtClean="0"/>
                        <a:t> d</a:t>
                      </a:r>
                      <a:endParaRPr lang="en-US" sz="1400" b="0" i="1" dirty="0"/>
                    </a:p>
                  </a:txBody>
                  <a:tcPr/>
                </a:tc>
                <a:tc>
                  <a:txBody>
                    <a:bodyPr/>
                    <a:lstStyle/>
                    <a:p>
                      <a:pPr algn="ctr"/>
                      <a:r>
                        <a:rPr lang="en-US" sz="1400" b="0" i="1" dirty="0" smtClean="0"/>
                        <a:t>% of untreated controls below mean of </a:t>
                      </a:r>
                      <a:r>
                        <a:rPr lang="en-US" sz="1400" b="0" i="1" baseline="0" dirty="0" smtClean="0"/>
                        <a:t>treated</a:t>
                      </a:r>
                      <a:endParaRPr lang="en-US" sz="1400" b="0" i="1" dirty="0"/>
                    </a:p>
                  </a:txBody>
                  <a:tcPr/>
                </a:tc>
                <a:tc>
                  <a:txBody>
                    <a:bodyPr/>
                    <a:lstStyle/>
                    <a:p>
                      <a:pPr algn="ctr"/>
                      <a:r>
                        <a:rPr lang="en-US" sz="1400" b="0" i="1" dirty="0" smtClean="0"/>
                        <a:t>%</a:t>
                      </a:r>
                      <a:r>
                        <a:rPr lang="en-US" sz="1400" b="0" i="1" baseline="0" dirty="0" smtClean="0"/>
                        <a:t> of variability in outcome due to treatment</a:t>
                      </a:r>
                      <a:endParaRPr lang="en-US" sz="1400" b="0" i="1" dirty="0"/>
                    </a:p>
                  </a:txBody>
                  <a:tcPr/>
                </a:tc>
                <a:tc>
                  <a:txBody>
                    <a:bodyPr/>
                    <a:lstStyle/>
                    <a:p>
                      <a:pPr algn="ctr"/>
                      <a:r>
                        <a:rPr lang="en-US" sz="1400" b="0" i="1" dirty="0" smtClean="0"/>
                        <a:t>% success in those not treated</a:t>
                      </a:r>
                      <a:endParaRPr lang="en-US" sz="1400" b="0" i="1" dirty="0"/>
                    </a:p>
                  </a:txBody>
                  <a:tcPr/>
                </a:tc>
                <a:tc>
                  <a:txBody>
                    <a:bodyPr/>
                    <a:lstStyle/>
                    <a:p>
                      <a:pPr algn="ctr"/>
                      <a:r>
                        <a:rPr lang="en-US" sz="1400" b="0" i="1" dirty="0" smtClean="0"/>
                        <a:t>% success</a:t>
                      </a:r>
                      <a:r>
                        <a:rPr lang="en-US" sz="1400" b="0" i="1" baseline="0" dirty="0" smtClean="0"/>
                        <a:t> in those treated</a:t>
                      </a:r>
                      <a:endParaRPr lang="en-US" sz="1400" b="0" i="1" dirty="0"/>
                    </a:p>
                  </a:txBody>
                  <a:tcPr/>
                </a:tc>
              </a:tr>
              <a:tr h="370840">
                <a:tc>
                  <a:txBody>
                    <a:bodyPr/>
                    <a:lstStyle/>
                    <a:p>
                      <a:pPr algn="ctr"/>
                      <a:r>
                        <a:rPr lang="en-US" dirty="0" smtClean="0"/>
                        <a:t>0.0</a:t>
                      </a:r>
                      <a:endParaRPr lang="en-US" dirty="0"/>
                    </a:p>
                  </a:txBody>
                  <a:tcPr/>
                </a:tc>
                <a:tc>
                  <a:txBody>
                    <a:bodyPr/>
                    <a:lstStyle/>
                    <a:p>
                      <a:pPr algn="ctr"/>
                      <a:r>
                        <a:rPr lang="en-US" dirty="0" smtClean="0"/>
                        <a:t>50</a:t>
                      </a:r>
                      <a:endParaRPr lang="en-US" dirty="0"/>
                    </a:p>
                  </a:txBody>
                  <a:tcPr/>
                </a:tc>
                <a:tc>
                  <a:txBody>
                    <a:bodyPr/>
                    <a:lstStyle/>
                    <a:p>
                      <a:pPr algn="ctr"/>
                      <a:r>
                        <a:rPr lang="en-US" dirty="0" smtClean="0"/>
                        <a:t>0</a:t>
                      </a:r>
                      <a:endParaRPr lang="en-US" dirty="0"/>
                    </a:p>
                  </a:txBody>
                  <a:tcPr/>
                </a:tc>
                <a:tc>
                  <a:txBody>
                    <a:bodyPr/>
                    <a:lstStyle/>
                    <a:p>
                      <a:pPr algn="ctr"/>
                      <a:r>
                        <a:rPr lang="en-US" dirty="0" smtClean="0"/>
                        <a:t>50</a:t>
                      </a:r>
                      <a:endParaRPr lang="en-US" dirty="0"/>
                    </a:p>
                  </a:txBody>
                  <a:tcPr/>
                </a:tc>
                <a:tc>
                  <a:txBody>
                    <a:bodyPr/>
                    <a:lstStyle/>
                    <a:p>
                      <a:pPr algn="ctr"/>
                      <a:r>
                        <a:rPr lang="en-US" dirty="0" smtClean="0"/>
                        <a:t>50</a:t>
                      </a:r>
                      <a:endParaRPr lang="en-US" dirty="0"/>
                    </a:p>
                  </a:txBody>
                  <a:tcPr/>
                </a:tc>
              </a:tr>
              <a:tr h="370840">
                <a:tc>
                  <a:txBody>
                    <a:bodyPr/>
                    <a:lstStyle/>
                    <a:p>
                      <a:pPr algn="ctr"/>
                      <a:r>
                        <a:rPr lang="en-US" dirty="0" smtClean="0"/>
                        <a:t>medium</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r>
              <a:tr h="370840">
                <a:tc>
                  <a:txBody>
                    <a:bodyPr/>
                    <a:lstStyle/>
                    <a:p>
                      <a:pPr algn="ctr"/>
                      <a:r>
                        <a:rPr lang="en-US" dirty="0" smtClean="0"/>
                        <a:t>0.3</a:t>
                      </a:r>
                      <a:endParaRPr lang="en-US" dirty="0"/>
                    </a:p>
                  </a:txBody>
                  <a:tcPr/>
                </a:tc>
                <a:tc>
                  <a:txBody>
                    <a:bodyPr/>
                    <a:lstStyle/>
                    <a:p>
                      <a:pPr algn="ctr"/>
                      <a:r>
                        <a:rPr lang="en-US" dirty="0" smtClean="0"/>
                        <a:t>61.8</a:t>
                      </a:r>
                      <a:endParaRPr lang="en-US" dirty="0"/>
                    </a:p>
                  </a:txBody>
                  <a:tcPr/>
                </a:tc>
                <a:tc>
                  <a:txBody>
                    <a:bodyPr/>
                    <a:lstStyle/>
                    <a:p>
                      <a:pPr algn="ctr"/>
                      <a:r>
                        <a:rPr lang="en-US" dirty="0" smtClean="0"/>
                        <a:t>2.2</a:t>
                      </a:r>
                      <a:endParaRPr lang="en-US" dirty="0"/>
                    </a:p>
                  </a:txBody>
                  <a:tcPr/>
                </a:tc>
                <a:tc>
                  <a:txBody>
                    <a:bodyPr/>
                    <a:lstStyle/>
                    <a:p>
                      <a:pPr algn="ctr"/>
                      <a:r>
                        <a:rPr lang="en-US" dirty="0" smtClean="0"/>
                        <a:t>42.6</a:t>
                      </a:r>
                      <a:endParaRPr lang="en-US" dirty="0"/>
                    </a:p>
                  </a:txBody>
                  <a:tcPr/>
                </a:tc>
                <a:tc>
                  <a:txBody>
                    <a:bodyPr/>
                    <a:lstStyle/>
                    <a:p>
                      <a:pPr algn="ctr"/>
                      <a:r>
                        <a:rPr lang="en-US" dirty="0" smtClean="0"/>
                        <a:t>57.4</a:t>
                      </a:r>
                      <a:endParaRPr lang="en-US" dirty="0"/>
                    </a:p>
                  </a:txBody>
                  <a:tcPr/>
                </a:tc>
              </a:tr>
              <a:tr h="370840">
                <a:tc>
                  <a:txBody>
                    <a:bodyPr/>
                    <a:lstStyle/>
                    <a:p>
                      <a:pPr algn="ctr"/>
                      <a:r>
                        <a:rPr lang="en-US" dirty="0" smtClean="0"/>
                        <a:t>0.5</a:t>
                      </a:r>
                      <a:endParaRPr lang="en-US" dirty="0"/>
                    </a:p>
                  </a:txBody>
                  <a:tcPr/>
                </a:tc>
                <a:tc>
                  <a:txBody>
                    <a:bodyPr/>
                    <a:lstStyle/>
                    <a:p>
                      <a:pPr algn="ctr"/>
                      <a:r>
                        <a:rPr lang="en-US" dirty="0" smtClean="0"/>
                        <a:t>69.1</a:t>
                      </a:r>
                      <a:endParaRPr lang="en-US" dirty="0"/>
                    </a:p>
                  </a:txBody>
                  <a:tcPr/>
                </a:tc>
                <a:tc>
                  <a:txBody>
                    <a:bodyPr/>
                    <a:lstStyle/>
                    <a:p>
                      <a:pPr algn="ctr"/>
                      <a:r>
                        <a:rPr lang="en-US" dirty="0" smtClean="0"/>
                        <a:t>5.9</a:t>
                      </a:r>
                      <a:endParaRPr lang="en-US" dirty="0"/>
                    </a:p>
                  </a:txBody>
                  <a:tcPr/>
                </a:tc>
                <a:tc>
                  <a:txBody>
                    <a:bodyPr/>
                    <a:lstStyle/>
                    <a:p>
                      <a:pPr algn="ctr"/>
                      <a:r>
                        <a:rPr lang="en-US" dirty="0" smtClean="0"/>
                        <a:t>37.9</a:t>
                      </a:r>
                      <a:endParaRPr lang="en-US" dirty="0"/>
                    </a:p>
                  </a:txBody>
                  <a:tcPr/>
                </a:tc>
                <a:tc>
                  <a:txBody>
                    <a:bodyPr/>
                    <a:lstStyle/>
                    <a:p>
                      <a:pPr algn="ctr"/>
                      <a:r>
                        <a:rPr lang="en-US" dirty="0" smtClean="0"/>
                        <a:t>62.1</a:t>
                      </a:r>
                      <a:endParaRPr lang="en-US" dirty="0"/>
                    </a:p>
                  </a:txBody>
                  <a:tcPr/>
                </a:tc>
              </a:tr>
              <a:tr h="370840">
                <a:tc>
                  <a:txBody>
                    <a:bodyPr/>
                    <a:lstStyle/>
                    <a:p>
                      <a:pPr algn="ctr"/>
                      <a:r>
                        <a:rPr lang="en-US" dirty="0" smtClean="0"/>
                        <a:t>0.6</a:t>
                      </a:r>
                      <a:endParaRPr lang="en-US" dirty="0"/>
                    </a:p>
                  </a:txBody>
                  <a:tcPr>
                    <a:solidFill>
                      <a:schemeClr val="bg1">
                        <a:lumMod val="60000"/>
                        <a:lumOff val="40000"/>
                      </a:schemeClr>
                    </a:solidFill>
                  </a:tcPr>
                </a:tc>
                <a:tc>
                  <a:txBody>
                    <a:bodyPr/>
                    <a:lstStyle/>
                    <a:p>
                      <a:pPr algn="ctr"/>
                      <a:r>
                        <a:rPr lang="en-US" dirty="0" smtClean="0"/>
                        <a:t>72.6</a:t>
                      </a:r>
                      <a:endParaRPr lang="en-US" dirty="0"/>
                    </a:p>
                  </a:txBody>
                  <a:tcPr>
                    <a:solidFill>
                      <a:schemeClr val="bg1">
                        <a:lumMod val="60000"/>
                        <a:lumOff val="40000"/>
                      </a:schemeClr>
                    </a:solidFill>
                  </a:tcPr>
                </a:tc>
                <a:tc>
                  <a:txBody>
                    <a:bodyPr/>
                    <a:lstStyle/>
                    <a:p>
                      <a:pPr algn="ctr"/>
                      <a:r>
                        <a:rPr lang="en-US" dirty="0" smtClean="0"/>
                        <a:t>8.3</a:t>
                      </a:r>
                      <a:endParaRPr lang="en-US" dirty="0"/>
                    </a:p>
                  </a:txBody>
                  <a:tcPr>
                    <a:solidFill>
                      <a:schemeClr val="bg1">
                        <a:lumMod val="60000"/>
                        <a:lumOff val="40000"/>
                      </a:schemeClr>
                    </a:solidFill>
                  </a:tcPr>
                </a:tc>
                <a:tc>
                  <a:txBody>
                    <a:bodyPr/>
                    <a:lstStyle/>
                    <a:p>
                      <a:pPr algn="ctr"/>
                      <a:r>
                        <a:rPr lang="en-US" dirty="0" smtClean="0"/>
                        <a:t>35.6</a:t>
                      </a:r>
                      <a:endParaRPr lang="en-US" dirty="0"/>
                    </a:p>
                  </a:txBody>
                  <a:tcPr>
                    <a:solidFill>
                      <a:schemeClr val="bg1">
                        <a:lumMod val="60000"/>
                        <a:lumOff val="40000"/>
                      </a:schemeClr>
                    </a:solidFill>
                  </a:tcPr>
                </a:tc>
                <a:tc>
                  <a:txBody>
                    <a:bodyPr/>
                    <a:lstStyle/>
                    <a:p>
                      <a:pPr algn="ctr"/>
                      <a:r>
                        <a:rPr lang="en-US" dirty="0" smtClean="0"/>
                        <a:t>64.4</a:t>
                      </a:r>
                      <a:endParaRPr lang="en-US" dirty="0"/>
                    </a:p>
                  </a:txBody>
                  <a:tcPr>
                    <a:solidFill>
                      <a:schemeClr val="bg1">
                        <a:lumMod val="60000"/>
                        <a:lumOff val="40000"/>
                      </a:schemeClr>
                    </a:solidFill>
                  </a:tcPr>
                </a:tc>
              </a:tr>
              <a:tr h="370840">
                <a:tc>
                  <a:txBody>
                    <a:bodyPr/>
                    <a:lstStyle/>
                    <a:p>
                      <a:pPr algn="ctr"/>
                      <a:r>
                        <a:rPr lang="en-US" dirty="0" smtClean="0"/>
                        <a:t>0.7</a:t>
                      </a:r>
                      <a:endParaRPr lang="en-US" dirty="0"/>
                    </a:p>
                  </a:txBody>
                  <a:tcPr/>
                </a:tc>
                <a:tc>
                  <a:txBody>
                    <a:bodyPr/>
                    <a:lstStyle/>
                    <a:p>
                      <a:pPr algn="ctr"/>
                      <a:r>
                        <a:rPr lang="en-US" dirty="0" smtClean="0"/>
                        <a:t>75.8</a:t>
                      </a:r>
                      <a:endParaRPr lang="en-US" dirty="0"/>
                    </a:p>
                  </a:txBody>
                  <a:tcPr/>
                </a:tc>
                <a:tc>
                  <a:txBody>
                    <a:bodyPr/>
                    <a:lstStyle/>
                    <a:p>
                      <a:pPr algn="ctr"/>
                      <a:r>
                        <a:rPr lang="en-US" dirty="0" smtClean="0"/>
                        <a:t>10.9</a:t>
                      </a:r>
                      <a:endParaRPr lang="en-US" dirty="0"/>
                    </a:p>
                  </a:txBody>
                  <a:tcPr/>
                </a:tc>
                <a:tc>
                  <a:txBody>
                    <a:bodyPr/>
                    <a:lstStyle/>
                    <a:p>
                      <a:pPr algn="ctr"/>
                      <a:r>
                        <a:rPr lang="en-US" dirty="0" smtClean="0"/>
                        <a:t>33.5</a:t>
                      </a:r>
                      <a:endParaRPr lang="en-US" dirty="0"/>
                    </a:p>
                  </a:txBody>
                  <a:tcPr/>
                </a:tc>
                <a:tc>
                  <a:txBody>
                    <a:bodyPr/>
                    <a:lstStyle/>
                    <a:p>
                      <a:pPr algn="ctr"/>
                      <a:r>
                        <a:rPr lang="en-US" dirty="0" smtClean="0"/>
                        <a:t>66.5</a:t>
                      </a:r>
                      <a:endParaRPr lang="en-US" dirty="0"/>
                    </a:p>
                  </a:txBody>
                  <a:tcPr/>
                </a:tc>
              </a:tr>
              <a:tr h="370840">
                <a:tc>
                  <a:txBody>
                    <a:bodyPr/>
                    <a:lstStyle/>
                    <a:p>
                      <a:pPr algn="ctr"/>
                      <a:r>
                        <a:rPr lang="en-US" dirty="0" smtClean="0"/>
                        <a:t>large</a:t>
                      </a: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r>
              <a:tr h="370840">
                <a:tc>
                  <a:txBody>
                    <a:bodyPr/>
                    <a:lstStyle/>
                    <a:p>
                      <a:pPr algn="ctr"/>
                      <a:r>
                        <a:rPr lang="en-US" dirty="0" smtClean="0"/>
                        <a:t>0.8</a:t>
                      </a:r>
                      <a:endParaRPr lang="en-US" dirty="0"/>
                    </a:p>
                  </a:txBody>
                  <a:tcPr/>
                </a:tc>
                <a:tc>
                  <a:txBody>
                    <a:bodyPr/>
                    <a:lstStyle/>
                    <a:p>
                      <a:pPr algn="ctr"/>
                      <a:r>
                        <a:rPr lang="en-US" dirty="0" smtClean="0"/>
                        <a:t>78.8</a:t>
                      </a:r>
                      <a:endParaRPr lang="en-US" dirty="0"/>
                    </a:p>
                  </a:txBody>
                  <a:tcPr/>
                </a:tc>
                <a:tc>
                  <a:txBody>
                    <a:bodyPr/>
                    <a:lstStyle/>
                    <a:p>
                      <a:pPr algn="ctr"/>
                      <a:r>
                        <a:rPr lang="en-US" dirty="0" smtClean="0"/>
                        <a:t>13.8</a:t>
                      </a:r>
                      <a:endParaRPr lang="en-US" dirty="0"/>
                    </a:p>
                  </a:txBody>
                  <a:tcPr/>
                </a:tc>
                <a:tc>
                  <a:txBody>
                    <a:bodyPr/>
                    <a:lstStyle/>
                    <a:p>
                      <a:pPr algn="ctr"/>
                      <a:r>
                        <a:rPr lang="en-US" dirty="0" smtClean="0"/>
                        <a:t>31.4</a:t>
                      </a:r>
                      <a:endParaRPr lang="en-US" dirty="0"/>
                    </a:p>
                  </a:txBody>
                  <a:tcPr/>
                </a:tc>
                <a:tc>
                  <a:txBody>
                    <a:bodyPr/>
                    <a:lstStyle/>
                    <a:p>
                      <a:pPr algn="ctr"/>
                      <a:r>
                        <a:rPr lang="en-US" dirty="0" smtClean="0"/>
                        <a:t>68.6</a:t>
                      </a:r>
                      <a:endParaRPr lang="en-US" dirty="0"/>
                    </a:p>
                  </a:txBody>
                  <a:tcPr/>
                </a:tc>
              </a:tr>
              <a:tr h="370840">
                <a:tc>
                  <a:txBody>
                    <a:bodyPr/>
                    <a:lstStyle/>
                    <a:p>
                      <a:pPr algn="ctr"/>
                      <a:r>
                        <a:rPr lang="en-US" dirty="0" smtClean="0"/>
                        <a:t>0.9</a:t>
                      </a:r>
                      <a:endParaRPr lang="en-US" dirty="0"/>
                    </a:p>
                  </a:txBody>
                  <a:tcPr/>
                </a:tc>
                <a:tc>
                  <a:txBody>
                    <a:bodyPr/>
                    <a:lstStyle/>
                    <a:p>
                      <a:pPr algn="ctr"/>
                      <a:r>
                        <a:rPr lang="en-US" dirty="0" smtClean="0"/>
                        <a:t>81.6</a:t>
                      </a:r>
                      <a:endParaRPr lang="en-US" dirty="0"/>
                    </a:p>
                  </a:txBody>
                  <a:tcPr/>
                </a:tc>
                <a:tc>
                  <a:txBody>
                    <a:bodyPr/>
                    <a:lstStyle/>
                    <a:p>
                      <a:pPr algn="ctr"/>
                      <a:r>
                        <a:rPr lang="en-US" dirty="0" smtClean="0"/>
                        <a:t>16.8</a:t>
                      </a:r>
                      <a:endParaRPr lang="en-US" dirty="0"/>
                    </a:p>
                  </a:txBody>
                  <a:tcPr/>
                </a:tc>
                <a:tc>
                  <a:txBody>
                    <a:bodyPr/>
                    <a:lstStyle/>
                    <a:p>
                      <a:pPr algn="ctr"/>
                      <a:r>
                        <a:rPr lang="en-US" dirty="0" smtClean="0"/>
                        <a:t>29.5</a:t>
                      </a:r>
                      <a:endParaRPr lang="en-US" dirty="0"/>
                    </a:p>
                  </a:txBody>
                  <a:tcPr/>
                </a:tc>
                <a:tc>
                  <a:txBody>
                    <a:bodyPr/>
                    <a:lstStyle/>
                    <a:p>
                      <a:pPr algn="ctr"/>
                      <a:r>
                        <a:rPr lang="en-US" dirty="0" smtClean="0"/>
                        <a:t>70.5</a:t>
                      </a:r>
                      <a:endParaRPr lang="en-US" dirty="0"/>
                    </a:p>
                  </a:txBody>
                  <a:tcPr/>
                </a:tc>
              </a:tr>
              <a:tr h="370840">
                <a:tc>
                  <a:txBody>
                    <a:bodyPr/>
                    <a:lstStyle/>
                    <a:p>
                      <a:pPr algn="ctr"/>
                      <a:r>
                        <a:rPr lang="en-US" dirty="0" smtClean="0"/>
                        <a:t>1.0</a:t>
                      </a:r>
                      <a:endParaRPr lang="en-US" dirty="0"/>
                    </a:p>
                  </a:txBody>
                  <a:tcPr/>
                </a:tc>
                <a:tc>
                  <a:txBody>
                    <a:bodyPr/>
                    <a:lstStyle/>
                    <a:p>
                      <a:pPr algn="ctr"/>
                      <a:r>
                        <a:rPr lang="en-US" dirty="0" smtClean="0"/>
                        <a:t>84.1</a:t>
                      </a:r>
                      <a:endParaRPr lang="en-US" dirty="0"/>
                    </a:p>
                  </a:txBody>
                  <a:tcPr/>
                </a:tc>
                <a:tc>
                  <a:txBody>
                    <a:bodyPr/>
                    <a:lstStyle/>
                    <a:p>
                      <a:pPr algn="ctr"/>
                      <a:r>
                        <a:rPr lang="en-US" dirty="0" smtClean="0"/>
                        <a:t>20</a:t>
                      </a:r>
                      <a:endParaRPr lang="en-US" dirty="0"/>
                    </a:p>
                  </a:txBody>
                  <a:tcPr/>
                </a:tc>
                <a:tc>
                  <a:txBody>
                    <a:bodyPr/>
                    <a:lstStyle/>
                    <a:p>
                      <a:pPr algn="ctr"/>
                      <a:r>
                        <a:rPr lang="en-US" dirty="0" smtClean="0"/>
                        <a:t>27.6</a:t>
                      </a:r>
                      <a:endParaRPr lang="en-US" dirty="0"/>
                    </a:p>
                  </a:txBody>
                  <a:tcPr/>
                </a:tc>
                <a:tc>
                  <a:txBody>
                    <a:bodyPr/>
                    <a:lstStyle/>
                    <a:p>
                      <a:pPr algn="ctr"/>
                      <a:r>
                        <a:rPr lang="en-US" dirty="0" smtClean="0"/>
                        <a:t>72.4</a:t>
                      </a:r>
                      <a:endParaRPr lang="en-US" dirty="0"/>
                    </a:p>
                  </a:txBody>
                  <a:tcPr/>
                </a:tc>
              </a:tr>
            </a:tbl>
          </a:graphicData>
        </a:graphic>
      </p:graphicFrame>
      <p:sp>
        <p:nvSpPr>
          <p:cNvPr id="9" name="Line 6"/>
          <p:cNvSpPr>
            <a:spLocks noChangeShapeType="1"/>
          </p:cNvSpPr>
          <p:nvPr/>
        </p:nvSpPr>
        <p:spPr bwMode="auto">
          <a:xfrm>
            <a:off x="539751" y="6813376"/>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6" name="Text Box 5"/>
          <p:cNvSpPr txBox="1">
            <a:spLocks noChangeArrowheads="1"/>
          </p:cNvSpPr>
          <p:nvPr/>
        </p:nvSpPr>
        <p:spPr bwMode="auto">
          <a:xfrm>
            <a:off x="-36512" y="5766355"/>
            <a:ext cx="9144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GB" sz="1600" dirty="0" smtClean="0">
                <a:effectLst>
                  <a:outerShdw blurRad="50800" dist="38100" dir="2700000" algn="tl" rotWithShape="0">
                    <a:prstClr val="black">
                      <a:alpha val="40000"/>
                    </a:prstClr>
                  </a:outerShdw>
                </a:effectLst>
              </a:rPr>
              <a:t>Lambert, M. J. </a:t>
            </a:r>
            <a:r>
              <a:rPr lang="en-GB" sz="1600" dirty="0">
                <a:effectLst>
                  <a:outerShdw blurRad="50800" dist="38100" dir="2700000" algn="tl" rotWithShape="0">
                    <a:prstClr val="black">
                      <a:alpha val="40000"/>
                    </a:prstClr>
                  </a:outerShdw>
                </a:effectLst>
              </a:rPr>
              <a:t>(</a:t>
            </a:r>
            <a:r>
              <a:rPr lang="en-GB" sz="1600" dirty="0" smtClean="0">
                <a:effectLst>
                  <a:outerShdw blurRad="50800" dist="38100" dir="2700000" algn="tl" rotWithShape="0">
                    <a:prstClr val="black">
                      <a:alpha val="40000"/>
                    </a:prstClr>
                  </a:outerShdw>
                </a:effectLst>
              </a:rPr>
              <a:t>2013) </a:t>
            </a:r>
            <a:r>
              <a:rPr lang="en-GB" sz="1600" i="1" dirty="0" smtClean="0">
                <a:effectLst>
                  <a:outerShdw blurRad="50800" dist="38100" dir="2700000" algn="tl" rotWithShape="0">
                    <a:prstClr val="black">
                      <a:alpha val="40000"/>
                    </a:prstClr>
                  </a:outerShdw>
                </a:effectLst>
              </a:rPr>
              <a:t>“The effectiveness of psychotherapy”</a:t>
            </a:r>
          </a:p>
          <a:p>
            <a:pPr algn="ctr" eaLnBrk="1" hangingPunct="1"/>
            <a:r>
              <a:rPr lang="en-GB" sz="1600" dirty="0" smtClean="0">
                <a:effectLst>
                  <a:outerShdw blurRad="50800" dist="38100" dir="2700000" algn="tl" rotWithShape="0">
                    <a:prstClr val="black">
                      <a:alpha val="40000"/>
                    </a:prstClr>
                  </a:outerShdw>
                </a:effectLst>
              </a:rPr>
              <a:t>in M. J. Lambert (</a:t>
            </a:r>
            <a:r>
              <a:rPr lang="en-GB" sz="1600" dirty="0" err="1" smtClean="0">
                <a:effectLst>
                  <a:outerShdw blurRad="50800" dist="38100" dir="2700000" algn="tl" rotWithShape="0">
                    <a:prstClr val="black">
                      <a:alpha val="40000"/>
                    </a:prstClr>
                  </a:outerShdw>
                </a:effectLst>
              </a:rPr>
              <a:t>ed</a:t>
            </a:r>
            <a:r>
              <a:rPr lang="en-GB" sz="1600" dirty="0" smtClean="0">
                <a:effectLst>
                  <a:outerShdw blurRad="50800" dist="38100" dir="2700000" algn="tl" rotWithShape="0">
                    <a:prstClr val="black">
                      <a:alpha val="40000"/>
                    </a:prstClr>
                  </a:outerShdw>
                </a:effectLst>
              </a:rPr>
              <a:t>) </a:t>
            </a:r>
            <a:r>
              <a:rPr lang="en-GB" sz="1600" i="1" dirty="0" smtClean="0">
                <a:effectLst>
                  <a:outerShdw blurRad="50800" dist="38100" dir="2700000" algn="tl" rotWithShape="0">
                    <a:prstClr val="black">
                      <a:alpha val="40000"/>
                    </a:prstClr>
                  </a:outerShdw>
                </a:effectLst>
              </a:rPr>
              <a:t>“Handbook of psychotherapy and </a:t>
            </a:r>
            <a:r>
              <a:rPr lang="en-GB" sz="1600" i="1" dirty="0" err="1" smtClean="0">
                <a:effectLst>
                  <a:outerShdw blurRad="50800" dist="38100" dir="2700000" algn="tl" rotWithShape="0">
                    <a:prstClr val="black">
                      <a:alpha val="40000"/>
                    </a:prstClr>
                  </a:outerShdw>
                </a:effectLst>
              </a:rPr>
              <a:t>behavior</a:t>
            </a:r>
            <a:r>
              <a:rPr lang="en-GB" sz="1600" i="1" dirty="0" smtClean="0">
                <a:effectLst>
                  <a:outerShdw blurRad="50800" dist="38100" dir="2700000" algn="tl" rotWithShape="0">
                    <a:prstClr val="black">
                      <a:alpha val="40000"/>
                    </a:prstClr>
                  </a:outerShdw>
                </a:effectLst>
              </a:rPr>
              <a:t> change (6</a:t>
            </a:r>
            <a:r>
              <a:rPr lang="en-GB" sz="1600" i="1" baseline="30000" dirty="0" smtClean="0">
                <a:effectLst>
                  <a:outerShdw blurRad="50800" dist="38100" dir="2700000" algn="tl" rotWithShape="0">
                    <a:prstClr val="black">
                      <a:alpha val="40000"/>
                    </a:prstClr>
                  </a:outerShdw>
                </a:effectLst>
              </a:rPr>
              <a:t>th</a:t>
            </a:r>
            <a:r>
              <a:rPr lang="en-GB" sz="1600" i="1" dirty="0" smtClean="0">
                <a:effectLst>
                  <a:outerShdw blurRad="50800" dist="38100" dir="2700000" algn="tl" rotWithShape="0">
                    <a:prstClr val="black">
                      <a:alpha val="40000"/>
                    </a:prstClr>
                  </a:outerShdw>
                </a:effectLst>
              </a:rPr>
              <a:t> </a:t>
            </a:r>
            <a:r>
              <a:rPr lang="en-GB" sz="1600" i="1" dirty="0" err="1" smtClean="0">
                <a:effectLst>
                  <a:outerShdw blurRad="50800" dist="38100" dir="2700000" algn="tl" rotWithShape="0">
                    <a:prstClr val="black">
                      <a:alpha val="40000"/>
                    </a:prstClr>
                  </a:outerShdw>
                </a:effectLst>
              </a:rPr>
              <a:t>ed</a:t>
            </a:r>
            <a:r>
              <a:rPr lang="en-GB" sz="1600" i="1" dirty="0" smtClean="0">
                <a:effectLst>
                  <a:outerShdw blurRad="50800" dist="38100" dir="2700000" algn="tl" rotWithShape="0">
                    <a:prstClr val="black">
                      <a:alpha val="40000"/>
                    </a:prstClr>
                  </a:outerShdw>
                </a:effectLst>
              </a:rPr>
              <a:t>)”</a:t>
            </a:r>
          </a:p>
          <a:p>
            <a:pPr algn="ctr" eaLnBrk="1" hangingPunct="1"/>
            <a:r>
              <a:rPr lang="en-GB" sz="1600" i="1" dirty="0" err="1" smtClean="0">
                <a:effectLst>
                  <a:outerShdw blurRad="50800" dist="38100" dir="2700000" algn="tl" rotWithShape="0">
                    <a:prstClr val="black">
                      <a:alpha val="40000"/>
                    </a:prstClr>
                  </a:outerShdw>
                </a:effectLst>
              </a:rPr>
              <a:t>Wampold</a:t>
            </a:r>
            <a:r>
              <a:rPr lang="en-GB" sz="1600" i="1" dirty="0" smtClean="0">
                <a:effectLst>
                  <a:outerShdw blurRad="50800" dist="38100" dir="2700000" algn="tl" rotWithShape="0">
                    <a:prstClr val="black">
                      <a:alpha val="40000"/>
                    </a:prstClr>
                  </a:outerShdw>
                </a:effectLst>
              </a:rPr>
              <a:t>, B. E. (2001) “The great psychotherapy debate: models, methods &amp; findings”</a:t>
            </a:r>
            <a:endParaRPr lang="en-GB" sz="16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76053060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26206" y="-27384"/>
            <a:ext cx="8928100" cy="1143000"/>
          </a:xfrm>
        </p:spPr>
        <p:txBody>
          <a:bodyPr/>
          <a:lstStyle/>
          <a:p>
            <a:pPr eaLnBrk="1" hangingPunct="1">
              <a:defRPr/>
            </a:pPr>
            <a:r>
              <a:rPr lang="en-GB" sz="4000" dirty="0" smtClean="0">
                <a:effectLst>
                  <a:outerShdw blurRad="50800" dist="38100" dir="2700000" algn="tl" rotWithShape="0">
                    <a:prstClr val="black">
                      <a:alpha val="40000"/>
                    </a:prstClr>
                  </a:outerShdw>
                </a:effectLst>
              </a:rPr>
              <a:t>therapist effects</a:t>
            </a:r>
          </a:p>
        </p:txBody>
      </p:sp>
      <p:sp>
        <p:nvSpPr>
          <p:cNvPr id="8198" name="Line 6"/>
          <p:cNvSpPr>
            <a:spLocks noChangeShapeType="1"/>
          </p:cNvSpPr>
          <p:nvPr/>
        </p:nvSpPr>
        <p:spPr bwMode="auto">
          <a:xfrm>
            <a:off x="594519" y="6093296"/>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 name="TextBox 1"/>
          <p:cNvSpPr txBox="1"/>
          <p:nvPr/>
        </p:nvSpPr>
        <p:spPr>
          <a:xfrm>
            <a:off x="18256" y="6165304"/>
            <a:ext cx="9144000" cy="584776"/>
          </a:xfrm>
          <a:prstGeom prst="rect">
            <a:avLst/>
          </a:prstGeom>
          <a:noFill/>
        </p:spPr>
        <p:txBody>
          <a:bodyPr wrap="square" rtlCol="0">
            <a:spAutoFit/>
          </a:bodyPr>
          <a:lstStyle/>
          <a:p>
            <a:pPr algn="ctr"/>
            <a:r>
              <a:rPr lang="en-GB" sz="1600" dirty="0">
                <a:effectLst>
                  <a:outerShdw blurRad="50800" dist="38100" dir="2700000" algn="tl" rotWithShape="0">
                    <a:prstClr val="black">
                      <a:alpha val="40000"/>
                    </a:prstClr>
                  </a:outerShdw>
                </a:effectLst>
              </a:rPr>
              <a:t>Saxon, D. </a:t>
            </a:r>
            <a:r>
              <a:rPr lang="en-GB" sz="1600" dirty="0" smtClean="0">
                <a:effectLst>
                  <a:outerShdw blurRad="50800" dist="38100" dir="2700000" algn="tl" rotWithShape="0">
                    <a:prstClr val="black">
                      <a:alpha val="40000"/>
                    </a:prstClr>
                  </a:outerShdw>
                </a:effectLst>
              </a:rPr>
              <a:t>&amp; </a:t>
            </a:r>
            <a:r>
              <a:rPr lang="en-GB" sz="1600" dirty="0">
                <a:effectLst>
                  <a:outerShdw blurRad="50800" dist="38100" dir="2700000" algn="tl" rotWithShape="0">
                    <a:prstClr val="black">
                      <a:alpha val="40000"/>
                    </a:prstClr>
                  </a:outerShdw>
                </a:effectLst>
              </a:rPr>
              <a:t>M. </a:t>
            </a:r>
            <a:r>
              <a:rPr lang="en-GB" sz="1600" dirty="0" err="1">
                <a:effectLst>
                  <a:outerShdw blurRad="50800" dist="38100" dir="2700000" algn="tl" rotWithShape="0">
                    <a:prstClr val="black">
                      <a:alpha val="40000"/>
                    </a:prstClr>
                  </a:outerShdw>
                </a:effectLst>
              </a:rPr>
              <a:t>Barkham</a:t>
            </a:r>
            <a:r>
              <a:rPr lang="en-GB" sz="1600" dirty="0">
                <a:effectLst>
                  <a:outerShdw blurRad="50800" dist="38100" dir="2700000" algn="tl" rotWithShape="0">
                    <a:prstClr val="black">
                      <a:alpha val="40000"/>
                    </a:prstClr>
                  </a:outerShdw>
                </a:effectLst>
              </a:rPr>
              <a:t> (2012). </a:t>
            </a:r>
            <a:r>
              <a:rPr lang="en-GB" sz="1600" i="1" dirty="0">
                <a:effectLst>
                  <a:outerShdw blurRad="50800" dist="38100" dir="2700000" algn="tl" rotWithShape="0">
                    <a:prstClr val="black">
                      <a:alpha val="40000"/>
                    </a:prstClr>
                  </a:outerShdw>
                </a:effectLst>
              </a:rPr>
              <a:t>"Patterns of therapist variability: Therapist effects </a:t>
            </a:r>
            <a:r>
              <a:rPr lang="en-GB" sz="1600" i="1" dirty="0" smtClean="0">
                <a:effectLst>
                  <a:outerShdw blurRad="50800" dist="38100" dir="2700000" algn="tl" rotWithShape="0">
                    <a:prstClr val="black">
                      <a:alpha val="40000"/>
                    </a:prstClr>
                  </a:outerShdw>
                </a:effectLst>
              </a:rPr>
              <a:t>&amp; </a:t>
            </a:r>
            <a:r>
              <a:rPr lang="en-GB" sz="1600" i="1" dirty="0">
                <a:effectLst>
                  <a:outerShdw blurRad="50800" dist="38100" dir="2700000" algn="tl" rotWithShape="0">
                    <a:prstClr val="black">
                      <a:alpha val="40000"/>
                    </a:prstClr>
                  </a:outerShdw>
                </a:effectLst>
              </a:rPr>
              <a:t>the contribution of patient severity and risk."</a:t>
            </a:r>
            <a:r>
              <a:rPr lang="en-GB" sz="1600" dirty="0">
                <a:effectLst>
                  <a:outerShdw blurRad="50800" dist="38100" dir="2700000" algn="tl" rotWithShape="0">
                    <a:prstClr val="black">
                      <a:alpha val="40000"/>
                    </a:prstClr>
                  </a:outerShdw>
                </a:effectLst>
              </a:rPr>
              <a:t> J Consult </a:t>
            </a:r>
            <a:r>
              <a:rPr lang="en-GB" sz="1600" dirty="0" err="1">
                <a:effectLst>
                  <a:outerShdw blurRad="50800" dist="38100" dir="2700000" algn="tl" rotWithShape="0">
                    <a:prstClr val="black">
                      <a:alpha val="40000"/>
                    </a:prstClr>
                  </a:outerShdw>
                </a:effectLst>
              </a:rPr>
              <a:t>Clin</a:t>
            </a:r>
            <a:r>
              <a:rPr lang="en-GB" sz="1600" dirty="0">
                <a:effectLst>
                  <a:outerShdw blurRad="50800" dist="38100" dir="2700000" algn="tl" rotWithShape="0">
                    <a:prstClr val="black">
                      <a:alpha val="40000"/>
                    </a:prstClr>
                  </a:outerShdw>
                </a:effectLst>
              </a:rPr>
              <a:t> </a:t>
            </a:r>
            <a:r>
              <a:rPr lang="en-GB" sz="1600" dirty="0" err="1">
                <a:effectLst>
                  <a:outerShdw blurRad="50800" dist="38100" dir="2700000" algn="tl" rotWithShape="0">
                    <a:prstClr val="black">
                      <a:alpha val="40000"/>
                    </a:prstClr>
                  </a:outerShdw>
                </a:effectLst>
              </a:rPr>
              <a:t>Psychol</a:t>
            </a:r>
            <a:r>
              <a:rPr lang="en-GB" sz="1600" dirty="0">
                <a:effectLst>
                  <a:outerShdw blurRad="50800" dist="38100" dir="2700000" algn="tl" rotWithShape="0">
                    <a:prstClr val="black">
                      <a:alpha val="40000"/>
                    </a:prstClr>
                  </a:outerShdw>
                </a:effectLst>
              </a:rPr>
              <a:t> 80(4): </a:t>
            </a:r>
            <a:r>
              <a:rPr lang="en-GB" sz="1600" dirty="0" smtClean="0">
                <a:effectLst>
                  <a:outerShdw blurRad="50800" dist="38100" dir="2700000" algn="tl" rotWithShape="0">
                    <a:prstClr val="black">
                      <a:alpha val="40000"/>
                    </a:prstClr>
                  </a:outerShdw>
                </a:effectLst>
              </a:rPr>
              <a:t>535-546.</a:t>
            </a:r>
            <a:r>
              <a:rPr lang="en-GB" sz="1600" u="sng" dirty="0" smtClean="0">
                <a:effectLst>
                  <a:outerShdw blurRad="50800" dist="38100" dir="2700000" algn="tl" rotWithShape="0">
                    <a:prstClr val="black">
                      <a:alpha val="40000"/>
                    </a:prstClr>
                  </a:outerShdw>
                </a:effectLst>
              </a:rPr>
              <a:t> </a:t>
            </a:r>
          </a:p>
        </p:txBody>
      </p:sp>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1052736"/>
            <a:ext cx="7562986" cy="491594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484183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26652" y="1988840"/>
            <a:ext cx="4329324" cy="3960440"/>
          </a:xfrm>
        </p:spPr>
        <p:txBody>
          <a:bodyPr/>
          <a:lstStyle/>
          <a:p>
            <a:pPr marL="355600" indent="-355600">
              <a:buSzPct val="110000"/>
              <a:buFont typeface="Wingdings" pitchFamily="2" charset="2"/>
              <a:buChar char="²"/>
            </a:pPr>
            <a:r>
              <a:rPr lang="en-GB" sz="2200" dirty="0" smtClean="0">
                <a:effectLst>
                  <a:outerShdw blurRad="50800" dist="38100" dir="2700000" algn="tl" rotWithShape="0">
                    <a:prstClr val="black">
                      <a:alpha val="40000"/>
                    </a:prstClr>
                  </a:outerShdw>
                </a:effectLst>
              </a:rPr>
              <a:t>study of 119 therapists treating 10,786 patients</a:t>
            </a:r>
          </a:p>
          <a:p>
            <a:pPr marL="355600" indent="-355600">
              <a:buSzPct val="110000"/>
              <a:buFont typeface="Wingdings" pitchFamily="2" charset="2"/>
              <a:buChar char="²"/>
            </a:pPr>
            <a:r>
              <a:rPr lang="en-GB" sz="2200" dirty="0" smtClean="0">
                <a:effectLst>
                  <a:outerShdw blurRad="50800" dist="38100" dir="2700000" algn="tl" rotWithShape="0">
                    <a:prstClr val="black">
                      <a:alpha val="40000"/>
                    </a:prstClr>
                  </a:outerShdw>
                </a:effectLst>
              </a:rPr>
              <a:t>recovery used the standard Jacobson &amp; </a:t>
            </a:r>
            <a:r>
              <a:rPr lang="en-GB" sz="2200" dirty="0" err="1">
                <a:effectLst>
                  <a:outerShdw blurRad="50800" dist="38100" dir="2700000" algn="tl" rotWithShape="0">
                    <a:prstClr val="black">
                      <a:alpha val="40000"/>
                    </a:prstClr>
                  </a:outerShdw>
                </a:effectLst>
              </a:rPr>
              <a:t>T</a:t>
            </a:r>
            <a:r>
              <a:rPr lang="en-GB" sz="2200" dirty="0" err="1" smtClean="0">
                <a:effectLst>
                  <a:outerShdw blurRad="50800" dist="38100" dir="2700000" algn="tl" rotWithShape="0">
                    <a:prstClr val="black">
                      <a:alpha val="40000"/>
                    </a:prstClr>
                  </a:outerShdw>
                </a:effectLst>
              </a:rPr>
              <a:t>ruax</a:t>
            </a:r>
            <a:r>
              <a:rPr lang="en-GB" sz="2200" dirty="0" smtClean="0">
                <a:effectLst>
                  <a:outerShdw blurRad="50800" dist="38100" dir="2700000" algn="tl" rotWithShape="0">
                    <a:prstClr val="black">
                      <a:alpha val="40000"/>
                    </a:prstClr>
                  </a:outerShdw>
                </a:effectLst>
              </a:rPr>
              <a:t> criteria: reliable change to below the clinical cut-off</a:t>
            </a:r>
          </a:p>
          <a:p>
            <a:pPr marL="355600" indent="-355600">
              <a:buSzPct val="110000"/>
              <a:buFont typeface="Wingdings" pitchFamily="2" charset="2"/>
              <a:buChar char="²"/>
            </a:pPr>
            <a:r>
              <a:rPr lang="en-GB" sz="2200" dirty="0" smtClean="0">
                <a:effectLst>
                  <a:outerShdw blurRad="50800" dist="38100" dir="2700000" algn="tl" rotWithShape="0">
                    <a:prstClr val="black">
                      <a:alpha val="40000"/>
                    </a:prstClr>
                  </a:outerShdw>
                </a:effectLst>
              </a:rPr>
              <a:t>three groups of therapists found, comprising 19 poor (16%), 79 average (66%), and 21 excellent (18%)</a:t>
            </a:r>
          </a:p>
        </p:txBody>
      </p:sp>
      <p:sp>
        <p:nvSpPr>
          <p:cNvPr id="8198" name="Line 6"/>
          <p:cNvSpPr>
            <a:spLocks noChangeShapeType="1"/>
          </p:cNvSpPr>
          <p:nvPr/>
        </p:nvSpPr>
        <p:spPr bwMode="auto">
          <a:xfrm>
            <a:off x="576263" y="6165304"/>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solidFill>
                <a:srgbClr val="FFFFFF"/>
              </a:solidFill>
            </a:endParaRPr>
          </a:p>
        </p:txBody>
      </p:sp>
      <p:sp>
        <p:nvSpPr>
          <p:cNvPr id="8" name="Title 7"/>
          <p:cNvSpPr>
            <a:spLocks noGrp="1"/>
          </p:cNvSpPr>
          <p:nvPr>
            <p:ph type="title"/>
          </p:nvPr>
        </p:nvSpPr>
        <p:spPr>
          <a:xfrm>
            <a:off x="755576" y="-27384"/>
            <a:ext cx="7740860" cy="874018"/>
          </a:xfrm>
        </p:spPr>
        <p:txBody>
          <a:bodyPr/>
          <a:lstStyle/>
          <a:p>
            <a:pPr algn="ctr"/>
            <a:r>
              <a:rPr lang="en-GB" sz="4000" b="0" dirty="0" smtClean="0">
                <a:effectLst>
                  <a:outerShdw blurRad="50800" dist="38100" dir="2700000" algn="tl" rotWithShape="0">
                    <a:prstClr val="black">
                      <a:alpha val="40000"/>
                    </a:prstClr>
                  </a:outerShdw>
                </a:effectLst>
                <a:latin typeface="Tahoma" pitchFamily="34" charset="0"/>
              </a:rPr>
              <a:t>differences in recovery rates</a:t>
            </a:r>
            <a:endParaRPr lang="en-GB" sz="4000" b="0" dirty="0">
              <a:effectLst>
                <a:outerShdw blurRad="50800" dist="38100" dir="2700000" algn="tl" rotWithShape="0">
                  <a:prstClr val="black">
                    <a:alpha val="40000"/>
                  </a:prstClr>
                </a:outerShdw>
              </a:effectLst>
              <a:latin typeface="Tahoma" pitchFamily="34" charset="0"/>
            </a:endParaRPr>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1543939938"/>
              </p:ext>
            </p:extLst>
          </p:nvPr>
        </p:nvGraphicFramePr>
        <p:xfrm>
          <a:off x="4355976" y="1301622"/>
          <a:ext cx="4618856" cy="4929411"/>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p:cNvSpPr txBox="1"/>
          <p:nvPr/>
        </p:nvSpPr>
        <p:spPr>
          <a:xfrm>
            <a:off x="0" y="6239053"/>
            <a:ext cx="9144000" cy="584776"/>
          </a:xfrm>
          <a:prstGeom prst="rect">
            <a:avLst/>
          </a:prstGeom>
          <a:noFill/>
        </p:spPr>
        <p:txBody>
          <a:bodyPr wrap="square" rtlCol="0">
            <a:spAutoFit/>
          </a:bodyPr>
          <a:lstStyle/>
          <a:p>
            <a:pPr algn="ctr"/>
            <a:r>
              <a:rPr lang="en-GB" sz="1600" dirty="0">
                <a:effectLst>
                  <a:outerShdw blurRad="50800" dist="38100" dir="2700000" algn="tl" rotWithShape="0">
                    <a:prstClr val="black">
                      <a:alpha val="40000"/>
                    </a:prstClr>
                  </a:outerShdw>
                </a:effectLst>
              </a:rPr>
              <a:t>Saxon, D. </a:t>
            </a:r>
            <a:r>
              <a:rPr lang="en-GB" sz="1600" dirty="0" smtClean="0">
                <a:effectLst>
                  <a:outerShdw blurRad="50800" dist="38100" dir="2700000" algn="tl" rotWithShape="0">
                    <a:prstClr val="black">
                      <a:alpha val="40000"/>
                    </a:prstClr>
                  </a:outerShdw>
                </a:effectLst>
              </a:rPr>
              <a:t>&amp; </a:t>
            </a:r>
            <a:r>
              <a:rPr lang="en-GB" sz="1600" dirty="0">
                <a:effectLst>
                  <a:outerShdw blurRad="50800" dist="38100" dir="2700000" algn="tl" rotWithShape="0">
                    <a:prstClr val="black">
                      <a:alpha val="40000"/>
                    </a:prstClr>
                  </a:outerShdw>
                </a:effectLst>
              </a:rPr>
              <a:t>M. </a:t>
            </a:r>
            <a:r>
              <a:rPr lang="en-GB" sz="1600" dirty="0" err="1">
                <a:effectLst>
                  <a:outerShdw blurRad="50800" dist="38100" dir="2700000" algn="tl" rotWithShape="0">
                    <a:prstClr val="black">
                      <a:alpha val="40000"/>
                    </a:prstClr>
                  </a:outerShdw>
                </a:effectLst>
              </a:rPr>
              <a:t>Barkham</a:t>
            </a:r>
            <a:r>
              <a:rPr lang="en-GB" sz="1600" dirty="0">
                <a:effectLst>
                  <a:outerShdw blurRad="50800" dist="38100" dir="2700000" algn="tl" rotWithShape="0">
                    <a:prstClr val="black">
                      <a:alpha val="40000"/>
                    </a:prstClr>
                  </a:outerShdw>
                </a:effectLst>
              </a:rPr>
              <a:t> (2012). </a:t>
            </a:r>
            <a:r>
              <a:rPr lang="en-GB" sz="1600" i="1" dirty="0">
                <a:effectLst>
                  <a:outerShdw blurRad="50800" dist="38100" dir="2700000" algn="tl" rotWithShape="0">
                    <a:prstClr val="black">
                      <a:alpha val="40000"/>
                    </a:prstClr>
                  </a:outerShdw>
                </a:effectLst>
              </a:rPr>
              <a:t>"Patterns of therapist variability: Therapist effects </a:t>
            </a:r>
            <a:r>
              <a:rPr lang="en-GB" sz="1600" i="1" dirty="0" smtClean="0">
                <a:effectLst>
                  <a:outerShdw blurRad="50800" dist="38100" dir="2700000" algn="tl" rotWithShape="0">
                    <a:prstClr val="black">
                      <a:alpha val="40000"/>
                    </a:prstClr>
                  </a:outerShdw>
                </a:effectLst>
              </a:rPr>
              <a:t>&amp; </a:t>
            </a:r>
            <a:r>
              <a:rPr lang="en-GB" sz="1600" i="1" dirty="0">
                <a:effectLst>
                  <a:outerShdw blurRad="50800" dist="38100" dir="2700000" algn="tl" rotWithShape="0">
                    <a:prstClr val="black">
                      <a:alpha val="40000"/>
                    </a:prstClr>
                  </a:outerShdw>
                </a:effectLst>
              </a:rPr>
              <a:t>the contribution of patient severity and risk."</a:t>
            </a:r>
            <a:r>
              <a:rPr lang="en-GB" sz="1600" dirty="0">
                <a:effectLst>
                  <a:outerShdw blurRad="50800" dist="38100" dir="2700000" algn="tl" rotWithShape="0">
                    <a:prstClr val="black">
                      <a:alpha val="40000"/>
                    </a:prstClr>
                  </a:outerShdw>
                </a:effectLst>
              </a:rPr>
              <a:t> J Consult </a:t>
            </a:r>
            <a:r>
              <a:rPr lang="en-GB" sz="1600" dirty="0" err="1">
                <a:effectLst>
                  <a:outerShdw blurRad="50800" dist="38100" dir="2700000" algn="tl" rotWithShape="0">
                    <a:prstClr val="black">
                      <a:alpha val="40000"/>
                    </a:prstClr>
                  </a:outerShdw>
                </a:effectLst>
              </a:rPr>
              <a:t>Clin</a:t>
            </a:r>
            <a:r>
              <a:rPr lang="en-GB" sz="1600" dirty="0">
                <a:effectLst>
                  <a:outerShdw blurRad="50800" dist="38100" dir="2700000" algn="tl" rotWithShape="0">
                    <a:prstClr val="black">
                      <a:alpha val="40000"/>
                    </a:prstClr>
                  </a:outerShdw>
                </a:effectLst>
              </a:rPr>
              <a:t> </a:t>
            </a:r>
            <a:r>
              <a:rPr lang="en-GB" sz="1600" dirty="0" err="1">
                <a:effectLst>
                  <a:outerShdw blurRad="50800" dist="38100" dir="2700000" algn="tl" rotWithShape="0">
                    <a:prstClr val="black">
                      <a:alpha val="40000"/>
                    </a:prstClr>
                  </a:outerShdw>
                </a:effectLst>
              </a:rPr>
              <a:t>Psychol</a:t>
            </a:r>
            <a:r>
              <a:rPr lang="en-GB" sz="1600" dirty="0">
                <a:effectLst>
                  <a:outerShdw blurRad="50800" dist="38100" dir="2700000" algn="tl" rotWithShape="0">
                    <a:prstClr val="black">
                      <a:alpha val="40000"/>
                    </a:prstClr>
                  </a:outerShdw>
                </a:effectLst>
              </a:rPr>
              <a:t> 80(4): </a:t>
            </a:r>
            <a:r>
              <a:rPr lang="en-GB" sz="1600" dirty="0" smtClean="0">
                <a:effectLst>
                  <a:outerShdw blurRad="50800" dist="38100" dir="2700000" algn="tl" rotWithShape="0">
                    <a:prstClr val="black">
                      <a:alpha val="40000"/>
                    </a:prstClr>
                  </a:outerShdw>
                </a:effectLst>
              </a:rPr>
              <a:t>535-546.</a:t>
            </a:r>
            <a:r>
              <a:rPr lang="en-GB" sz="1600" u="sng" dirty="0" smtClean="0">
                <a:effectLst>
                  <a:outerShdw blurRad="50800" dist="38100" dir="2700000" algn="tl" rotWithShape="0">
                    <a:prstClr val="black">
                      <a:alpha val="40000"/>
                    </a:prstClr>
                  </a:outerShdw>
                </a:effectLst>
              </a:rPr>
              <a:t> </a:t>
            </a:r>
          </a:p>
        </p:txBody>
      </p:sp>
      <p:sp>
        <p:nvSpPr>
          <p:cNvPr id="11" name="TextBox 10"/>
          <p:cNvSpPr txBox="1"/>
          <p:nvPr/>
        </p:nvSpPr>
        <p:spPr>
          <a:xfrm>
            <a:off x="-108520" y="788511"/>
            <a:ext cx="4680520" cy="1107996"/>
          </a:xfrm>
          <a:prstGeom prst="rect">
            <a:avLst/>
          </a:prstGeom>
          <a:noFill/>
        </p:spPr>
        <p:txBody>
          <a:bodyPr wrap="square" rtlCol="0">
            <a:spAutoFit/>
          </a:bodyPr>
          <a:lstStyle/>
          <a:p>
            <a:pPr algn="ctr"/>
            <a:r>
              <a:rPr lang="en-GB" sz="2200" dirty="0" smtClean="0">
                <a:solidFill>
                  <a:schemeClr val="tx2">
                    <a:lumMod val="90000"/>
                  </a:schemeClr>
                </a:solidFill>
                <a:effectLst>
                  <a:outerShdw blurRad="50800" dist="38100" dir="2700000" algn="tl" rotWithShape="0">
                    <a:prstClr val="black">
                      <a:alpha val="40000"/>
                    </a:prstClr>
                  </a:outerShdw>
                </a:effectLst>
              </a:rPr>
              <a:t>research in UK NHS adult primary care </a:t>
            </a:r>
            <a:r>
              <a:rPr lang="en-GB" sz="2200" dirty="0" err="1" smtClean="0">
                <a:solidFill>
                  <a:schemeClr val="tx2">
                    <a:lumMod val="90000"/>
                  </a:schemeClr>
                </a:solidFill>
                <a:effectLst>
                  <a:outerShdw blurRad="50800" dist="38100" dir="2700000" algn="tl" rotWithShape="0">
                    <a:prstClr val="black">
                      <a:alpha val="40000"/>
                    </a:prstClr>
                  </a:outerShdw>
                </a:effectLst>
              </a:rPr>
              <a:t>counseling</a:t>
            </a:r>
            <a:r>
              <a:rPr lang="en-GB" sz="2200" dirty="0" smtClean="0">
                <a:solidFill>
                  <a:schemeClr val="tx2">
                    <a:lumMod val="90000"/>
                  </a:schemeClr>
                </a:solidFill>
                <a:effectLst>
                  <a:outerShdw blurRad="50800" dist="38100" dir="2700000" algn="tl" rotWithShape="0">
                    <a:prstClr val="black">
                      <a:alpha val="40000"/>
                    </a:prstClr>
                  </a:outerShdw>
                </a:effectLst>
              </a:rPr>
              <a:t> &amp; psychological therapy services</a:t>
            </a:r>
            <a:endParaRPr lang="en-GB" sz="2200" dirty="0">
              <a:solidFill>
                <a:schemeClr val="tx2">
                  <a:lumMod val="90000"/>
                </a:schemeClr>
              </a:solidFill>
              <a:effectLst>
                <a:outerShdw blurRad="50800" dist="38100" dir="2700000" algn="tl" rotWithShape="0">
                  <a:prstClr val="black">
                    <a:alpha val="40000"/>
                  </a:prstClr>
                </a:outerShdw>
              </a:effectLst>
            </a:endParaRPr>
          </a:p>
        </p:txBody>
      </p:sp>
      <p:sp>
        <p:nvSpPr>
          <p:cNvPr id="2" name="TextBox 1"/>
          <p:cNvSpPr txBox="1"/>
          <p:nvPr/>
        </p:nvSpPr>
        <p:spPr>
          <a:xfrm>
            <a:off x="5537176" y="908720"/>
            <a:ext cx="2685589" cy="492443"/>
          </a:xfrm>
          <a:prstGeom prst="rect">
            <a:avLst/>
          </a:prstGeom>
          <a:noFill/>
        </p:spPr>
        <p:txBody>
          <a:bodyPr wrap="none" rtlCol="0">
            <a:spAutoFit/>
          </a:bodyPr>
          <a:lstStyle/>
          <a:p>
            <a:r>
              <a:rPr lang="en-GB" sz="2600" i="1" dirty="0" smtClean="0">
                <a:effectLst>
                  <a:outerShdw blurRad="50800" dist="38100" dir="2700000" algn="tl" rotWithShape="0">
                    <a:prstClr val="black">
                      <a:alpha val="40000"/>
                    </a:prstClr>
                  </a:outerShdw>
                </a:effectLst>
              </a:rPr>
              <a:t>recovery rates</a:t>
            </a:r>
            <a:endParaRPr lang="en-GB" sz="2600" i="1"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378714973"/>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80528" y="44624"/>
            <a:ext cx="9324528" cy="1143000"/>
          </a:xfrm>
        </p:spPr>
        <p:txBody>
          <a:bodyPr/>
          <a:lstStyle/>
          <a:p>
            <a:pPr eaLnBrk="1" hangingPunct="1">
              <a:defRPr/>
            </a:pPr>
            <a:r>
              <a:rPr lang="en-GB" dirty="0" smtClean="0"/>
              <a:t> </a:t>
            </a:r>
            <a:r>
              <a:rPr lang="en-GB" sz="4000" dirty="0" smtClean="0"/>
              <a:t>why therapist effects differences? </a:t>
            </a:r>
          </a:p>
        </p:txBody>
      </p:sp>
      <p:sp>
        <p:nvSpPr>
          <p:cNvPr id="111619" name="Rectangle 3"/>
          <p:cNvSpPr>
            <a:spLocks noGrp="1" noRot="1" noChangeArrowheads="1"/>
          </p:cNvSpPr>
          <p:nvPr>
            <p:ph type="body" idx="1"/>
          </p:nvPr>
        </p:nvSpPr>
        <p:spPr>
          <a:xfrm>
            <a:off x="1043608" y="2132856"/>
            <a:ext cx="4176464" cy="3816424"/>
          </a:xfrm>
        </p:spPr>
        <p:txBody>
          <a:bodyPr/>
          <a:lstStyle/>
          <a:p>
            <a:pPr eaLnBrk="1" hangingPunct="1">
              <a:buSzPct val="110000"/>
              <a:buFont typeface="Wingdings" pitchFamily="2" charset="2"/>
              <a:buChar char=""/>
              <a:defRPr/>
            </a:pPr>
            <a:r>
              <a:rPr lang="en-GB" sz="2700" dirty="0" smtClean="0"/>
              <a:t>type of therapy being used</a:t>
            </a:r>
          </a:p>
          <a:p>
            <a:pPr eaLnBrk="1" hangingPunct="1">
              <a:buSzPct val="110000"/>
              <a:buFont typeface="Wingdings" pitchFamily="2" charset="2"/>
              <a:buChar char=""/>
              <a:defRPr/>
            </a:pPr>
            <a:r>
              <a:rPr lang="en-GB" sz="2700" dirty="0" smtClean="0"/>
              <a:t>therapist training            and qualifications</a:t>
            </a:r>
          </a:p>
          <a:p>
            <a:pPr eaLnBrk="1" hangingPunct="1">
              <a:buSzPct val="110000"/>
              <a:buFont typeface="Wingdings" pitchFamily="2" charset="2"/>
              <a:buChar char=""/>
              <a:defRPr/>
            </a:pPr>
            <a:r>
              <a:rPr lang="en-GB" sz="2700" dirty="0" smtClean="0"/>
              <a:t>overall duration of therapist experience</a:t>
            </a:r>
          </a:p>
          <a:p>
            <a:pPr eaLnBrk="1" hangingPunct="1">
              <a:buSzPct val="110000"/>
              <a:buFont typeface="Wingdings" pitchFamily="2" charset="2"/>
              <a:buChar char=""/>
              <a:defRPr/>
            </a:pPr>
            <a:r>
              <a:rPr lang="en-GB" sz="2700" dirty="0" smtClean="0"/>
              <a:t>therapist age </a:t>
            </a:r>
          </a:p>
          <a:p>
            <a:pPr eaLnBrk="1" hangingPunct="1">
              <a:buSzPct val="110000"/>
              <a:buFont typeface="Wingdings" pitchFamily="2" charset="2"/>
              <a:buChar char=""/>
              <a:defRPr/>
            </a:pPr>
            <a:r>
              <a:rPr lang="en-GB" sz="2700" dirty="0" smtClean="0"/>
              <a:t>therapist gender </a:t>
            </a:r>
          </a:p>
        </p:txBody>
      </p:sp>
      <p:sp>
        <p:nvSpPr>
          <p:cNvPr id="8198" name="Line 6"/>
          <p:cNvSpPr>
            <a:spLocks noChangeShapeType="1"/>
          </p:cNvSpPr>
          <p:nvPr/>
        </p:nvSpPr>
        <p:spPr bwMode="auto">
          <a:xfrm>
            <a:off x="684212" y="6093296"/>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4403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2420888"/>
            <a:ext cx="3037837"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971600" y="1124744"/>
            <a:ext cx="6840760" cy="892552"/>
          </a:xfrm>
          <a:prstGeom prst="rect">
            <a:avLst/>
          </a:prstGeom>
          <a:noFill/>
        </p:spPr>
        <p:txBody>
          <a:bodyPr wrap="square" rtlCol="0">
            <a:spAutoFit/>
          </a:bodyPr>
          <a:lstStyle/>
          <a:p>
            <a:pPr algn="ctr"/>
            <a:r>
              <a:rPr lang="en-GB" sz="2600" b="1" i="1" dirty="0" smtClean="0">
                <a:effectLst>
                  <a:outerShdw blurRad="50800" dist="38100" dir="2700000" algn="tl" rotWithShape="0">
                    <a:prstClr val="black">
                      <a:alpha val="40000"/>
                    </a:prstClr>
                  </a:outerShdw>
                </a:effectLst>
              </a:rPr>
              <a:t>research suggests that differences in therapist effectiveness are NOT due to:</a:t>
            </a:r>
            <a:endParaRPr lang="en-GB" sz="2600" b="1" i="1" dirty="0">
              <a:effectLst>
                <a:outerShdw blurRad="50800" dist="38100" dir="2700000" algn="tl" rotWithShape="0">
                  <a:prstClr val="black">
                    <a:alpha val="40000"/>
                  </a:prstClr>
                </a:outerShdw>
              </a:effectLst>
            </a:endParaRPr>
          </a:p>
        </p:txBody>
      </p:sp>
      <p:sp>
        <p:nvSpPr>
          <p:cNvPr id="14" name="Text Box 5"/>
          <p:cNvSpPr txBox="1">
            <a:spLocks noChangeArrowheads="1"/>
          </p:cNvSpPr>
          <p:nvPr/>
        </p:nvSpPr>
        <p:spPr bwMode="auto">
          <a:xfrm>
            <a:off x="107504" y="6228600"/>
            <a:ext cx="8928992"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GB" sz="1600" dirty="0" smtClean="0">
                <a:effectLst>
                  <a:outerShdw blurRad="50800" dist="38100" dir="2700000" algn="tl" rotWithShape="0">
                    <a:prstClr val="black">
                      <a:alpha val="40000"/>
                    </a:prstClr>
                  </a:outerShdw>
                </a:effectLst>
              </a:rPr>
              <a:t>Baldwin, S. A. and Z. E. </a:t>
            </a:r>
            <a:r>
              <a:rPr lang="en-GB" sz="1600" dirty="0" err="1" smtClean="0">
                <a:effectLst>
                  <a:outerShdw blurRad="50800" dist="38100" dir="2700000" algn="tl" rotWithShape="0">
                    <a:prstClr val="black">
                      <a:alpha val="40000"/>
                    </a:prstClr>
                  </a:outerShdw>
                </a:effectLst>
              </a:rPr>
              <a:t>Imel</a:t>
            </a:r>
            <a:r>
              <a:rPr lang="en-GB" sz="1600" dirty="0" smtClean="0">
                <a:effectLst>
                  <a:outerShdw blurRad="50800" dist="38100" dir="2700000" algn="tl" rotWithShape="0">
                    <a:prstClr val="black">
                      <a:alpha val="40000"/>
                    </a:prstClr>
                  </a:outerShdw>
                </a:effectLst>
              </a:rPr>
              <a:t> </a:t>
            </a:r>
            <a:r>
              <a:rPr lang="en-GB" sz="1600" dirty="0">
                <a:effectLst>
                  <a:outerShdw blurRad="50800" dist="38100" dir="2700000" algn="tl" rotWithShape="0">
                    <a:prstClr val="black">
                      <a:alpha val="40000"/>
                    </a:prstClr>
                  </a:outerShdw>
                </a:effectLst>
              </a:rPr>
              <a:t>(</a:t>
            </a:r>
            <a:r>
              <a:rPr lang="en-GB" sz="1600" dirty="0" smtClean="0">
                <a:effectLst>
                  <a:outerShdw blurRad="50800" dist="38100" dir="2700000" algn="tl" rotWithShape="0">
                    <a:prstClr val="black">
                      <a:alpha val="40000"/>
                    </a:prstClr>
                  </a:outerShdw>
                </a:effectLst>
              </a:rPr>
              <a:t>2013). </a:t>
            </a:r>
            <a:r>
              <a:rPr lang="en-GB" sz="1600" i="1" dirty="0" smtClean="0">
                <a:effectLst>
                  <a:outerShdw blurRad="50800" dist="38100" dir="2700000" algn="tl" rotWithShape="0">
                    <a:prstClr val="black">
                      <a:alpha val="40000"/>
                    </a:prstClr>
                  </a:outerShdw>
                </a:effectLst>
              </a:rPr>
              <a:t>“Therapist effects: findings and methods”</a:t>
            </a:r>
          </a:p>
          <a:p>
            <a:pPr algn="ctr" eaLnBrk="1" hangingPunct="1"/>
            <a:r>
              <a:rPr lang="en-GB" sz="1600" dirty="0" smtClean="0">
                <a:effectLst>
                  <a:outerShdw blurRad="50800" dist="38100" dir="2700000" algn="tl" rotWithShape="0">
                    <a:prstClr val="black">
                      <a:alpha val="40000"/>
                    </a:prstClr>
                  </a:outerShdw>
                </a:effectLst>
              </a:rPr>
              <a:t>in M. J. Lambert (</a:t>
            </a:r>
            <a:r>
              <a:rPr lang="en-GB" sz="1600" dirty="0" err="1" smtClean="0">
                <a:effectLst>
                  <a:outerShdw blurRad="50800" dist="38100" dir="2700000" algn="tl" rotWithShape="0">
                    <a:prstClr val="black">
                      <a:alpha val="40000"/>
                    </a:prstClr>
                  </a:outerShdw>
                </a:effectLst>
              </a:rPr>
              <a:t>ed</a:t>
            </a:r>
            <a:r>
              <a:rPr lang="en-GB" sz="1600" dirty="0" smtClean="0">
                <a:effectLst>
                  <a:outerShdw blurRad="50800" dist="38100" dir="2700000" algn="tl" rotWithShape="0">
                    <a:prstClr val="black">
                      <a:alpha val="40000"/>
                    </a:prstClr>
                  </a:outerShdw>
                </a:effectLst>
              </a:rPr>
              <a:t>) </a:t>
            </a:r>
            <a:r>
              <a:rPr lang="en-GB" sz="1600" i="1" dirty="0" smtClean="0">
                <a:effectLst>
                  <a:outerShdw blurRad="50800" dist="38100" dir="2700000" algn="tl" rotWithShape="0">
                    <a:prstClr val="black">
                      <a:alpha val="40000"/>
                    </a:prstClr>
                  </a:outerShdw>
                </a:effectLst>
              </a:rPr>
              <a:t>“Handbook of psychotherapy and </a:t>
            </a:r>
            <a:r>
              <a:rPr lang="en-GB" sz="1600" i="1" dirty="0" err="1" smtClean="0">
                <a:effectLst>
                  <a:outerShdw blurRad="50800" dist="38100" dir="2700000" algn="tl" rotWithShape="0">
                    <a:prstClr val="black">
                      <a:alpha val="40000"/>
                    </a:prstClr>
                  </a:outerShdw>
                </a:effectLst>
              </a:rPr>
              <a:t>behavior</a:t>
            </a:r>
            <a:r>
              <a:rPr lang="en-GB" sz="1600" i="1" dirty="0" smtClean="0">
                <a:effectLst>
                  <a:outerShdw blurRad="50800" dist="38100" dir="2700000" algn="tl" rotWithShape="0">
                    <a:prstClr val="black">
                      <a:alpha val="40000"/>
                    </a:prstClr>
                  </a:outerShdw>
                </a:effectLst>
              </a:rPr>
              <a:t> change (6</a:t>
            </a:r>
            <a:r>
              <a:rPr lang="en-GB" sz="1600" i="1" baseline="30000" dirty="0" smtClean="0">
                <a:effectLst>
                  <a:outerShdw blurRad="50800" dist="38100" dir="2700000" algn="tl" rotWithShape="0">
                    <a:prstClr val="black">
                      <a:alpha val="40000"/>
                    </a:prstClr>
                  </a:outerShdw>
                </a:effectLst>
              </a:rPr>
              <a:t>th</a:t>
            </a:r>
            <a:r>
              <a:rPr lang="en-GB" sz="1600" i="1" dirty="0" smtClean="0">
                <a:effectLst>
                  <a:outerShdw blurRad="50800" dist="38100" dir="2700000" algn="tl" rotWithShape="0">
                    <a:prstClr val="black">
                      <a:alpha val="40000"/>
                    </a:prstClr>
                  </a:outerShdw>
                </a:effectLst>
              </a:rPr>
              <a:t> </a:t>
            </a:r>
            <a:r>
              <a:rPr lang="en-GB" sz="1600" i="1" dirty="0" err="1" smtClean="0">
                <a:effectLst>
                  <a:outerShdw blurRad="50800" dist="38100" dir="2700000" algn="tl" rotWithShape="0">
                    <a:prstClr val="black">
                      <a:alpha val="40000"/>
                    </a:prstClr>
                  </a:outerShdw>
                </a:effectLst>
              </a:rPr>
              <a:t>ed</a:t>
            </a:r>
            <a:r>
              <a:rPr lang="en-GB" sz="1600" i="1" dirty="0" smtClean="0">
                <a:effectLst>
                  <a:outerShdw blurRad="50800" dist="38100" dir="2700000" algn="tl" rotWithShape="0">
                    <a:prstClr val="black">
                      <a:alpha val="40000"/>
                    </a:prstClr>
                  </a:outerShdw>
                </a:effectLst>
              </a:rPr>
              <a:t>)”</a:t>
            </a:r>
            <a:endParaRPr lang="en-GB" sz="16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86956825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179264" y="341784"/>
            <a:ext cx="8785224" cy="710952"/>
          </a:xfrm>
        </p:spPr>
        <p:txBody>
          <a:bodyPr lIns="92075" tIns="46038" rIns="92075" bIns="46038" anchor="b"/>
          <a:lstStyle/>
          <a:p>
            <a:pPr eaLnBrk="1" hangingPunct="1">
              <a:defRPr/>
            </a:pPr>
            <a:r>
              <a:rPr lang="en-US" sz="4000" dirty="0" smtClean="0"/>
              <a:t>activity 7: caring for the alliance </a:t>
            </a:r>
          </a:p>
        </p:txBody>
      </p:sp>
      <p:sp>
        <p:nvSpPr>
          <p:cNvPr id="7172" name="Line 4"/>
          <p:cNvSpPr>
            <a:spLocks noChangeShapeType="1"/>
          </p:cNvSpPr>
          <p:nvPr/>
        </p:nvSpPr>
        <p:spPr bwMode="auto">
          <a:xfrm>
            <a:off x="3923928" y="6309320"/>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 name="TextBox 2"/>
          <p:cNvSpPr txBox="1"/>
          <p:nvPr/>
        </p:nvSpPr>
        <p:spPr>
          <a:xfrm>
            <a:off x="3635896" y="1679898"/>
            <a:ext cx="5472608" cy="3693318"/>
          </a:xfrm>
          <a:prstGeom prst="rect">
            <a:avLst/>
          </a:prstGeom>
          <a:noFill/>
        </p:spPr>
        <p:txBody>
          <a:bodyPr wrap="square" rtlCol="0">
            <a:spAutoFit/>
          </a:bodyPr>
          <a:lstStyle/>
          <a:p>
            <a:r>
              <a:rPr lang="is-IS" sz="2600" dirty="0" smtClean="0">
                <a:effectLst>
                  <a:outerShdw blurRad="50800" dist="38100" dir="2700000" algn="tl" rotWithShape="0">
                    <a:prstClr val="black">
                      <a:alpha val="40000"/>
                    </a:prstClr>
                  </a:outerShdw>
                </a:effectLst>
              </a:rPr>
              <a:t>case study ... imagine work-  ing with a couple where, as     is often the case the man is uncertain about coming for therapy ... on glancing at the SRS alliance scores 5-10 min before the end of the session you see a couple of ‘7’s in his scoring: how do you respond?  </a:t>
            </a:r>
            <a:endParaRPr lang="en-US" sz="26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898766804"/>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95288" y="260648"/>
            <a:ext cx="8497192" cy="710952"/>
          </a:xfrm>
        </p:spPr>
        <p:txBody>
          <a:bodyPr lIns="92075" tIns="46038" rIns="92075" bIns="46038" anchor="b"/>
          <a:lstStyle/>
          <a:p>
            <a:pPr eaLnBrk="1" hangingPunct="1">
              <a:defRPr/>
            </a:pPr>
            <a:r>
              <a:rPr lang="en-US" sz="4000" dirty="0" smtClean="0"/>
              <a:t>activities: planned exercises</a:t>
            </a:r>
          </a:p>
        </p:txBody>
      </p:sp>
      <p:sp>
        <p:nvSpPr>
          <p:cNvPr id="7172" name="Line 4"/>
          <p:cNvSpPr>
            <a:spLocks noChangeShapeType="1"/>
          </p:cNvSpPr>
          <p:nvPr/>
        </p:nvSpPr>
        <p:spPr bwMode="auto">
          <a:xfrm flipV="1">
            <a:off x="3995936" y="6669360"/>
            <a:ext cx="4896544"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 name="Rectangle 3"/>
          <p:cNvSpPr>
            <a:spLocks noGrp="1" noRot="1" noChangeArrowheads="1"/>
          </p:cNvSpPr>
          <p:nvPr>
            <p:ph type="body" sz="half" idx="3"/>
          </p:nvPr>
        </p:nvSpPr>
        <p:spPr>
          <a:xfrm>
            <a:off x="3491880" y="1196752"/>
            <a:ext cx="5652120" cy="5328592"/>
          </a:xfrm>
        </p:spPr>
        <p:txBody>
          <a:bodyPr lIns="92075" tIns="46038" rIns="92075" bIns="46038"/>
          <a:lstStyle/>
          <a:p>
            <a:pPr eaLnBrk="1" hangingPunct="1">
              <a:lnSpc>
                <a:spcPct val="90000"/>
              </a:lnSpc>
              <a:buSzPct val="140000"/>
              <a:buFont typeface="Wingdings" charset="2"/>
              <a:buChar char="ü"/>
              <a:defRPr/>
            </a:pPr>
            <a:r>
              <a:rPr lang="en-US" sz="2200" dirty="0" smtClean="0"/>
              <a:t>planned program for the day &amp; personal areas we want to cover</a:t>
            </a:r>
          </a:p>
          <a:p>
            <a:pPr eaLnBrk="1" hangingPunct="1">
              <a:lnSpc>
                <a:spcPct val="90000"/>
              </a:lnSpc>
              <a:buSzPct val="140000"/>
              <a:buFont typeface="Wingdings" charset="2"/>
              <a:buChar char="ü"/>
              <a:defRPr/>
            </a:pPr>
            <a:r>
              <a:rPr lang="en-US" sz="2200" dirty="0" smtClean="0"/>
              <a:t>reflection: prevalence, suffering, costs, &amp; forms of couple therapies </a:t>
            </a:r>
          </a:p>
          <a:p>
            <a:pPr eaLnBrk="1" hangingPunct="1">
              <a:lnSpc>
                <a:spcPct val="90000"/>
              </a:lnSpc>
              <a:buSzPct val="140000"/>
              <a:buFont typeface="Wingdings" charset="2"/>
              <a:buChar char="ü"/>
              <a:defRPr/>
            </a:pPr>
            <a:r>
              <a:rPr lang="en-US" sz="2200" dirty="0" smtClean="0"/>
              <a:t>conflict: neutral, compassionate observer reappraisal training</a:t>
            </a:r>
          </a:p>
          <a:p>
            <a:pPr eaLnBrk="1" hangingPunct="1">
              <a:lnSpc>
                <a:spcPct val="90000"/>
              </a:lnSpc>
              <a:buSzPct val="140000"/>
              <a:buFont typeface="Wingdings" charset="2"/>
              <a:buChar char="ü"/>
              <a:defRPr/>
            </a:pPr>
            <a:r>
              <a:rPr lang="en-US" sz="2200" dirty="0" smtClean="0"/>
              <a:t>conflict: </a:t>
            </a:r>
            <a:r>
              <a:rPr lang="en-US" sz="2200" dirty="0" err="1" smtClean="0"/>
              <a:t>ibct</a:t>
            </a:r>
            <a:r>
              <a:rPr lang="en-US" sz="2200" dirty="0" smtClean="0"/>
              <a:t> DEEP understanding and </a:t>
            </a:r>
            <a:r>
              <a:rPr lang="en-US" sz="2200" dirty="0" err="1" smtClean="0"/>
              <a:t>ibct</a:t>
            </a:r>
            <a:r>
              <a:rPr lang="en-US" sz="2200" dirty="0" smtClean="0"/>
              <a:t>/</a:t>
            </a:r>
            <a:r>
              <a:rPr lang="en-US" sz="2200" dirty="0" err="1" smtClean="0"/>
              <a:t>eft</a:t>
            </a:r>
            <a:r>
              <a:rPr lang="en-US" sz="2200" dirty="0" smtClean="0"/>
              <a:t> exploring for emotions</a:t>
            </a:r>
          </a:p>
          <a:p>
            <a:pPr eaLnBrk="1" hangingPunct="1">
              <a:lnSpc>
                <a:spcPct val="90000"/>
              </a:lnSpc>
              <a:buSzPct val="140000"/>
              <a:buFont typeface="Wingdings" charset="2"/>
              <a:buChar char="ü"/>
              <a:defRPr/>
            </a:pPr>
            <a:r>
              <a:rPr lang="en-US" sz="2200" dirty="0" smtClean="0"/>
              <a:t>sexual words brainstorm, reflection &amp; relevance to psychotherapy</a:t>
            </a:r>
          </a:p>
          <a:p>
            <a:pPr eaLnBrk="1" hangingPunct="1">
              <a:lnSpc>
                <a:spcPct val="90000"/>
              </a:lnSpc>
              <a:buSzPct val="140000"/>
              <a:buFont typeface="Wingdings" charset="2"/>
              <a:buChar char="ü"/>
              <a:defRPr/>
            </a:pPr>
            <a:r>
              <a:rPr lang="en-US" sz="2200" dirty="0" smtClean="0"/>
              <a:t>sexual distress: therapy role play</a:t>
            </a:r>
          </a:p>
          <a:p>
            <a:pPr eaLnBrk="1" hangingPunct="1">
              <a:lnSpc>
                <a:spcPct val="90000"/>
              </a:lnSpc>
              <a:buSzPct val="140000"/>
              <a:buFont typeface="Wingdings" charset="2"/>
              <a:buChar char="ü"/>
              <a:defRPr/>
            </a:pPr>
            <a:r>
              <a:rPr lang="en-US" sz="2200" dirty="0" smtClean="0"/>
              <a:t>alliance ruptures: identification &amp; responding constructively </a:t>
            </a:r>
          </a:p>
          <a:p>
            <a:pPr marL="457200" indent="-457200" eaLnBrk="1" hangingPunct="1">
              <a:lnSpc>
                <a:spcPct val="90000"/>
              </a:lnSpc>
              <a:buSzPct val="110000"/>
              <a:buFont typeface="+mj-lt"/>
              <a:buAutoNum type="arabicParenR" startAt="8"/>
              <a:defRPr/>
            </a:pPr>
            <a:r>
              <a:rPr lang="en-US" sz="2200" dirty="0" smtClean="0"/>
              <a:t>reflection on day &amp; what’s most relevant professionally/personally</a:t>
            </a:r>
            <a:endParaRPr lang="en-US" sz="2200" dirty="0"/>
          </a:p>
        </p:txBody>
      </p:sp>
    </p:spTree>
    <p:extLst>
      <p:ext uri="{BB962C8B-B14F-4D97-AF65-F5344CB8AC3E}">
        <p14:creationId xmlns:p14="http://schemas.microsoft.com/office/powerpoint/2010/main" val="3805364294"/>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730" y="116632"/>
            <a:ext cx="8540750" cy="1143000"/>
          </a:xfrm>
        </p:spPr>
        <p:txBody>
          <a:bodyPr/>
          <a:lstStyle/>
          <a:p>
            <a:r>
              <a:rPr lang="en-US" sz="3200" dirty="0" smtClean="0"/>
              <a:t>my general hopes for today: </a:t>
            </a:r>
            <a:br>
              <a:rPr lang="en-US" sz="3200" dirty="0" smtClean="0"/>
            </a:br>
            <a:r>
              <a:rPr lang="en-US" sz="3200" dirty="0" smtClean="0"/>
              <a:t>that you will all leave with </a:t>
            </a:r>
            <a:r>
              <a:rPr lang="is-IS" sz="3200" dirty="0" smtClean="0"/>
              <a:t>…</a:t>
            </a:r>
            <a:endParaRPr lang="en-US" sz="3200" dirty="0"/>
          </a:p>
        </p:txBody>
      </p:sp>
      <p:sp>
        <p:nvSpPr>
          <p:cNvPr id="3" name="Content Placeholder 2"/>
          <p:cNvSpPr>
            <a:spLocks noGrp="1"/>
          </p:cNvSpPr>
          <p:nvPr>
            <p:ph idx="1"/>
          </p:nvPr>
        </p:nvSpPr>
        <p:spPr>
          <a:xfrm>
            <a:off x="179512" y="1268760"/>
            <a:ext cx="8784976" cy="3773016"/>
          </a:xfrm>
        </p:spPr>
        <p:txBody>
          <a:bodyPr/>
          <a:lstStyle/>
          <a:p>
            <a:pPr>
              <a:buSzPct val="140000"/>
              <a:buFont typeface="Wingdings" charset="2"/>
              <a:buChar char="ü"/>
            </a:pPr>
            <a:r>
              <a:rPr lang="en-US" sz="2400" dirty="0" smtClean="0"/>
              <a:t>a better sense of the ‘amount of distress’ suffered by couples &amp; the potential need for good couple therapy</a:t>
            </a:r>
          </a:p>
          <a:p>
            <a:pPr>
              <a:buSzPct val="140000"/>
              <a:buFont typeface="Wingdings" charset="2"/>
              <a:buChar char="ü"/>
            </a:pPr>
            <a:r>
              <a:rPr lang="en-US" sz="2400" dirty="0" smtClean="0"/>
              <a:t>some knowledge of the main types of evidence-based couple therapy &amp; how efficacious/effective they are</a:t>
            </a:r>
          </a:p>
          <a:p>
            <a:pPr>
              <a:buSzPct val="140000"/>
              <a:buFont typeface="Wingdings" charset="2"/>
              <a:buChar char="ü"/>
            </a:pPr>
            <a:r>
              <a:rPr lang="en-US" sz="2400" dirty="0" smtClean="0"/>
              <a:t>exploration of some areas that are often important in couple therapy – conflict, attachment &amp; sexual issues</a:t>
            </a:r>
          </a:p>
          <a:p>
            <a:pPr>
              <a:buSzPct val="140000"/>
              <a:buFont typeface="Wingdings" charset="2"/>
              <a:buChar char="ü"/>
            </a:pPr>
            <a:r>
              <a:rPr lang="en-US" sz="2400" dirty="0" smtClean="0"/>
              <a:t>more clarity about how to track progress in therapy</a:t>
            </a:r>
          </a:p>
          <a:p>
            <a:pPr>
              <a:buSzPct val="140000"/>
              <a:buFont typeface="Wingdings" charset="2"/>
              <a:buChar char="ü"/>
            </a:pPr>
            <a:r>
              <a:rPr lang="en-US" sz="2400" dirty="0" smtClean="0"/>
              <a:t>an emphasis on the key importance of the ‘double’ therapeutic alliance &amp; how you might work with this</a:t>
            </a:r>
          </a:p>
        </p:txBody>
      </p:sp>
      <p:sp>
        <p:nvSpPr>
          <p:cNvPr id="4" name="Title 1"/>
          <p:cNvSpPr txBox="1">
            <a:spLocks/>
          </p:cNvSpPr>
          <p:nvPr/>
        </p:nvSpPr>
        <p:spPr bwMode="auto">
          <a:xfrm>
            <a:off x="1921805" y="5373216"/>
            <a:ext cx="5400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r>
              <a:rPr lang="en-US" sz="3200" dirty="0" smtClean="0"/>
              <a:t>how about your personal hopes for today?</a:t>
            </a:r>
            <a:endParaRPr lang="en-US" sz="3200" dirty="0"/>
          </a:p>
        </p:txBody>
      </p:sp>
      <p:sp>
        <p:nvSpPr>
          <p:cNvPr id="5" name="Line 4"/>
          <p:cNvSpPr>
            <a:spLocks noChangeShapeType="1"/>
          </p:cNvSpPr>
          <p:nvPr/>
        </p:nvSpPr>
        <p:spPr bwMode="auto">
          <a:xfrm>
            <a:off x="662111" y="6741368"/>
            <a:ext cx="79199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 name="Line 4"/>
          <p:cNvSpPr>
            <a:spLocks noChangeShapeType="1"/>
          </p:cNvSpPr>
          <p:nvPr/>
        </p:nvSpPr>
        <p:spPr bwMode="auto">
          <a:xfrm>
            <a:off x="662111" y="5229200"/>
            <a:ext cx="7919988" cy="0"/>
          </a:xfrm>
          <a:prstGeom prst="line">
            <a:avLst/>
          </a:prstGeom>
          <a:noFill/>
          <a:ln w="47625">
            <a:solidFill>
              <a:schemeClr val="folHlink"/>
            </a:solidFill>
            <a:prstDash val="lg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212497945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179264" y="341784"/>
            <a:ext cx="8785224" cy="710952"/>
          </a:xfrm>
        </p:spPr>
        <p:txBody>
          <a:bodyPr lIns="92075" tIns="46038" rIns="92075" bIns="46038" anchor="b"/>
          <a:lstStyle/>
          <a:p>
            <a:pPr eaLnBrk="1" hangingPunct="1">
              <a:defRPr/>
            </a:pPr>
            <a:r>
              <a:rPr lang="en-US" sz="4000" dirty="0" smtClean="0"/>
              <a:t>activity </a:t>
            </a:r>
            <a:r>
              <a:rPr lang="en-US" sz="4000" dirty="0"/>
              <a:t>8</a:t>
            </a:r>
            <a:r>
              <a:rPr lang="en-US" sz="4000" dirty="0" smtClean="0"/>
              <a:t>: reflection on day </a:t>
            </a:r>
          </a:p>
        </p:txBody>
      </p:sp>
      <p:sp>
        <p:nvSpPr>
          <p:cNvPr id="7172" name="Line 4"/>
          <p:cNvSpPr>
            <a:spLocks noChangeShapeType="1"/>
          </p:cNvSpPr>
          <p:nvPr/>
        </p:nvSpPr>
        <p:spPr bwMode="auto">
          <a:xfrm>
            <a:off x="4140844" y="6381328"/>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 name="TextBox 1"/>
          <p:cNvSpPr txBox="1"/>
          <p:nvPr/>
        </p:nvSpPr>
        <p:spPr>
          <a:xfrm>
            <a:off x="4067944" y="1628800"/>
            <a:ext cx="4680519" cy="3693318"/>
          </a:xfrm>
          <a:prstGeom prst="rect">
            <a:avLst/>
          </a:prstGeom>
          <a:noFill/>
        </p:spPr>
        <p:txBody>
          <a:bodyPr wrap="square" rtlCol="0">
            <a:spAutoFit/>
          </a:bodyPr>
          <a:lstStyle/>
          <a:p>
            <a:r>
              <a:rPr lang="en-US" sz="2600" dirty="0" smtClean="0">
                <a:effectLst>
                  <a:outerShdw blurRad="50800" dist="38100" dir="2700000" algn="tl" rotWithShape="0">
                    <a:prstClr val="black">
                      <a:alpha val="40000"/>
                    </a:prstClr>
                  </a:outerShdw>
                </a:effectLst>
              </a:rPr>
              <a:t>there is a reflection sheet in your handouts booklet:</a:t>
            </a:r>
          </a:p>
          <a:p>
            <a:r>
              <a:rPr lang="en-US" sz="2600" dirty="0" smtClean="0">
                <a:effectLst>
                  <a:outerShdw blurRad="50800" dist="38100" dir="2700000" algn="tl" rotWithShape="0">
                    <a:prstClr val="black">
                      <a:alpha val="40000"/>
                    </a:prstClr>
                  </a:outerShdw>
                </a:effectLst>
              </a:rPr>
              <a:t>what has been most interesting &amp; relevant for  you today both personally &amp; professionally? what do you want to do now, after this workshop </a:t>
            </a:r>
            <a:r>
              <a:rPr lang="is-IS" sz="2600" dirty="0" smtClean="0">
                <a:effectLst>
                  <a:outerShdw blurRad="50800" dist="38100" dir="2700000" algn="tl" rotWithShape="0">
                    <a:prstClr val="black">
                      <a:alpha val="40000"/>
                    </a:prstClr>
                  </a:outerShdw>
                </a:effectLst>
              </a:rPr>
              <a:t>… learning, exploring, trying out?</a:t>
            </a:r>
            <a:endParaRPr lang="en-US" sz="26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374185731"/>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have explored today</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eaLnBrk="1" hangingPunct="1">
              <a:lnSpc>
                <a:spcPct val="90000"/>
              </a:lnSpc>
              <a:buClr>
                <a:srgbClr val="FFCC00"/>
              </a:buClr>
              <a:buSzPct val="140000"/>
              <a:buFont typeface="Wingdings" charset="2"/>
              <a:buChar char="ü"/>
              <a:defRPr/>
            </a:pPr>
            <a:r>
              <a:rPr lang="en-US" sz="2600" dirty="0" smtClean="0"/>
              <a:t>prevalence of distress &amp; effectiveness of treatment      </a:t>
            </a:r>
          </a:p>
          <a:p>
            <a:pPr marL="0" indent="0" eaLnBrk="1" hangingPunct="1">
              <a:lnSpc>
                <a:spcPct val="90000"/>
              </a:lnSpc>
              <a:buClr>
                <a:srgbClr val="FFCC00"/>
              </a:buClr>
              <a:buSzPct val="140000"/>
              <a:buNone/>
              <a:defRPr/>
            </a:pPr>
            <a:endParaRPr lang="en-US" sz="600" i="1" dirty="0" smtClean="0"/>
          </a:p>
          <a:p>
            <a:pPr eaLnBrk="1" hangingPunct="1">
              <a:lnSpc>
                <a:spcPct val="90000"/>
              </a:lnSpc>
              <a:buClr>
                <a:srgbClr val="FFCC00"/>
              </a:buClr>
              <a:buSzPct val="140000"/>
              <a:buFont typeface="Wingdings" charset="2"/>
              <a:buChar char="ü"/>
              <a:defRPr/>
            </a:pPr>
            <a:r>
              <a:rPr lang="en-US" sz="2600" dirty="0" smtClean="0"/>
              <a:t>partner augmentation            of individual therapy             </a:t>
            </a:r>
            <a:endParaRPr lang="en-US" sz="2600" dirty="0"/>
          </a:p>
          <a:p>
            <a:pPr eaLnBrk="1" hangingPunct="1">
              <a:lnSpc>
                <a:spcPct val="90000"/>
              </a:lnSpc>
              <a:buClr>
                <a:srgbClr val="FFCC00"/>
              </a:buClr>
              <a:buSzPct val="140000"/>
              <a:buFont typeface="Wingdings" charset="2"/>
              <a:buChar char="ü"/>
              <a:defRPr/>
            </a:pPr>
            <a:endParaRPr lang="en-US" sz="600" dirty="0" smtClean="0"/>
          </a:p>
          <a:p>
            <a:pPr eaLnBrk="1" hangingPunct="1">
              <a:lnSpc>
                <a:spcPct val="90000"/>
              </a:lnSpc>
              <a:buClr>
                <a:srgbClr val="FFCC00"/>
              </a:buClr>
              <a:buSzPct val="140000"/>
              <a:buFont typeface="Wingdings" charset="2"/>
              <a:buChar char="ü"/>
              <a:defRPr/>
            </a:pPr>
            <a:r>
              <a:rPr lang="en-US" sz="2600" dirty="0"/>
              <a:t>different couple therapies &amp; five key treatment targets  </a:t>
            </a:r>
          </a:p>
          <a:p>
            <a:pPr eaLnBrk="1" hangingPunct="1">
              <a:lnSpc>
                <a:spcPct val="90000"/>
              </a:lnSpc>
              <a:buClr>
                <a:srgbClr val="FFCC00"/>
              </a:buClr>
              <a:buSzPct val="140000"/>
              <a:buFont typeface="Wingdings" charset="2"/>
              <a:buChar char="ü"/>
              <a:defRPr/>
            </a:pPr>
            <a:endParaRPr lang="en-US" sz="600" dirty="0" smtClean="0"/>
          </a:p>
          <a:p>
            <a:pPr eaLnBrk="1" hangingPunct="1">
              <a:lnSpc>
                <a:spcPct val="90000"/>
              </a:lnSpc>
              <a:buClr>
                <a:srgbClr val="FFCC00"/>
              </a:buClr>
              <a:buSzPct val="140000"/>
              <a:buFont typeface="Wingdings" charset="2"/>
              <a:buChar char="ü"/>
              <a:defRPr/>
            </a:pPr>
            <a:r>
              <a:rPr lang="en-US" sz="2600" dirty="0" smtClean="0"/>
              <a:t>relevance of attachment, psychosexual difficulties &amp; working well with conflict</a:t>
            </a:r>
          </a:p>
          <a:p>
            <a:pPr marL="0" indent="0" eaLnBrk="1" hangingPunct="1">
              <a:lnSpc>
                <a:spcPct val="90000"/>
              </a:lnSpc>
              <a:buClr>
                <a:srgbClr val="FFCC00"/>
              </a:buClr>
              <a:buSzPct val="140000"/>
              <a:buNone/>
              <a:defRPr/>
            </a:pPr>
            <a:endParaRPr lang="en-US" sz="600" dirty="0" smtClean="0"/>
          </a:p>
          <a:p>
            <a:pPr eaLnBrk="1" hangingPunct="1">
              <a:lnSpc>
                <a:spcPct val="90000"/>
              </a:lnSpc>
              <a:buClr>
                <a:srgbClr val="FFCC00"/>
              </a:buClr>
              <a:buSzPct val="140000"/>
              <a:buFont typeface="Wingdings" charset="2"/>
              <a:buChar char="ü"/>
              <a:defRPr/>
            </a:pPr>
            <a:r>
              <a:rPr lang="en-US" sz="2600" dirty="0" smtClean="0"/>
              <a:t>routine outcome monitoring  &amp; what questionnaires to use</a:t>
            </a:r>
            <a:endParaRPr lang="en-US" sz="2600" dirty="0"/>
          </a:p>
          <a:p>
            <a:pPr eaLnBrk="1" hangingPunct="1">
              <a:lnSpc>
                <a:spcPct val="90000"/>
              </a:lnSpc>
              <a:buClr>
                <a:srgbClr val="FFCC00"/>
              </a:buClr>
              <a:buSzPct val="140000"/>
              <a:buFont typeface="Wingdings" charset="2"/>
              <a:buChar char="ü"/>
              <a:defRPr/>
            </a:pPr>
            <a:endParaRPr lang="en-US" sz="600" dirty="0"/>
          </a:p>
          <a:p>
            <a:pPr eaLnBrk="1" hangingPunct="1">
              <a:lnSpc>
                <a:spcPct val="90000"/>
              </a:lnSpc>
              <a:buClr>
                <a:srgbClr val="FFCC00"/>
              </a:buClr>
              <a:buSzPct val="140000"/>
              <a:buFont typeface="Wingdings" charset="2"/>
              <a:buChar char="ü"/>
              <a:defRPr/>
            </a:pPr>
            <a:r>
              <a:rPr lang="en-US" sz="2600" dirty="0" smtClean="0"/>
              <a:t>central importance of the ‘double’ therapeutic alliance</a:t>
            </a:r>
            <a:endParaRPr lang="en-US" sz="2600" dirty="0"/>
          </a:p>
          <a:p>
            <a:pPr eaLnBrk="1" hangingPunct="1">
              <a:lnSpc>
                <a:spcPct val="90000"/>
              </a:lnSpc>
              <a:buClr>
                <a:srgbClr val="FFCC00"/>
              </a:buClr>
              <a:buSzPct val="140000"/>
              <a:buFont typeface="Wingdings" charset="2"/>
              <a:buChar char="ü"/>
              <a:defRPr/>
            </a:pPr>
            <a:endParaRPr lang="en-US" sz="600" dirty="0" smtClean="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287196898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730" y="116632"/>
            <a:ext cx="8540750" cy="1143000"/>
          </a:xfrm>
        </p:spPr>
        <p:txBody>
          <a:bodyPr/>
          <a:lstStyle/>
          <a:p>
            <a:r>
              <a:rPr lang="en-US" sz="3200" dirty="0" smtClean="0"/>
              <a:t>my general hopes for today: </a:t>
            </a:r>
            <a:br>
              <a:rPr lang="en-US" sz="3200" dirty="0" smtClean="0"/>
            </a:br>
            <a:r>
              <a:rPr lang="en-US" sz="3200" dirty="0" smtClean="0"/>
              <a:t>that you will all leave with </a:t>
            </a:r>
            <a:r>
              <a:rPr lang="is-IS" sz="3200" dirty="0" smtClean="0"/>
              <a:t>…</a:t>
            </a:r>
            <a:endParaRPr lang="en-US" sz="3200" dirty="0"/>
          </a:p>
        </p:txBody>
      </p:sp>
      <p:sp>
        <p:nvSpPr>
          <p:cNvPr id="3" name="Content Placeholder 2"/>
          <p:cNvSpPr>
            <a:spLocks noGrp="1"/>
          </p:cNvSpPr>
          <p:nvPr>
            <p:ph idx="1"/>
          </p:nvPr>
        </p:nvSpPr>
        <p:spPr>
          <a:xfrm>
            <a:off x="179512" y="1268760"/>
            <a:ext cx="8784976" cy="3773016"/>
          </a:xfrm>
        </p:spPr>
        <p:txBody>
          <a:bodyPr/>
          <a:lstStyle/>
          <a:p>
            <a:r>
              <a:rPr lang="en-US" sz="2400" dirty="0" smtClean="0"/>
              <a:t>a better sense of the ‘amount of distress’ suffered by couples &amp; the potential need for good couple therapy</a:t>
            </a:r>
          </a:p>
          <a:p>
            <a:r>
              <a:rPr lang="en-US" sz="2400" dirty="0" smtClean="0"/>
              <a:t>some knowledge of the main types of evidence-based couple therapy &amp; how efficacious/effective they are</a:t>
            </a:r>
          </a:p>
          <a:p>
            <a:r>
              <a:rPr lang="en-US" sz="2400" dirty="0" smtClean="0"/>
              <a:t>more clarity about how to track progress in therapy</a:t>
            </a:r>
          </a:p>
          <a:p>
            <a:r>
              <a:rPr lang="en-US" sz="2400" dirty="0" smtClean="0"/>
              <a:t>an emphasis on the key importance of the ‘double’ therapeutic alliance &amp; how you might work with this</a:t>
            </a:r>
          </a:p>
          <a:p>
            <a:r>
              <a:rPr lang="en-US" sz="2400" dirty="0" smtClean="0"/>
              <a:t>exploration of some areas that are often important in couple therapy – conflict, attachment &amp; sexual issues</a:t>
            </a:r>
            <a:endParaRPr lang="en-US" sz="2400" dirty="0"/>
          </a:p>
        </p:txBody>
      </p:sp>
      <p:sp>
        <p:nvSpPr>
          <p:cNvPr id="4" name="Title 1"/>
          <p:cNvSpPr txBox="1">
            <a:spLocks/>
          </p:cNvSpPr>
          <p:nvPr/>
        </p:nvSpPr>
        <p:spPr bwMode="auto">
          <a:xfrm>
            <a:off x="1453753" y="5373216"/>
            <a:ext cx="6336704"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a:lstStyle>
          <a:p>
            <a:r>
              <a:rPr lang="en-US" sz="3200" dirty="0" smtClean="0"/>
              <a:t>activity 1: what personal hopes do you have for today?</a:t>
            </a:r>
            <a:endParaRPr lang="en-US" sz="3200" dirty="0"/>
          </a:p>
        </p:txBody>
      </p:sp>
      <p:sp>
        <p:nvSpPr>
          <p:cNvPr id="5" name="Line 4"/>
          <p:cNvSpPr>
            <a:spLocks noChangeShapeType="1"/>
          </p:cNvSpPr>
          <p:nvPr/>
        </p:nvSpPr>
        <p:spPr bwMode="auto">
          <a:xfrm>
            <a:off x="662111" y="6741368"/>
            <a:ext cx="79199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6" name="Line 4"/>
          <p:cNvSpPr>
            <a:spLocks noChangeShapeType="1"/>
          </p:cNvSpPr>
          <p:nvPr/>
        </p:nvSpPr>
        <p:spPr bwMode="auto">
          <a:xfrm>
            <a:off x="662111" y="5229200"/>
            <a:ext cx="7919988" cy="0"/>
          </a:xfrm>
          <a:prstGeom prst="line">
            <a:avLst/>
          </a:prstGeom>
          <a:noFill/>
          <a:ln w="47625">
            <a:solidFill>
              <a:schemeClr val="folHlink"/>
            </a:solidFill>
            <a:prstDash val="lg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285588771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323528" y="188640"/>
            <a:ext cx="8497192" cy="710952"/>
          </a:xfrm>
        </p:spPr>
        <p:txBody>
          <a:bodyPr lIns="92075" tIns="46038" rIns="92075" bIns="46038" anchor="b"/>
          <a:lstStyle/>
          <a:p>
            <a:pPr eaLnBrk="1" hangingPunct="1">
              <a:defRPr/>
            </a:pPr>
            <a:r>
              <a:rPr lang="en-US" sz="4000" dirty="0" smtClean="0"/>
              <a:t>areas we aim to explore </a:t>
            </a:r>
          </a:p>
        </p:txBody>
      </p:sp>
      <p:sp>
        <p:nvSpPr>
          <p:cNvPr id="147459" name="Rectangle 3"/>
          <p:cNvSpPr>
            <a:spLocks noGrp="1" noRot="1" noChangeArrowheads="1"/>
          </p:cNvSpPr>
          <p:nvPr>
            <p:ph type="body" sz="half" idx="3"/>
          </p:nvPr>
        </p:nvSpPr>
        <p:spPr>
          <a:xfrm>
            <a:off x="3563888" y="980728"/>
            <a:ext cx="5616624" cy="5733256"/>
          </a:xfrm>
        </p:spPr>
        <p:txBody>
          <a:bodyPr lIns="92075" tIns="46038" rIns="92075" bIns="46038"/>
          <a:lstStyle/>
          <a:p>
            <a:pPr marL="447675" indent="-447675" eaLnBrk="1" hangingPunct="1">
              <a:lnSpc>
                <a:spcPct val="90000"/>
              </a:lnSpc>
              <a:buSzPct val="110000"/>
              <a:buFont typeface="Wingdings" pitchFamily="2" charset="2"/>
              <a:buChar char="Ø"/>
              <a:defRPr/>
            </a:pPr>
            <a:r>
              <a:rPr lang="en-US" sz="2600" dirty="0" smtClean="0">
                <a:solidFill>
                  <a:srgbClr val="FFCC00"/>
                </a:solidFill>
              </a:rPr>
              <a:t>prevalence of distress &amp; effectiveness of treatment      </a:t>
            </a:r>
          </a:p>
          <a:p>
            <a:pPr marL="447675" indent="-447675" eaLnBrk="1" hangingPunct="1">
              <a:lnSpc>
                <a:spcPct val="90000"/>
              </a:lnSpc>
              <a:buClr>
                <a:srgbClr val="CC66FF"/>
              </a:buClr>
              <a:buSzPct val="110000"/>
              <a:buFont typeface="Wingdings 2" pitchFamily="18" charset="2"/>
              <a:buNone/>
              <a:defRPr/>
            </a:pPr>
            <a:endParaRPr lang="en-US" sz="600" i="1" dirty="0" smtClean="0">
              <a:solidFill>
                <a:srgbClr val="FFCC00"/>
              </a:solidFill>
            </a:endParaRPr>
          </a:p>
          <a:p>
            <a:pPr marL="447675" indent="-447675" eaLnBrk="1" hangingPunct="1">
              <a:lnSpc>
                <a:spcPct val="90000"/>
              </a:lnSpc>
              <a:buSzPct val="110000"/>
              <a:buFont typeface="Wingdings" pitchFamily="2" charset="2"/>
              <a:buChar char="Ø"/>
              <a:defRPr/>
            </a:pPr>
            <a:r>
              <a:rPr lang="en-US" sz="2600" dirty="0" smtClean="0"/>
              <a:t>partner augmentation            of individual therapy             </a:t>
            </a:r>
            <a:endParaRPr lang="en-US" sz="2600" dirty="0"/>
          </a:p>
          <a:p>
            <a:pPr marL="447675" indent="-447675" eaLnBrk="1" hangingPunct="1">
              <a:lnSpc>
                <a:spcPct val="90000"/>
              </a:lnSpc>
              <a:buSzPct val="110000"/>
              <a:buFont typeface="Wingdings" pitchFamily="2" charset="2"/>
              <a:buNone/>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different couple therapies &amp; five key treatment targets  </a:t>
            </a:r>
            <a:endParaRPr lang="en-US" sz="2600" dirty="0"/>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routine outcome monitoring &amp; what questionnaires to use</a:t>
            </a:r>
            <a:endParaRPr lang="en-US" sz="2600" dirty="0"/>
          </a:p>
          <a:p>
            <a:pPr marL="447675" indent="-447675" eaLnBrk="1" hangingPunct="1">
              <a:lnSpc>
                <a:spcPct val="90000"/>
              </a:lnSpc>
              <a:buSzPct val="110000"/>
              <a:buFont typeface="Wingdings" pitchFamily="2" charset="2"/>
              <a:buChar char="Ø"/>
              <a:defRPr/>
            </a:pPr>
            <a:endParaRPr lang="en-US" sz="600" dirty="0"/>
          </a:p>
          <a:p>
            <a:pPr marL="447675" indent="-447675" eaLnBrk="1" hangingPunct="1">
              <a:lnSpc>
                <a:spcPct val="90000"/>
              </a:lnSpc>
              <a:buSzPct val="110000"/>
              <a:buFont typeface="Wingdings" pitchFamily="2" charset="2"/>
              <a:buChar char="Ø"/>
              <a:defRPr/>
            </a:pPr>
            <a:r>
              <a:rPr lang="en-US" sz="2600" dirty="0" smtClean="0"/>
              <a:t>central importance of the ‘double’ therapeutic alliance</a:t>
            </a:r>
            <a:endParaRPr lang="en-US" sz="2600" dirty="0"/>
          </a:p>
          <a:p>
            <a:pPr marL="447675" indent="-447675" eaLnBrk="1" hangingPunct="1">
              <a:lnSpc>
                <a:spcPct val="90000"/>
              </a:lnSpc>
              <a:buSzPct val="110000"/>
              <a:buFont typeface="Wingdings" pitchFamily="2" charset="2"/>
              <a:buChar char="Ø"/>
              <a:defRPr/>
            </a:pPr>
            <a:endParaRPr lang="en-US" sz="600" dirty="0" smtClean="0"/>
          </a:p>
          <a:p>
            <a:pPr marL="447675" indent="-447675" eaLnBrk="1" hangingPunct="1">
              <a:lnSpc>
                <a:spcPct val="90000"/>
              </a:lnSpc>
              <a:buSzPct val="110000"/>
              <a:buFont typeface="Wingdings" pitchFamily="2" charset="2"/>
              <a:buChar char="Ø"/>
              <a:defRPr/>
            </a:pPr>
            <a:r>
              <a:rPr lang="en-US" sz="2600" dirty="0" smtClean="0"/>
              <a:t>relevance of </a:t>
            </a:r>
            <a:r>
              <a:rPr lang="en-US" sz="2600" dirty="0"/>
              <a:t>working well with </a:t>
            </a:r>
            <a:r>
              <a:rPr lang="en-US" sz="2600" dirty="0" smtClean="0"/>
              <a:t>conflict, attachment,     &amp; psychosexual difficulties</a:t>
            </a:r>
            <a:endParaRPr lang="en-US" sz="2600" dirty="0"/>
          </a:p>
        </p:txBody>
      </p:sp>
      <p:sp>
        <p:nvSpPr>
          <p:cNvPr id="7172" name="Line 4"/>
          <p:cNvSpPr>
            <a:spLocks noChangeShapeType="1"/>
          </p:cNvSpPr>
          <p:nvPr/>
        </p:nvSpPr>
        <p:spPr bwMode="auto">
          <a:xfrm>
            <a:off x="4139952" y="6813376"/>
            <a:ext cx="4319588"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Tree>
    <p:extLst>
      <p:ext uri="{BB962C8B-B14F-4D97-AF65-F5344CB8AC3E}">
        <p14:creationId xmlns:p14="http://schemas.microsoft.com/office/powerpoint/2010/main" val="333929508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80528" y="44624"/>
            <a:ext cx="9324528" cy="936104"/>
          </a:xfrm>
        </p:spPr>
        <p:txBody>
          <a:bodyPr/>
          <a:lstStyle/>
          <a:p>
            <a:pPr eaLnBrk="1" hangingPunct="1">
              <a:defRPr/>
            </a:pPr>
            <a:r>
              <a:rPr lang="en-GB" dirty="0" smtClean="0"/>
              <a:t> </a:t>
            </a:r>
            <a:r>
              <a:rPr lang="en-GB" sz="4000" dirty="0" smtClean="0"/>
              <a:t>separation &amp; divorce in the UK</a:t>
            </a:r>
            <a:endParaRPr lang="en-GB" sz="3600" dirty="0" smtClean="0"/>
          </a:p>
        </p:txBody>
      </p:sp>
      <p:sp>
        <p:nvSpPr>
          <p:cNvPr id="111619" name="Rectangle 3"/>
          <p:cNvSpPr>
            <a:spLocks noGrp="1" noRot="1" noChangeArrowheads="1"/>
          </p:cNvSpPr>
          <p:nvPr>
            <p:ph type="body" idx="1"/>
          </p:nvPr>
        </p:nvSpPr>
        <p:spPr>
          <a:xfrm>
            <a:off x="467544" y="980728"/>
            <a:ext cx="8424936" cy="5040560"/>
          </a:xfrm>
        </p:spPr>
        <p:txBody>
          <a:bodyPr/>
          <a:lstStyle/>
          <a:p>
            <a:pPr eaLnBrk="1" hangingPunct="1">
              <a:buSzPct val="110000"/>
              <a:buBlip>
                <a:blip r:embed="rId2"/>
              </a:buBlip>
              <a:defRPr/>
            </a:pPr>
            <a:r>
              <a:rPr lang="en-GB" sz="2700" dirty="0" smtClean="0"/>
              <a:t>42% of marriages end in divorce – this reduced rate seems due to increasing age at marriage &amp; increasing rates of cohabitation</a:t>
            </a:r>
          </a:p>
          <a:p>
            <a:pPr eaLnBrk="1" hangingPunct="1">
              <a:buSzPct val="110000"/>
              <a:buBlip>
                <a:blip r:embed="rId2"/>
              </a:buBlip>
              <a:defRPr/>
            </a:pPr>
            <a:r>
              <a:rPr lang="en-GB" sz="2700" dirty="0" smtClean="0"/>
              <a:t>by 10</a:t>
            </a:r>
            <a:r>
              <a:rPr lang="en-GB" sz="2700" baseline="30000" dirty="0" smtClean="0"/>
              <a:t>th</a:t>
            </a:r>
            <a:r>
              <a:rPr lang="en-GB" sz="2700" dirty="0" smtClean="0"/>
              <a:t> anniversary of moving in together, about 40% of cohabiting couples will have separated while about 50% will have married</a:t>
            </a:r>
          </a:p>
          <a:p>
            <a:pPr eaLnBrk="1" hangingPunct="1">
              <a:buSzPct val="110000"/>
              <a:buBlip>
                <a:blip r:embed="rId2"/>
              </a:buBlip>
              <a:defRPr/>
            </a:pPr>
            <a:r>
              <a:rPr lang="en-GB" sz="2700" dirty="0" smtClean="0"/>
              <a:t>having children or remaining childless has no clear effect on the risk of getting divorced</a:t>
            </a:r>
          </a:p>
          <a:p>
            <a:pPr eaLnBrk="1" hangingPunct="1">
              <a:buSzPct val="110000"/>
              <a:buBlip>
                <a:blip r:embed="rId2"/>
              </a:buBlip>
              <a:defRPr/>
            </a:pPr>
            <a:r>
              <a:rPr lang="en-GB" sz="2700" dirty="0" smtClean="0"/>
              <a:t>66% of divorces are on the wife’s petition</a:t>
            </a:r>
          </a:p>
          <a:p>
            <a:pPr eaLnBrk="1" hangingPunct="1">
              <a:buSzPct val="110000"/>
              <a:buBlip>
                <a:blip r:embed="rId2"/>
              </a:buBlip>
              <a:defRPr/>
            </a:pPr>
            <a:r>
              <a:rPr lang="en-GB" sz="2700" dirty="0" smtClean="0"/>
              <a:t>chance of getting divorced is over 3% each year between 4</a:t>
            </a:r>
            <a:r>
              <a:rPr lang="en-GB" sz="2700" baseline="30000" dirty="0" smtClean="0"/>
              <a:t>th</a:t>
            </a:r>
            <a:r>
              <a:rPr lang="en-GB" sz="2700" dirty="0" smtClean="0"/>
              <a:t> &amp; 8</a:t>
            </a:r>
            <a:r>
              <a:rPr lang="en-GB" sz="2700" baseline="30000" dirty="0" smtClean="0"/>
              <a:t>th</a:t>
            </a:r>
            <a:r>
              <a:rPr lang="en-GB" sz="2700" dirty="0" smtClean="0"/>
              <a:t> wedding anniversaries </a:t>
            </a:r>
          </a:p>
          <a:p>
            <a:pPr eaLnBrk="1" hangingPunct="1">
              <a:buSzPct val="110000"/>
              <a:buBlip>
                <a:blip r:embed="rId2"/>
              </a:buBlip>
              <a:defRPr/>
            </a:pPr>
            <a:r>
              <a:rPr lang="en-GB" sz="2700" dirty="0" smtClean="0"/>
              <a:t>1 in 4 divorces now in people aged over 50</a:t>
            </a:r>
          </a:p>
        </p:txBody>
      </p:sp>
      <p:sp>
        <p:nvSpPr>
          <p:cNvPr id="8198" name="Line 6"/>
          <p:cNvSpPr>
            <a:spLocks noChangeShapeType="1"/>
          </p:cNvSpPr>
          <p:nvPr/>
        </p:nvSpPr>
        <p:spPr bwMode="auto">
          <a:xfrm>
            <a:off x="611560" y="6741368"/>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275715812"/>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80528" y="44624"/>
            <a:ext cx="9324528" cy="936104"/>
          </a:xfrm>
        </p:spPr>
        <p:txBody>
          <a:bodyPr/>
          <a:lstStyle/>
          <a:p>
            <a:pPr eaLnBrk="1" hangingPunct="1">
              <a:defRPr/>
            </a:pPr>
            <a:r>
              <a:rPr lang="en-GB" dirty="0" smtClean="0"/>
              <a:t> </a:t>
            </a:r>
            <a:r>
              <a:rPr lang="en-GB" sz="4000" dirty="0" smtClean="0"/>
              <a:t>the effects on children</a:t>
            </a:r>
          </a:p>
        </p:txBody>
      </p:sp>
      <p:sp>
        <p:nvSpPr>
          <p:cNvPr id="111619" name="Rectangle 3"/>
          <p:cNvSpPr>
            <a:spLocks noGrp="1" noRot="1" noChangeArrowheads="1"/>
          </p:cNvSpPr>
          <p:nvPr>
            <p:ph type="body" idx="1"/>
          </p:nvPr>
        </p:nvSpPr>
        <p:spPr>
          <a:xfrm>
            <a:off x="251520" y="980728"/>
            <a:ext cx="8640960" cy="5328592"/>
          </a:xfrm>
        </p:spPr>
        <p:txBody>
          <a:bodyPr/>
          <a:lstStyle/>
          <a:p>
            <a:pPr eaLnBrk="1" hangingPunct="1">
              <a:buSzPct val="110000"/>
              <a:buBlip>
                <a:blip r:embed="rId2"/>
              </a:buBlip>
              <a:defRPr/>
            </a:pPr>
            <a:r>
              <a:rPr lang="en-GB" sz="2700" dirty="0" smtClean="0"/>
              <a:t>in 2010-11, 47% of 16 year olds were not living with both their parents – and this      was true for a third of all children under 16</a:t>
            </a:r>
          </a:p>
          <a:p>
            <a:pPr eaLnBrk="1" hangingPunct="1">
              <a:buSzPct val="110000"/>
              <a:buBlip>
                <a:blip r:embed="rId2"/>
              </a:buBlip>
              <a:defRPr/>
            </a:pPr>
            <a:r>
              <a:rPr lang="en-GB" sz="2700" dirty="0" smtClean="0"/>
              <a:t>the ‘</a:t>
            </a:r>
            <a:r>
              <a:rPr lang="en-GB" sz="2700" dirty="0" err="1" smtClean="0"/>
              <a:t>millenium</a:t>
            </a:r>
            <a:r>
              <a:rPr lang="en-GB" sz="2700" dirty="0" smtClean="0"/>
              <a:t> cohort study’ found at age 11, children not living with both parents had 2     to 3 x the rate of emotional &amp; behavioural problems – due to a complex mix of factors including poverty, education, &amp; family conflict</a:t>
            </a:r>
          </a:p>
          <a:p>
            <a:pPr eaLnBrk="1" hangingPunct="1">
              <a:buSzPct val="110000"/>
              <a:buBlip>
                <a:blip r:embed="rId2"/>
              </a:buBlip>
              <a:defRPr/>
            </a:pPr>
            <a:r>
              <a:rPr lang="en-GB" sz="2700" dirty="0" smtClean="0"/>
              <a:t>the ‘relationships foundation’ reported the UK was 3</a:t>
            </a:r>
            <a:r>
              <a:rPr lang="en-GB" sz="2700" baseline="30000" dirty="0" smtClean="0"/>
              <a:t>rd</a:t>
            </a:r>
            <a:r>
              <a:rPr lang="en-GB" sz="2700" dirty="0" smtClean="0"/>
              <a:t> worst amongst 27 European countries on a overall 25 component “family pressure gauge” (e.g. financial &amp; work pressures, </a:t>
            </a:r>
            <a:r>
              <a:rPr lang="en-GB" sz="2700" dirty="0" err="1" smtClean="0"/>
              <a:t>etc</a:t>
            </a:r>
            <a:r>
              <a:rPr lang="en-GB" sz="2700" dirty="0" smtClean="0"/>
              <a:t>)</a:t>
            </a:r>
          </a:p>
        </p:txBody>
      </p:sp>
      <p:sp>
        <p:nvSpPr>
          <p:cNvPr id="8198" name="Line 6"/>
          <p:cNvSpPr>
            <a:spLocks noChangeShapeType="1"/>
          </p:cNvSpPr>
          <p:nvPr/>
        </p:nvSpPr>
        <p:spPr bwMode="auto">
          <a:xfrm>
            <a:off x="611560" y="6525344"/>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56082830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a:xfrm>
            <a:off x="-180528" y="116632"/>
            <a:ext cx="9324528" cy="936104"/>
          </a:xfrm>
        </p:spPr>
        <p:txBody>
          <a:bodyPr/>
          <a:lstStyle/>
          <a:p>
            <a:pPr eaLnBrk="1" hangingPunct="1">
              <a:defRPr/>
            </a:pPr>
            <a:r>
              <a:rPr lang="en-GB" sz="4000" dirty="0" smtClean="0"/>
              <a:t> the economics of separation</a:t>
            </a:r>
          </a:p>
        </p:txBody>
      </p:sp>
      <p:sp>
        <p:nvSpPr>
          <p:cNvPr id="111619" name="Rectangle 3"/>
          <p:cNvSpPr>
            <a:spLocks noGrp="1" noRot="1" noChangeArrowheads="1"/>
          </p:cNvSpPr>
          <p:nvPr>
            <p:ph type="body" idx="1"/>
          </p:nvPr>
        </p:nvSpPr>
        <p:spPr>
          <a:xfrm>
            <a:off x="179512" y="980728"/>
            <a:ext cx="8784976" cy="5040560"/>
          </a:xfrm>
        </p:spPr>
        <p:txBody>
          <a:bodyPr/>
          <a:lstStyle/>
          <a:p>
            <a:pPr eaLnBrk="1" hangingPunct="1">
              <a:buSzPct val="110000"/>
              <a:buBlip>
                <a:blip r:embed="rId2"/>
              </a:buBlip>
              <a:defRPr/>
            </a:pPr>
            <a:r>
              <a:rPr lang="en-GB" sz="2700" dirty="0" smtClean="0"/>
              <a:t>decrease in needs-adjusted income (allowing for relevant background factors) following divorce is about 7% for men &amp; 24% for women</a:t>
            </a:r>
          </a:p>
          <a:p>
            <a:pPr eaLnBrk="1" hangingPunct="1">
              <a:buSzPct val="110000"/>
              <a:buBlip>
                <a:blip r:embed="rId2"/>
              </a:buBlip>
              <a:defRPr/>
            </a:pPr>
            <a:r>
              <a:rPr lang="en-GB" sz="2700" dirty="0" smtClean="0"/>
              <a:t>relationships foundation 2015 report found the cost of family breakdown is now £47 billion (&amp; rising) – costing each taxpayer £1,546 annually </a:t>
            </a:r>
          </a:p>
          <a:p>
            <a:pPr eaLnBrk="1" hangingPunct="1">
              <a:buSzPct val="110000"/>
              <a:buBlip>
                <a:blip r:embed="rId2"/>
              </a:buBlip>
              <a:defRPr/>
            </a:pPr>
            <a:r>
              <a:rPr lang="en-GB" sz="2700" dirty="0" smtClean="0"/>
              <a:t>this is equivalent to half the national education budget and is greater than the defence budget</a:t>
            </a:r>
          </a:p>
          <a:p>
            <a:pPr eaLnBrk="1" hangingPunct="1">
              <a:buSzPct val="110000"/>
              <a:buBlip>
                <a:blip r:embed="rId2"/>
              </a:buBlip>
              <a:defRPr/>
            </a:pPr>
            <a:r>
              <a:rPr lang="en-GB" sz="2700" dirty="0" smtClean="0"/>
              <a:t>these costs (in decreasing order) are made up of tax &amp; benefits, health &amp; social care, civil &amp; criminal justice, housing, and education</a:t>
            </a:r>
          </a:p>
        </p:txBody>
      </p:sp>
      <p:sp>
        <p:nvSpPr>
          <p:cNvPr id="8198" name="Line 6"/>
          <p:cNvSpPr>
            <a:spLocks noChangeShapeType="1"/>
          </p:cNvSpPr>
          <p:nvPr/>
        </p:nvSpPr>
        <p:spPr bwMode="auto">
          <a:xfrm>
            <a:off x="612204" y="6093296"/>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 name="Text Box 5"/>
          <p:cNvSpPr txBox="1">
            <a:spLocks noChangeArrowheads="1"/>
          </p:cNvSpPr>
          <p:nvPr/>
        </p:nvSpPr>
        <p:spPr bwMode="auto">
          <a:xfrm>
            <a:off x="107504" y="6228600"/>
            <a:ext cx="8928992" cy="584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hangingPunct="1"/>
            <a:r>
              <a:rPr lang="en-GB" sz="1600" dirty="0" smtClean="0"/>
              <a:t>Relate </a:t>
            </a:r>
            <a:r>
              <a:rPr lang="en-GB" sz="1600" i="1" dirty="0" smtClean="0"/>
              <a:t>“Factsheet: Separation and Divorce. A Summary of Statistics for the UK”</a:t>
            </a:r>
          </a:p>
          <a:p>
            <a:pPr algn="ctr" eaLnBrk="1" hangingPunct="1"/>
            <a:r>
              <a:rPr lang="en-GB" sz="1600" i="1" dirty="0" smtClean="0"/>
              <a:t>Available online with research references; last updated December 2013</a:t>
            </a:r>
          </a:p>
        </p:txBody>
      </p:sp>
    </p:spTree>
    <p:extLst>
      <p:ext uri="{BB962C8B-B14F-4D97-AF65-F5344CB8AC3E}">
        <p14:creationId xmlns:p14="http://schemas.microsoft.com/office/powerpoint/2010/main" val="922973769"/>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Compass">
  <a:themeElements>
    <a:clrScheme name="Custom 4">
      <a:dk1>
        <a:srgbClr val="526133"/>
      </a:dk1>
      <a:lt1>
        <a:srgbClr val="FFFFFF"/>
      </a:lt1>
      <a:dk2>
        <a:srgbClr val="4E5D31"/>
      </a:dk2>
      <a:lt2>
        <a:srgbClr val="FFFFCC"/>
      </a:lt2>
      <a:accent1>
        <a:srgbClr val="F1CD50"/>
      </a:accent1>
      <a:accent2>
        <a:srgbClr val="A1C607"/>
      </a:accent2>
      <a:accent3>
        <a:srgbClr val="B2B6AD"/>
      </a:accent3>
      <a:accent4>
        <a:srgbClr val="DADADA"/>
      </a:accent4>
      <a:accent5>
        <a:srgbClr val="CAE2AA"/>
      </a:accent5>
      <a:accent6>
        <a:srgbClr val="95C422"/>
      </a:accent6>
      <a:hlink>
        <a:srgbClr val="FFCC00"/>
      </a:hlink>
      <a:folHlink>
        <a:srgbClr val="CCCC00"/>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11202</TotalTime>
  <Words>6132</Words>
  <Application>Microsoft Macintosh PowerPoint</Application>
  <PresentationFormat>On-screen Show (4:3)</PresentationFormat>
  <Paragraphs>460</Paragraphs>
  <Slides>48</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50" baseType="lpstr">
      <vt:lpstr>Compass</vt:lpstr>
      <vt:lpstr>Chart</vt:lpstr>
      <vt:lpstr>working  with couples</vt:lpstr>
      <vt:lpstr>“it’s my first time!”</vt:lpstr>
      <vt:lpstr>areas we aim to explore </vt:lpstr>
      <vt:lpstr>activities: planned exercises</vt:lpstr>
      <vt:lpstr>my general hopes for today:  that you will all leave with …</vt:lpstr>
      <vt:lpstr>areas we aim to explore </vt:lpstr>
      <vt:lpstr> separation &amp; divorce in the UK</vt:lpstr>
      <vt:lpstr> the effects on children</vt:lpstr>
      <vt:lpstr> the economics of separation</vt:lpstr>
      <vt:lpstr>kendler et al life event research</vt:lpstr>
      <vt:lpstr>increased chance depression onset</vt:lpstr>
      <vt:lpstr>individual distress &amp; couple distress</vt:lpstr>
      <vt:lpstr>couple therapy helpfulness</vt:lpstr>
      <vt:lpstr>marital discord</vt:lpstr>
      <vt:lpstr>areas we aim to explore </vt:lpstr>
      <vt:lpstr>partner added to 1:1 therapy</vt:lpstr>
      <vt:lpstr>activity 2: how are we doing? </vt:lpstr>
      <vt:lpstr>areas we aim to explore </vt:lpstr>
      <vt:lpstr>effectiveness of treatment</vt:lpstr>
      <vt:lpstr>integrative v’s traditional</vt:lpstr>
      <vt:lpstr>five principles of couples work</vt:lpstr>
      <vt:lpstr>shared, non-blaming, dyadic model</vt:lpstr>
      <vt:lpstr>PowerPoint Presentation</vt:lpstr>
      <vt:lpstr>activities: planned exercises</vt:lpstr>
      <vt:lpstr>activity 3: conflict reappraisal</vt:lpstr>
      <vt:lpstr>activity 4: responding to conflict </vt:lpstr>
      <vt:lpstr>areas we aim to explore </vt:lpstr>
      <vt:lpstr>interesting recent sex research</vt:lpstr>
      <vt:lpstr>activity 5: sex and language </vt:lpstr>
      <vt:lpstr>activity 6: psychosexual case </vt:lpstr>
      <vt:lpstr>areas we aim to explore </vt:lpstr>
      <vt:lpstr>using regular sessional feedback helps therapists improve outcomes</vt:lpstr>
      <vt:lpstr>bad at identifying deterioration</vt:lpstr>
      <vt:lpstr> helping improve outcomes … especially when non-response risk</vt:lpstr>
      <vt:lpstr>to get best results from feedback</vt:lpstr>
      <vt:lpstr>lessons from the norway study</vt:lpstr>
      <vt:lpstr>review at session 4?</vt:lpstr>
      <vt:lpstr>areas we aim to explore </vt:lpstr>
      <vt:lpstr>importance of therapeutic alliance</vt:lpstr>
      <vt:lpstr>effect sizes with interpretations</vt:lpstr>
      <vt:lpstr>therapist effects</vt:lpstr>
      <vt:lpstr>differences in recovery rates</vt:lpstr>
      <vt:lpstr> why therapist effects differences? </vt:lpstr>
      <vt:lpstr>activity 7: caring for the alliance </vt:lpstr>
      <vt:lpstr>activities: planned exercises</vt:lpstr>
      <vt:lpstr>my general hopes for today:  that you will all leave with …</vt:lpstr>
      <vt:lpstr>activity 8: reflection on day </vt:lpstr>
      <vt:lpstr>areas we have explored today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experience as a client important for being an effective cognitive therapist?</dc:title>
  <dc:creator>James Hawkins.</dc:creator>
  <cp:lastModifiedBy>James Hawkins</cp:lastModifiedBy>
  <cp:revision>581</cp:revision>
  <dcterms:created xsi:type="dcterms:W3CDTF">2003-01-22T11:21:49Z</dcterms:created>
  <dcterms:modified xsi:type="dcterms:W3CDTF">2016-02-07T15:39:49Z</dcterms:modified>
</cp:coreProperties>
</file>